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2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tags/tag89.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0" r:id="rId2"/>
  </p:sldMasterIdLst>
  <p:notesMasterIdLst>
    <p:notesMasterId r:id="rId52"/>
  </p:notesMasterIdLst>
  <p:handoutMasterIdLst>
    <p:handoutMasterId r:id="rId53"/>
  </p:handoutMasterIdLst>
  <p:sldIdLst>
    <p:sldId id="257" r:id="rId3"/>
    <p:sldId id="258" r:id="rId4"/>
    <p:sldId id="302" r:id="rId5"/>
    <p:sldId id="260" r:id="rId6"/>
    <p:sldId id="261" r:id="rId7"/>
    <p:sldId id="313" r:id="rId8"/>
    <p:sldId id="262" r:id="rId9"/>
    <p:sldId id="263" r:id="rId10"/>
    <p:sldId id="264" r:id="rId11"/>
    <p:sldId id="265" r:id="rId12"/>
    <p:sldId id="266" r:id="rId13"/>
    <p:sldId id="303" r:id="rId14"/>
    <p:sldId id="309" r:id="rId15"/>
    <p:sldId id="267" r:id="rId16"/>
    <p:sldId id="269" r:id="rId17"/>
    <p:sldId id="270" r:id="rId18"/>
    <p:sldId id="321" r:id="rId19"/>
    <p:sldId id="272" r:id="rId20"/>
    <p:sldId id="273" r:id="rId21"/>
    <p:sldId id="274" r:id="rId22"/>
    <p:sldId id="275" r:id="rId23"/>
    <p:sldId id="276" r:id="rId24"/>
    <p:sldId id="277" r:id="rId25"/>
    <p:sldId id="278" r:id="rId26"/>
    <p:sldId id="318" r:id="rId27"/>
    <p:sldId id="319" r:id="rId28"/>
    <p:sldId id="320" r:id="rId29"/>
    <p:sldId id="282" r:id="rId30"/>
    <p:sldId id="310" r:id="rId31"/>
    <p:sldId id="284" r:id="rId32"/>
    <p:sldId id="315" r:id="rId33"/>
    <p:sldId id="316" r:id="rId34"/>
    <p:sldId id="286" r:id="rId35"/>
    <p:sldId id="287" r:id="rId36"/>
    <p:sldId id="288" r:id="rId37"/>
    <p:sldId id="289" r:id="rId38"/>
    <p:sldId id="295" r:id="rId39"/>
    <p:sldId id="322" r:id="rId40"/>
    <p:sldId id="323" r:id="rId41"/>
    <p:sldId id="324" r:id="rId42"/>
    <p:sldId id="325" r:id="rId43"/>
    <p:sldId id="326" r:id="rId44"/>
    <p:sldId id="296" r:id="rId45"/>
    <p:sldId id="305" r:id="rId46"/>
    <p:sldId id="306" r:id="rId47"/>
    <p:sldId id="307" r:id="rId48"/>
    <p:sldId id="317" r:id="rId49"/>
    <p:sldId id="312" r:id="rId50"/>
    <p:sldId id="301" r:id="rId51"/>
  </p:sldIdLst>
  <p:sldSz cx="9144000" cy="6858000" type="screen4x3"/>
  <p:notesSz cx="7010400" cy="92964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0B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17" autoAdjust="0"/>
    <p:restoredTop sz="94660"/>
  </p:normalViewPr>
  <p:slideViewPr>
    <p:cSldViewPr snapToGrid="0">
      <p:cViewPr>
        <p:scale>
          <a:sx n="82" d="100"/>
          <a:sy n="82" d="100"/>
        </p:scale>
        <p:origin x="-1926" y="-6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B0475-9B58-4932-9541-08079F15708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8D77B73-5BA6-4EF8-AF07-0D3514C58D02}">
      <dgm:prSet phldrT="[Text]" custT="1"/>
      <dgm:spPr>
        <a:solidFill>
          <a:srgbClr val="0070C0"/>
        </a:solidFill>
      </dgm:spPr>
      <dgm:t>
        <a:bodyPr/>
        <a:lstStyle/>
        <a:p>
          <a:r>
            <a:rPr lang="en-US" sz="1200" b="1" dirty="0" smtClean="0"/>
            <a:t>Cash in Any amount</a:t>
          </a:r>
          <a:endParaRPr lang="en-US" sz="1200" b="1" dirty="0"/>
        </a:p>
      </dgm:t>
    </dgm:pt>
    <dgm:pt modelId="{DA0A8DD4-DC60-4B90-8FFF-227EFE99929C}" type="parTrans" cxnId="{66F0ECB0-84A6-4BC2-893D-56C6150994A7}">
      <dgm:prSet/>
      <dgm:spPr/>
      <dgm:t>
        <a:bodyPr/>
        <a:lstStyle/>
        <a:p>
          <a:endParaRPr lang="en-US"/>
        </a:p>
      </dgm:t>
    </dgm:pt>
    <dgm:pt modelId="{7518B0BA-7D7F-4ACA-B2B5-55E34FAA70F5}" type="sibTrans" cxnId="{66F0ECB0-84A6-4BC2-893D-56C6150994A7}">
      <dgm:prSet/>
      <dgm:spPr/>
      <dgm:t>
        <a:bodyPr/>
        <a:lstStyle/>
        <a:p>
          <a:endParaRPr lang="en-US" sz="1200" b="1"/>
        </a:p>
      </dgm:t>
    </dgm:pt>
    <dgm:pt modelId="{E7CE23D5-DBE5-4D5D-BE58-FD5E5811540D}">
      <dgm:prSet phldrT="[Text]" custT="1"/>
      <dgm:spPr>
        <a:solidFill>
          <a:srgbClr val="0070C0"/>
        </a:solidFill>
      </dgm:spPr>
      <dgm:t>
        <a:bodyPr/>
        <a:lstStyle/>
        <a:p>
          <a:r>
            <a:rPr lang="en-US" sz="1200" b="1" dirty="0" smtClean="0"/>
            <a:t>Meals</a:t>
          </a:r>
          <a:endParaRPr lang="en-US" sz="1200" b="1" dirty="0"/>
        </a:p>
      </dgm:t>
    </dgm:pt>
    <dgm:pt modelId="{E56EE22A-9B39-4262-A057-31B86FBF886D}" type="parTrans" cxnId="{70C4A27A-5DE3-4D72-9DBD-E1E6EEF9AFA7}">
      <dgm:prSet/>
      <dgm:spPr/>
      <dgm:t>
        <a:bodyPr/>
        <a:lstStyle/>
        <a:p>
          <a:endParaRPr lang="en-US"/>
        </a:p>
      </dgm:t>
    </dgm:pt>
    <dgm:pt modelId="{DFEF1062-6688-40B2-BD95-881756BD3130}" type="sibTrans" cxnId="{70C4A27A-5DE3-4D72-9DBD-E1E6EEF9AFA7}">
      <dgm:prSet/>
      <dgm:spPr/>
      <dgm:t>
        <a:bodyPr/>
        <a:lstStyle/>
        <a:p>
          <a:endParaRPr lang="en-US"/>
        </a:p>
      </dgm:t>
    </dgm:pt>
    <dgm:pt modelId="{1DAB1995-2AB3-44AF-9138-56BFBA7FB01C}">
      <dgm:prSet phldrT="[Text]" custT="1"/>
      <dgm:spPr>
        <a:solidFill>
          <a:srgbClr val="0070C0"/>
        </a:solidFill>
      </dgm:spPr>
      <dgm:t>
        <a:bodyPr/>
        <a:lstStyle/>
        <a:p>
          <a:r>
            <a:rPr lang="en-US" sz="1200" b="1" dirty="0" smtClean="0"/>
            <a:t>Transportation Reimbursement / Travel Accommodations</a:t>
          </a:r>
          <a:endParaRPr lang="en-US" sz="1200" b="1" dirty="0"/>
        </a:p>
      </dgm:t>
    </dgm:pt>
    <dgm:pt modelId="{39BBD3AD-2312-4571-BC9E-7AF9E3F5A2F3}" type="parTrans" cxnId="{06309FFE-B8F6-44DD-AF36-D95BE4CFCF93}">
      <dgm:prSet/>
      <dgm:spPr/>
      <dgm:t>
        <a:bodyPr/>
        <a:lstStyle/>
        <a:p>
          <a:endParaRPr lang="en-US"/>
        </a:p>
      </dgm:t>
    </dgm:pt>
    <dgm:pt modelId="{69FE0BB4-637F-49DA-BCCA-54FAAC875065}" type="sibTrans" cxnId="{06309FFE-B8F6-44DD-AF36-D95BE4CFCF93}">
      <dgm:prSet/>
      <dgm:spPr/>
      <dgm:t>
        <a:bodyPr/>
        <a:lstStyle/>
        <a:p>
          <a:endParaRPr lang="en-US"/>
        </a:p>
      </dgm:t>
    </dgm:pt>
    <dgm:pt modelId="{F4AFB596-6EE9-4159-BA1B-6FD9F0ECF3F4}">
      <dgm:prSet phldrT="[Text]" custT="1"/>
      <dgm:spPr>
        <a:solidFill>
          <a:srgbClr val="0070C0"/>
        </a:solidFill>
      </dgm:spPr>
      <dgm:t>
        <a:bodyPr/>
        <a:lstStyle/>
        <a:p>
          <a:r>
            <a:rPr lang="en-US" sz="1200" b="1" dirty="0" smtClean="0"/>
            <a:t>Gift Cards</a:t>
          </a:r>
          <a:endParaRPr lang="en-US" sz="1200" b="1" dirty="0"/>
        </a:p>
      </dgm:t>
    </dgm:pt>
    <dgm:pt modelId="{ECEFBC37-D723-456A-8756-48134D5574B2}" type="parTrans" cxnId="{F3D96093-AEE6-4736-968A-436AB80757C4}">
      <dgm:prSet/>
      <dgm:spPr/>
      <dgm:t>
        <a:bodyPr/>
        <a:lstStyle/>
        <a:p>
          <a:endParaRPr lang="en-US"/>
        </a:p>
      </dgm:t>
    </dgm:pt>
    <dgm:pt modelId="{EB1DB7FC-CAE9-491B-8381-FFDC24A1D156}" type="sibTrans" cxnId="{F3D96093-AEE6-4736-968A-436AB80757C4}">
      <dgm:prSet/>
      <dgm:spPr/>
      <dgm:t>
        <a:bodyPr/>
        <a:lstStyle/>
        <a:p>
          <a:endParaRPr lang="en-US"/>
        </a:p>
      </dgm:t>
    </dgm:pt>
    <dgm:pt modelId="{B00286A5-F2C9-4C24-8D52-ABAB8905BD09}">
      <dgm:prSet phldrT="[Text]" custT="1"/>
      <dgm:spPr>
        <a:solidFill>
          <a:srgbClr val="0070C0"/>
        </a:solidFill>
      </dgm:spPr>
      <dgm:t>
        <a:bodyPr/>
        <a:lstStyle/>
        <a:p>
          <a:r>
            <a:rPr lang="en-US" sz="1200" b="1" dirty="0" smtClean="0"/>
            <a:t>Product or Service or Discount on products or services</a:t>
          </a:r>
          <a:endParaRPr lang="en-US" sz="1200" b="1" dirty="0"/>
        </a:p>
      </dgm:t>
    </dgm:pt>
    <dgm:pt modelId="{D407A3EE-84F6-4D1E-A8BF-DF0AA3DCE7FD}" type="parTrans" cxnId="{8A8B4DE0-18A5-461C-BDD6-6C74B96739D1}">
      <dgm:prSet/>
      <dgm:spPr/>
      <dgm:t>
        <a:bodyPr/>
        <a:lstStyle/>
        <a:p>
          <a:endParaRPr lang="en-US"/>
        </a:p>
      </dgm:t>
    </dgm:pt>
    <dgm:pt modelId="{AD705C53-7A58-48A6-916E-F8BA021123C8}" type="sibTrans" cxnId="{8A8B4DE0-18A5-461C-BDD6-6C74B96739D1}">
      <dgm:prSet/>
      <dgm:spPr/>
      <dgm:t>
        <a:bodyPr/>
        <a:lstStyle/>
        <a:p>
          <a:endParaRPr lang="en-US"/>
        </a:p>
      </dgm:t>
    </dgm:pt>
    <dgm:pt modelId="{C38B1DD8-BFAC-4F88-B1E6-9B797E8CC1A9}">
      <dgm:prSet phldrT="[Text]" custT="1"/>
      <dgm:spPr>
        <a:solidFill>
          <a:srgbClr val="0070C0"/>
        </a:solidFill>
      </dgm:spPr>
      <dgm:t>
        <a:bodyPr/>
        <a:lstStyle/>
        <a:p>
          <a:r>
            <a:rPr lang="en-US" sz="1200" b="1" dirty="0" smtClean="0"/>
            <a:t>Group Gifts from Vendors to be Shared by Staff</a:t>
          </a:r>
          <a:endParaRPr lang="en-US" sz="1200" b="1" dirty="0"/>
        </a:p>
      </dgm:t>
    </dgm:pt>
    <dgm:pt modelId="{CFF898A9-0357-4D4A-8308-595F2CCCD991}" type="parTrans" cxnId="{794DD301-05DE-41A0-8AB1-A67C3830C408}">
      <dgm:prSet/>
      <dgm:spPr/>
      <dgm:t>
        <a:bodyPr/>
        <a:lstStyle/>
        <a:p>
          <a:endParaRPr lang="en-US"/>
        </a:p>
      </dgm:t>
    </dgm:pt>
    <dgm:pt modelId="{61155FF4-B552-49E3-8654-36592329F711}" type="sibTrans" cxnId="{794DD301-05DE-41A0-8AB1-A67C3830C408}">
      <dgm:prSet/>
      <dgm:spPr/>
      <dgm:t>
        <a:bodyPr/>
        <a:lstStyle/>
        <a:p>
          <a:endParaRPr lang="en-US"/>
        </a:p>
      </dgm:t>
    </dgm:pt>
    <dgm:pt modelId="{04181EE8-5F01-4337-A621-2D40628ABC9E}">
      <dgm:prSet phldrT="[Text]" custT="1"/>
      <dgm:spPr>
        <a:solidFill>
          <a:srgbClr val="0070C0"/>
        </a:solidFill>
      </dgm:spPr>
      <dgm:t>
        <a:bodyPr/>
        <a:lstStyle/>
        <a:p>
          <a:r>
            <a:rPr lang="en-US" sz="1200" b="1" dirty="0" smtClean="0"/>
            <a:t>Stocks or Other Securities, or Participation in Stock offerings </a:t>
          </a:r>
          <a:endParaRPr lang="en-US" sz="1200" b="1" dirty="0"/>
        </a:p>
      </dgm:t>
    </dgm:pt>
    <dgm:pt modelId="{2FF5CFF8-216F-4F96-8739-1E57E4D6C4D2}" type="sibTrans" cxnId="{E0337825-D128-4263-85CF-8D84E50EDCFD}">
      <dgm:prSet/>
      <dgm:spPr/>
      <dgm:t>
        <a:bodyPr/>
        <a:lstStyle/>
        <a:p>
          <a:endParaRPr lang="en-US"/>
        </a:p>
      </dgm:t>
    </dgm:pt>
    <dgm:pt modelId="{56105505-B67C-4A25-AAB5-40C828DF8528}" type="parTrans" cxnId="{E0337825-D128-4263-85CF-8D84E50EDCFD}">
      <dgm:prSet/>
      <dgm:spPr/>
      <dgm:t>
        <a:bodyPr/>
        <a:lstStyle/>
        <a:p>
          <a:endParaRPr lang="en-US"/>
        </a:p>
      </dgm:t>
    </dgm:pt>
    <dgm:pt modelId="{B42D8B86-39EA-4D80-8028-30BF52114FE2}">
      <dgm:prSet phldrT="[Text]" custT="1"/>
      <dgm:spPr>
        <a:solidFill>
          <a:srgbClr val="0070C0"/>
        </a:solidFill>
      </dgm:spPr>
      <dgm:t>
        <a:bodyPr/>
        <a:lstStyle/>
        <a:p>
          <a:r>
            <a:rPr lang="en-US" sz="1200" b="1" dirty="0" smtClean="0"/>
            <a:t>Tickets to Events</a:t>
          </a:r>
          <a:endParaRPr lang="en-US" sz="1200" b="1" dirty="0"/>
        </a:p>
      </dgm:t>
    </dgm:pt>
    <dgm:pt modelId="{07606A46-15CB-4E92-874E-C640D1536724}" type="parTrans" cxnId="{34DA1038-5522-487B-8ACD-C97577100D8B}">
      <dgm:prSet/>
      <dgm:spPr/>
      <dgm:t>
        <a:bodyPr/>
        <a:lstStyle/>
        <a:p>
          <a:endParaRPr lang="en-US"/>
        </a:p>
      </dgm:t>
    </dgm:pt>
    <dgm:pt modelId="{683F480A-C407-4C49-87D3-A176259F8179}" type="sibTrans" cxnId="{34DA1038-5522-487B-8ACD-C97577100D8B}">
      <dgm:prSet/>
      <dgm:spPr/>
      <dgm:t>
        <a:bodyPr/>
        <a:lstStyle/>
        <a:p>
          <a:endParaRPr lang="en-US"/>
        </a:p>
      </dgm:t>
    </dgm:pt>
    <dgm:pt modelId="{DB5B92BA-74C7-4ECC-92FE-8745A660C423}" type="pres">
      <dgm:prSet presAssocID="{728B0475-9B58-4932-9541-08079F15708D}" presName="Name0" presStyleCnt="0">
        <dgm:presLayoutVars>
          <dgm:dir/>
          <dgm:resizeHandles val="exact"/>
        </dgm:presLayoutVars>
      </dgm:prSet>
      <dgm:spPr/>
      <dgm:t>
        <a:bodyPr/>
        <a:lstStyle/>
        <a:p>
          <a:endParaRPr lang="en-US"/>
        </a:p>
      </dgm:t>
    </dgm:pt>
    <dgm:pt modelId="{05E55EC0-D3DA-4BBC-9096-6238EF7BD63C}" type="pres">
      <dgm:prSet presAssocID="{728B0475-9B58-4932-9541-08079F15708D}" presName="cycle" presStyleCnt="0"/>
      <dgm:spPr/>
      <dgm:t>
        <a:bodyPr/>
        <a:lstStyle/>
        <a:p>
          <a:endParaRPr lang="en-US"/>
        </a:p>
      </dgm:t>
    </dgm:pt>
    <dgm:pt modelId="{57D79B6A-D20D-4979-8AC2-F3FE8571108B}" type="pres">
      <dgm:prSet presAssocID="{38D77B73-5BA6-4EF8-AF07-0D3514C58D02}" presName="nodeFirstNode" presStyleLbl="node1" presStyleIdx="0" presStyleCnt="8">
        <dgm:presLayoutVars>
          <dgm:bulletEnabled val="1"/>
        </dgm:presLayoutVars>
      </dgm:prSet>
      <dgm:spPr/>
      <dgm:t>
        <a:bodyPr/>
        <a:lstStyle/>
        <a:p>
          <a:endParaRPr lang="en-US"/>
        </a:p>
      </dgm:t>
    </dgm:pt>
    <dgm:pt modelId="{D65F8409-63AC-4242-BFA8-381BCB122C9A}" type="pres">
      <dgm:prSet presAssocID="{7518B0BA-7D7F-4ACA-B2B5-55E34FAA70F5}" presName="sibTransFirstNode" presStyleLbl="bgShp" presStyleIdx="0" presStyleCnt="1"/>
      <dgm:spPr/>
      <dgm:t>
        <a:bodyPr/>
        <a:lstStyle/>
        <a:p>
          <a:endParaRPr lang="en-US"/>
        </a:p>
      </dgm:t>
    </dgm:pt>
    <dgm:pt modelId="{C2CADA59-85BF-4763-AF14-0C1DFC3DBA21}" type="pres">
      <dgm:prSet presAssocID="{E7CE23D5-DBE5-4D5D-BE58-FD5E5811540D}" presName="nodeFollowingNodes" presStyleLbl="node1" presStyleIdx="1" presStyleCnt="8" custScaleY="116669" custRadScaleRad="98558" custRadScaleInc="15028">
        <dgm:presLayoutVars>
          <dgm:bulletEnabled val="1"/>
        </dgm:presLayoutVars>
      </dgm:prSet>
      <dgm:spPr/>
      <dgm:t>
        <a:bodyPr/>
        <a:lstStyle/>
        <a:p>
          <a:endParaRPr lang="en-US"/>
        </a:p>
      </dgm:t>
    </dgm:pt>
    <dgm:pt modelId="{D1532ED0-4F83-4ED6-9386-2E354E8743ED}" type="pres">
      <dgm:prSet presAssocID="{1DAB1995-2AB3-44AF-9138-56BFBA7FB01C}" presName="nodeFollowingNodes" presStyleLbl="node1" presStyleIdx="2" presStyleCnt="8" custScaleX="104944" custScaleY="133394" custRadScaleRad="102141">
        <dgm:presLayoutVars>
          <dgm:bulletEnabled val="1"/>
        </dgm:presLayoutVars>
      </dgm:prSet>
      <dgm:spPr/>
      <dgm:t>
        <a:bodyPr/>
        <a:lstStyle/>
        <a:p>
          <a:endParaRPr lang="en-US"/>
        </a:p>
      </dgm:t>
    </dgm:pt>
    <dgm:pt modelId="{41D2BAC1-A814-4CC6-95AB-97C088CD2D49}" type="pres">
      <dgm:prSet presAssocID="{04181EE8-5F01-4337-A621-2D40628ABC9E}" presName="nodeFollowingNodes" presStyleLbl="node1" presStyleIdx="3" presStyleCnt="8" custScaleX="133571" custScaleY="115391" custRadScaleRad="104327" custRadScaleInc="-25013">
        <dgm:presLayoutVars>
          <dgm:bulletEnabled val="1"/>
        </dgm:presLayoutVars>
      </dgm:prSet>
      <dgm:spPr/>
      <dgm:t>
        <a:bodyPr/>
        <a:lstStyle/>
        <a:p>
          <a:endParaRPr lang="en-US"/>
        </a:p>
      </dgm:t>
    </dgm:pt>
    <dgm:pt modelId="{8E87D070-1200-479C-A400-27D0B69ED60E}" type="pres">
      <dgm:prSet presAssocID="{F4AFB596-6EE9-4159-BA1B-6FD9F0ECF3F4}" presName="nodeFollowingNodes" presStyleLbl="node1" presStyleIdx="4" presStyleCnt="8">
        <dgm:presLayoutVars>
          <dgm:bulletEnabled val="1"/>
        </dgm:presLayoutVars>
      </dgm:prSet>
      <dgm:spPr/>
      <dgm:t>
        <a:bodyPr/>
        <a:lstStyle/>
        <a:p>
          <a:endParaRPr lang="en-US"/>
        </a:p>
      </dgm:t>
    </dgm:pt>
    <dgm:pt modelId="{469B4A2A-BE61-4A31-B36A-FA4B3666956E}" type="pres">
      <dgm:prSet presAssocID="{B00286A5-F2C9-4C24-8D52-ABAB8905BD09}" presName="nodeFollowingNodes" presStyleLbl="node1" presStyleIdx="5" presStyleCnt="8" custScaleX="134414" custScaleY="122170" custRadScaleRad="101245" custRadScaleInc="17437">
        <dgm:presLayoutVars>
          <dgm:bulletEnabled val="1"/>
        </dgm:presLayoutVars>
      </dgm:prSet>
      <dgm:spPr/>
      <dgm:t>
        <a:bodyPr/>
        <a:lstStyle/>
        <a:p>
          <a:endParaRPr lang="en-US"/>
        </a:p>
      </dgm:t>
    </dgm:pt>
    <dgm:pt modelId="{BB93607D-8E69-4F7A-832C-706245AADFCF}" type="pres">
      <dgm:prSet presAssocID="{C38B1DD8-BFAC-4F88-B1E6-9B797E8CC1A9}" presName="nodeFollowingNodes" presStyleLbl="node1" presStyleIdx="6" presStyleCnt="8" custScaleX="105213" custScaleY="141627" custRadScaleRad="104630">
        <dgm:presLayoutVars>
          <dgm:bulletEnabled val="1"/>
        </dgm:presLayoutVars>
      </dgm:prSet>
      <dgm:spPr/>
      <dgm:t>
        <a:bodyPr/>
        <a:lstStyle/>
        <a:p>
          <a:endParaRPr lang="en-US"/>
        </a:p>
      </dgm:t>
    </dgm:pt>
    <dgm:pt modelId="{FBB2982F-946A-4619-AC93-40DC0B0380D6}" type="pres">
      <dgm:prSet presAssocID="{B42D8B86-39EA-4D80-8028-30BF52114FE2}" presName="nodeFollowingNodes" presStyleLbl="node1" presStyleIdx="7" presStyleCnt="8" custScaleX="93831" custScaleY="127491" custRadScaleRad="101289" custRadScaleInc="-17357">
        <dgm:presLayoutVars>
          <dgm:bulletEnabled val="1"/>
        </dgm:presLayoutVars>
      </dgm:prSet>
      <dgm:spPr/>
      <dgm:t>
        <a:bodyPr/>
        <a:lstStyle/>
        <a:p>
          <a:endParaRPr lang="en-US"/>
        </a:p>
      </dgm:t>
    </dgm:pt>
  </dgm:ptLst>
  <dgm:cxnLst>
    <dgm:cxn modelId="{9C7BA893-1B5B-43ED-91C5-A73F2791FACC}" type="presOf" srcId="{F4AFB596-6EE9-4159-BA1B-6FD9F0ECF3F4}" destId="{8E87D070-1200-479C-A400-27D0B69ED60E}" srcOrd="0" destOrd="0" presId="urn:microsoft.com/office/officeart/2005/8/layout/cycle3"/>
    <dgm:cxn modelId="{34DA1038-5522-487B-8ACD-C97577100D8B}" srcId="{728B0475-9B58-4932-9541-08079F15708D}" destId="{B42D8B86-39EA-4D80-8028-30BF52114FE2}" srcOrd="7" destOrd="0" parTransId="{07606A46-15CB-4E92-874E-C640D1536724}" sibTransId="{683F480A-C407-4C49-87D3-A176259F8179}"/>
    <dgm:cxn modelId="{75089B16-905A-484B-B98E-87A6F5520076}" type="presOf" srcId="{1DAB1995-2AB3-44AF-9138-56BFBA7FB01C}" destId="{D1532ED0-4F83-4ED6-9386-2E354E8743ED}" srcOrd="0" destOrd="0" presId="urn:microsoft.com/office/officeart/2005/8/layout/cycle3"/>
    <dgm:cxn modelId="{E0337825-D128-4263-85CF-8D84E50EDCFD}" srcId="{728B0475-9B58-4932-9541-08079F15708D}" destId="{04181EE8-5F01-4337-A621-2D40628ABC9E}" srcOrd="3" destOrd="0" parTransId="{56105505-B67C-4A25-AAB5-40C828DF8528}" sibTransId="{2FF5CFF8-216F-4F96-8739-1E57E4D6C4D2}"/>
    <dgm:cxn modelId="{AE91F169-B806-495C-A897-14A5E8AC8C39}" type="presOf" srcId="{B00286A5-F2C9-4C24-8D52-ABAB8905BD09}" destId="{469B4A2A-BE61-4A31-B36A-FA4B3666956E}" srcOrd="0" destOrd="0" presId="urn:microsoft.com/office/officeart/2005/8/layout/cycle3"/>
    <dgm:cxn modelId="{F2E273F8-B66B-4413-98F5-7C8995725984}" type="presOf" srcId="{04181EE8-5F01-4337-A621-2D40628ABC9E}" destId="{41D2BAC1-A814-4CC6-95AB-97C088CD2D49}" srcOrd="0" destOrd="0" presId="urn:microsoft.com/office/officeart/2005/8/layout/cycle3"/>
    <dgm:cxn modelId="{586CAFFE-E0C5-461A-8E0C-19AF4DDD71AB}" type="presOf" srcId="{7518B0BA-7D7F-4ACA-B2B5-55E34FAA70F5}" destId="{D65F8409-63AC-4242-BFA8-381BCB122C9A}" srcOrd="0" destOrd="0" presId="urn:microsoft.com/office/officeart/2005/8/layout/cycle3"/>
    <dgm:cxn modelId="{66F0ECB0-84A6-4BC2-893D-56C6150994A7}" srcId="{728B0475-9B58-4932-9541-08079F15708D}" destId="{38D77B73-5BA6-4EF8-AF07-0D3514C58D02}" srcOrd="0" destOrd="0" parTransId="{DA0A8DD4-DC60-4B90-8FFF-227EFE99929C}" sibTransId="{7518B0BA-7D7F-4ACA-B2B5-55E34FAA70F5}"/>
    <dgm:cxn modelId="{E9416E86-7994-422C-A88F-33B4013DF4D5}" type="presOf" srcId="{38D77B73-5BA6-4EF8-AF07-0D3514C58D02}" destId="{57D79B6A-D20D-4979-8AC2-F3FE8571108B}" srcOrd="0" destOrd="0" presId="urn:microsoft.com/office/officeart/2005/8/layout/cycle3"/>
    <dgm:cxn modelId="{70C4A27A-5DE3-4D72-9DBD-E1E6EEF9AFA7}" srcId="{728B0475-9B58-4932-9541-08079F15708D}" destId="{E7CE23D5-DBE5-4D5D-BE58-FD5E5811540D}" srcOrd="1" destOrd="0" parTransId="{E56EE22A-9B39-4262-A057-31B86FBF886D}" sibTransId="{DFEF1062-6688-40B2-BD95-881756BD3130}"/>
    <dgm:cxn modelId="{BE434180-735C-4ADE-8B5F-9487CD8FAFD0}" type="presOf" srcId="{C38B1DD8-BFAC-4F88-B1E6-9B797E8CC1A9}" destId="{BB93607D-8E69-4F7A-832C-706245AADFCF}" srcOrd="0" destOrd="0" presId="urn:microsoft.com/office/officeart/2005/8/layout/cycle3"/>
    <dgm:cxn modelId="{99BBDE35-2CB8-457C-8AB6-D8EA58C27BDB}" type="presOf" srcId="{728B0475-9B58-4932-9541-08079F15708D}" destId="{DB5B92BA-74C7-4ECC-92FE-8745A660C423}" srcOrd="0" destOrd="0" presId="urn:microsoft.com/office/officeart/2005/8/layout/cycle3"/>
    <dgm:cxn modelId="{794DD301-05DE-41A0-8AB1-A67C3830C408}" srcId="{728B0475-9B58-4932-9541-08079F15708D}" destId="{C38B1DD8-BFAC-4F88-B1E6-9B797E8CC1A9}" srcOrd="6" destOrd="0" parTransId="{CFF898A9-0357-4D4A-8308-595F2CCCD991}" sibTransId="{61155FF4-B552-49E3-8654-36592329F711}"/>
    <dgm:cxn modelId="{06309FFE-B8F6-44DD-AF36-D95BE4CFCF93}" srcId="{728B0475-9B58-4932-9541-08079F15708D}" destId="{1DAB1995-2AB3-44AF-9138-56BFBA7FB01C}" srcOrd="2" destOrd="0" parTransId="{39BBD3AD-2312-4571-BC9E-7AF9E3F5A2F3}" sibTransId="{69FE0BB4-637F-49DA-BCCA-54FAAC875065}"/>
    <dgm:cxn modelId="{8A8B4DE0-18A5-461C-BDD6-6C74B96739D1}" srcId="{728B0475-9B58-4932-9541-08079F15708D}" destId="{B00286A5-F2C9-4C24-8D52-ABAB8905BD09}" srcOrd="5" destOrd="0" parTransId="{D407A3EE-84F6-4D1E-A8BF-DF0AA3DCE7FD}" sibTransId="{AD705C53-7A58-48A6-916E-F8BA021123C8}"/>
    <dgm:cxn modelId="{F3D96093-AEE6-4736-968A-436AB80757C4}" srcId="{728B0475-9B58-4932-9541-08079F15708D}" destId="{F4AFB596-6EE9-4159-BA1B-6FD9F0ECF3F4}" srcOrd="4" destOrd="0" parTransId="{ECEFBC37-D723-456A-8756-48134D5574B2}" sibTransId="{EB1DB7FC-CAE9-491B-8381-FFDC24A1D156}"/>
    <dgm:cxn modelId="{EADCD277-95C0-4603-B99A-CC8C586B3546}" type="presOf" srcId="{B42D8B86-39EA-4D80-8028-30BF52114FE2}" destId="{FBB2982F-946A-4619-AC93-40DC0B0380D6}" srcOrd="0" destOrd="0" presId="urn:microsoft.com/office/officeart/2005/8/layout/cycle3"/>
    <dgm:cxn modelId="{8D8137CD-15A6-4311-81A6-35B8E00207B4}" type="presOf" srcId="{E7CE23D5-DBE5-4D5D-BE58-FD5E5811540D}" destId="{C2CADA59-85BF-4763-AF14-0C1DFC3DBA21}" srcOrd="0" destOrd="0" presId="urn:microsoft.com/office/officeart/2005/8/layout/cycle3"/>
    <dgm:cxn modelId="{41749E6A-666D-4359-9F07-8F3A7BCA012F}" type="presParOf" srcId="{DB5B92BA-74C7-4ECC-92FE-8745A660C423}" destId="{05E55EC0-D3DA-4BBC-9096-6238EF7BD63C}" srcOrd="0" destOrd="0" presId="urn:microsoft.com/office/officeart/2005/8/layout/cycle3"/>
    <dgm:cxn modelId="{088B7A16-EB81-4A85-89D9-4FAAE3EED93C}" type="presParOf" srcId="{05E55EC0-D3DA-4BBC-9096-6238EF7BD63C}" destId="{57D79B6A-D20D-4979-8AC2-F3FE8571108B}" srcOrd="0" destOrd="0" presId="urn:microsoft.com/office/officeart/2005/8/layout/cycle3"/>
    <dgm:cxn modelId="{AEBAF55B-AFDA-4E0C-9176-AFA435E20517}" type="presParOf" srcId="{05E55EC0-D3DA-4BBC-9096-6238EF7BD63C}" destId="{D65F8409-63AC-4242-BFA8-381BCB122C9A}" srcOrd="1" destOrd="0" presId="urn:microsoft.com/office/officeart/2005/8/layout/cycle3"/>
    <dgm:cxn modelId="{7013E74F-C11A-4195-8CE3-A76F0CA3B509}" type="presParOf" srcId="{05E55EC0-D3DA-4BBC-9096-6238EF7BD63C}" destId="{C2CADA59-85BF-4763-AF14-0C1DFC3DBA21}" srcOrd="2" destOrd="0" presId="urn:microsoft.com/office/officeart/2005/8/layout/cycle3"/>
    <dgm:cxn modelId="{274180B8-CF5C-43DB-A47D-FFC3AF7C677F}" type="presParOf" srcId="{05E55EC0-D3DA-4BBC-9096-6238EF7BD63C}" destId="{D1532ED0-4F83-4ED6-9386-2E354E8743ED}" srcOrd="3" destOrd="0" presId="urn:microsoft.com/office/officeart/2005/8/layout/cycle3"/>
    <dgm:cxn modelId="{02118996-CF09-4FD1-8E94-35C591F4B18D}" type="presParOf" srcId="{05E55EC0-D3DA-4BBC-9096-6238EF7BD63C}" destId="{41D2BAC1-A814-4CC6-95AB-97C088CD2D49}" srcOrd="4" destOrd="0" presId="urn:microsoft.com/office/officeart/2005/8/layout/cycle3"/>
    <dgm:cxn modelId="{71F11735-A046-4CA2-8C0C-AD8228CDF02E}" type="presParOf" srcId="{05E55EC0-D3DA-4BBC-9096-6238EF7BD63C}" destId="{8E87D070-1200-479C-A400-27D0B69ED60E}" srcOrd="5" destOrd="0" presId="urn:microsoft.com/office/officeart/2005/8/layout/cycle3"/>
    <dgm:cxn modelId="{31EE1F7E-565E-4437-A0E4-95F57236738F}" type="presParOf" srcId="{05E55EC0-D3DA-4BBC-9096-6238EF7BD63C}" destId="{469B4A2A-BE61-4A31-B36A-FA4B3666956E}" srcOrd="6" destOrd="0" presId="urn:microsoft.com/office/officeart/2005/8/layout/cycle3"/>
    <dgm:cxn modelId="{C3BBB06F-8C0C-4A4E-AB6C-E0CD21408B3F}" type="presParOf" srcId="{05E55EC0-D3DA-4BBC-9096-6238EF7BD63C}" destId="{BB93607D-8E69-4F7A-832C-706245AADFCF}" srcOrd="7" destOrd="0" presId="urn:microsoft.com/office/officeart/2005/8/layout/cycle3"/>
    <dgm:cxn modelId="{CD45E530-CB3F-4E02-97E7-E4321F2A4B95}" type="presParOf" srcId="{05E55EC0-D3DA-4BBC-9096-6238EF7BD63C}" destId="{FBB2982F-946A-4619-AC93-40DC0B0380D6}" srcOrd="8"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F8409-63AC-4242-BFA8-381BCB122C9A}">
      <dsp:nvSpPr>
        <dsp:cNvPr id="0" name=""/>
        <dsp:cNvSpPr/>
      </dsp:nvSpPr>
      <dsp:spPr>
        <a:xfrm>
          <a:off x="1645689" y="-38938"/>
          <a:ext cx="4547925" cy="4547925"/>
        </a:xfrm>
        <a:prstGeom prst="circularArrow">
          <a:avLst>
            <a:gd name="adj1" fmla="val 5544"/>
            <a:gd name="adj2" fmla="val 330680"/>
            <a:gd name="adj3" fmla="val 14642597"/>
            <a:gd name="adj4" fmla="val 1687800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D79B6A-D20D-4979-8AC2-F3FE8571108B}">
      <dsp:nvSpPr>
        <dsp:cNvPr id="0" name=""/>
        <dsp:cNvSpPr/>
      </dsp:nvSpPr>
      <dsp:spPr>
        <a:xfrm>
          <a:off x="3275769" y="1626"/>
          <a:ext cx="1287765" cy="64388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Cash in Any amount</a:t>
          </a:r>
          <a:endParaRPr lang="en-US" sz="1200" b="1" kern="1200" dirty="0"/>
        </a:p>
      </dsp:txBody>
      <dsp:txXfrm>
        <a:off x="3307201" y="33058"/>
        <a:ext cx="1224901" cy="581018"/>
      </dsp:txXfrm>
    </dsp:sp>
    <dsp:sp modelId="{C2CADA59-85BF-4763-AF14-0C1DFC3DBA21}">
      <dsp:nvSpPr>
        <dsp:cNvPr id="0" name=""/>
        <dsp:cNvSpPr/>
      </dsp:nvSpPr>
      <dsp:spPr>
        <a:xfrm>
          <a:off x="4761478" y="684752"/>
          <a:ext cx="1287765" cy="75121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Meals</a:t>
          </a:r>
          <a:endParaRPr lang="en-US" sz="1200" b="1" kern="1200" dirty="0"/>
        </a:p>
      </dsp:txBody>
      <dsp:txXfrm>
        <a:off x="4798149" y="721423"/>
        <a:ext cx="1214423" cy="677869"/>
      </dsp:txXfrm>
    </dsp:sp>
    <dsp:sp modelId="{D1532ED0-4F83-4ED6-9386-2E354E8743ED}">
      <dsp:nvSpPr>
        <dsp:cNvPr id="0" name=""/>
        <dsp:cNvSpPr/>
      </dsp:nvSpPr>
      <dsp:spPr>
        <a:xfrm>
          <a:off x="5224872" y="1833530"/>
          <a:ext cx="1351432" cy="8589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Transportation Reimbursement / Travel Accommodations</a:t>
          </a:r>
          <a:endParaRPr lang="en-US" sz="1200" b="1" kern="1200" dirty="0"/>
        </a:p>
      </dsp:txBody>
      <dsp:txXfrm>
        <a:off x="5266800" y="1875458"/>
        <a:ext cx="1267576" cy="775044"/>
      </dsp:txXfrm>
    </dsp:sp>
    <dsp:sp modelId="{41D2BAC1-A814-4CC6-95AB-97C088CD2D49}">
      <dsp:nvSpPr>
        <dsp:cNvPr id="0" name=""/>
        <dsp:cNvSpPr/>
      </dsp:nvSpPr>
      <dsp:spPr>
        <a:xfrm>
          <a:off x="4717133" y="3051874"/>
          <a:ext cx="1720080" cy="74298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Stocks or Other Securities, or Participation in Stock offerings </a:t>
          </a:r>
          <a:endParaRPr lang="en-US" sz="1200" b="1" kern="1200" dirty="0"/>
        </a:p>
      </dsp:txBody>
      <dsp:txXfrm>
        <a:off x="4753402" y="3088143"/>
        <a:ext cx="1647542" cy="670444"/>
      </dsp:txXfrm>
    </dsp:sp>
    <dsp:sp modelId="{8E87D070-1200-479C-A400-27D0B69ED60E}">
      <dsp:nvSpPr>
        <dsp:cNvPr id="0" name=""/>
        <dsp:cNvSpPr/>
      </dsp:nvSpPr>
      <dsp:spPr>
        <a:xfrm>
          <a:off x="3275769" y="3880453"/>
          <a:ext cx="1287765" cy="64388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Gift Cards</a:t>
          </a:r>
          <a:endParaRPr lang="en-US" sz="1200" b="1" kern="1200" dirty="0"/>
        </a:p>
      </dsp:txBody>
      <dsp:txXfrm>
        <a:off x="3307201" y="3911885"/>
        <a:ext cx="1224901" cy="581018"/>
      </dsp:txXfrm>
    </dsp:sp>
    <dsp:sp modelId="{469B4A2A-BE61-4A31-B36A-FA4B3666956E}">
      <dsp:nvSpPr>
        <dsp:cNvPr id="0" name=""/>
        <dsp:cNvSpPr/>
      </dsp:nvSpPr>
      <dsp:spPr>
        <a:xfrm>
          <a:off x="1507409" y="3079233"/>
          <a:ext cx="1730936" cy="78663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Product or Service or Discount on products or services</a:t>
          </a:r>
          <a:endParaRPr lang="en-US" sz="1200" b="1" kern="1200" dirty="0"/>
        </a:p>
      </dsp:txBody>
      <dsp:txXfrm>
        <a:off x="1545809" y="3117633"/>
        <a:ext cx="1654136" cy="709831"/>
      </dsp:txXfrm>
    </dsp:sp>
    <dsp:sp modelId="{BB93607D-8E69-4F7A-832C-706245AADFCF}">
      <dsp:nvSpPr>
        <dsp:cNvPr id="0" name=""/>
        <dsp:cNvSpPr/>
      </dsp:nvSpPr>
      <dsp:spPr>
        <a:xfrm>
          <a:off x="1212995" y="1807025"/>
          <a:ext cx="1354896" cy="91191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Group Gifts from Vendors to be Shared by Staff</a:t>
          </a:r>
          <a:endParaRPr lang="en-US" sz="1200" b="1" kern="1200" dirty="0"/>
        </a:p>
      </dsp:txBody>
      <dsp:txXfrm>
        <a:off x="1257511" y="1851541"/>
        <a:ext cx="1265864" cy="822879"/>
      </dsp:txXfrm>
    </dsp:sp>
    <dsp:sp modelId="{FBB2982F-946A-4619-AC93-40DC0B0380D6}">
      <dsp:nvSpPr>
        <dsp:cNvPr id="0" name=""/>
        <dsp:cNvSpPr/>
      </dsp:nvSpPr>
      <dsp:spPr>
        <a:xfrm>
          <a:off x="1768720" y="641576"/>
          <a:ext cx="1208322" cy="82089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Tickets to Events</a:t>
          </a:r>
          <a:endParaRPr lang="en-US" sz="1200" b="1" kern="1200" dirty="0"/>
        </a:p>
      </dsp:txBody>
      <dsp:txXfrm>
        <a:off x="1808793" y="681649"/>
        <a:ext cx="1128176" cy="74074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6AFA009-E0C1-432C-ABEA-7B35D93D1C54}" type="datetimeFigureOut">
              <a:rPr lang="en-US" smtClean="0"/>
              <a:t>8/10/2018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0F054F-5859-4BFA-8402-DEAF5888E9FA}" type="slidenum">
              <a:rPr lang="en-US" smtClean="0"/>
              <a:t>‹#›</a:t>
            </a:fld>
            <a:endParaRPr lang="en-US"/>
          </a:p>
        </p:txBody>
      </p:sp>
    </p:spTree>
    <p:extLst>
      <p:ext uri="{BB962C8B-B14F-4D97-AF65-F5344CB8AC3E}">
        <p14:creationId xmlns:p14="http://schemas.microsoft.com/office/powerpoint/2010/main" val="1425184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2" tIns="46581" rIns="93162" bIns="46581" rtlCol="0"/>
          <a:lstStyle>
            <a:lvl1pPr algn="r">
              <a:defRPr sz="1200"/>
            </a:lvl1pPr>
          </a:lstStyle>
          <a:p>
            <a:fld id="{E2B37253-BA79-427E-A732-F546FB53D197}" type="datetimeFigureOut">
              <a:rPr lang="en-US" smtClean="0"/>
              <a:t>8/10/2018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6433"/>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2" tIns="46581" rIns="93162" bIns="46581" rtlCol="0" anchor="b"/>
          <a:lstStyle>
            <a:lvl1pPr algn="r">
              <a:defRPr sz="1200"/>
            </a:lvl1pPr>
          </a:lstStyle>
          <a:p>
            <a:fld id="{F3D49339-EBC7-492A-BDC6-A729832C159C}" type="slidenum">
              <a:rPr lang="en-US" smtClean="0"/>
              <a:t>‹#›</a:t>
            </a:fld>
            <a:endParaRPr lang="en-US"/>
          </a:p>
        </p:txBody>
      </p:sp>
    </p:spTree>
    <p:extLst>
      <p:ext uri="{BB962C8B-B14F-4D97-AF65-F5344CB8AC3E}">
        <p14:creationId xmlns:p14="http://schemas.microsoft.com/office/powerpoint/2010/main" val="1384253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60362"/>
            <a:fld id="{461E4437-7507-49D3-B1FA-9C79A0DCCDD7}" type="slidenum">
              <a:rPr lang="en-US" smtClean="0">
                <a:solidFill>
                  <a:srgbClr val="000000"/>
                </a:solidFill>
                <a:latin typeface="Arial" charset="0"/>
              </a:rPr>
              <a:pPr defTabSz="960362"/>
              <a:t>1</a:t>
            </a:fld>
            <a:endParaRPr lang="en-US" dirty="0" smtClean="0">
              <a:solidFill>
                <a:srgbClr val="000000"/>
              </a:solidFill>
              <a:latin typeface="Arial" charset="0"/>
            </a:endParaRPr>
          </a:p>
        </p:txBody>
      </p:sp>
      <p:sp>
        <p:nvSpPr>
          <p:cNvPr id="28675" name="Rectangle 2"/>
          <p:cNvSpPr>
            <a:spLocks noGrp="1" noRot="1" noChangeAspect="1" noChangeArrowheads="1" noTextEdit="1"/>
          </p:cNvSpPr>
          <p:nvPr>
            <p:ph type="sldImg"/>
          </p:nvPr>
        </p:nvSpPr>
        <p:spPr>
          <a:xfrm>
            <a:off x="3013075" y="541338"/>
            <a:ext cx="3590925" cy="2693987"/>
          </a:xfrm>
          <a:ln/>
        </p:spPr>
      </p:sp>
      <p:sp>
        <p:nvSpPr>
          <p:cNvPr id="28676" name="Rectangle 3"/>
          <p:cNvSpPr>
            <a:spLocks noGrp="1" noChangeArrowheads="1"/>
          </p:cNvSpPr>
          <p:nvPr>
            <p:ph type="body" idx="1"/>
          </p:nvPr>
        </p:nvSpPr>
        <p:spPr>
          <a:xfrm>
            <a:off x="1278371" y="3418131"/>
            <a:ext cx="7014407" cy="3236288"/>
          </a:xfrm>
          <a:noFill/>
          <a:ln/>
        </p:spPr>
        <p:txBody>
          <a:bodyPr/>
          <a:lstStyle/>
          <a:p>
            <a:pPr eaLnBrk="1" hangingPunct="1"/>
            <a:endParaRPr lang="en-US" dirty="0" smtClean="0"/>
          </a:p>
        </p:txBody>
      </p:sp>
    </p:spTree>
    <p:extLst>
      <p:ext uri="{BB962C8B-B14F-4D97-AF65-F5344CB8AC3E}">
        <p14:creationId xmlns:p14="http://schemas.microsoft.com/office/powerpoint/2010/main" val="3484810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281940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54575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46466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pPr>
                <a:defRPr/>
              </a:pPr>
              <a:t>12</a:t>
            </a:fld>
            <a:endParaRPr lang="en-US" dirty="0"/>
          </a:p>
        </p:txBody>
      </p:sp>
    </p:spTree>
    <p:extLst>
      <p:ext uri="{BB962C8B-B14F-4D97-AF65-F5344CB8AC3E}">
        <p14:creationId xmlns:p14="http://schemas.microsoft.com/office/powerpoint/2010/main" val="1760441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49339-EBC7-492A-BDC6-A729832C159C}" type="slidenum">
              <a:rPr lang="en-US" smtClean="0"/>
              <a:t>13</a:t>
            </a:fld>
            <a:endParaRPr lang="en-US"/>
          </a:p>
        </p:txBody>
      </p:sp>
    </p:spTree>
    <p:extLst>
      <p:ext uri="{BB962C8B-B14F-4D97-AF65-F5344CB8AC3E}">
        <p14:creationId xmlns:p14="http://schemas.microsoft.com/office/powerpoint/2010/main" val="909617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3680965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1531588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3002125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680965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1976822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49339-EBC7-492A-BDC6-A729832C159C}" type="slidenum">
              <a:rPr lang="en-US" smtClean="0"/>
              <a:t>19</a:t>
            </a:fld>
            <a:endParaRPr lang="en-US"/>
          </a:p>
        </p:txBody>
      </p:sp>
    </p:spTree>
    <p:extLst>
      <p:ext uri="{BB962C8B-B14F-4D97-AF65-F5344CB8AC3E}">
        <p14:creationId xmlns:p14="http://schemas.microsoft.com/office/powerpoint/2010/main" val="188848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632629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352375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573100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517224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1842567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63071" indent="-293489" eaLnBrk="0" hangingPunct="0">
              <a:defRPr sz="2000">
                <a:solidFill>
                  <a:schemeClr val="tx1"/>
                </a:solidFill>
                <a:latin typeface="Arial" charset="0"/>
              </a:defRPr>
            </a:lvl2pPr>
            <a:lvl3pPr marL="1173956" indent="-234792" eaLnBrk="0" hangingPunct="0">
              <a:defRPr sz="2000">
                <a:solidFill>
                  <a:schemeClr val="tx1"/>
                </a:solidFill>
                <a:latin typeface="Arial" charset="0"/>
              </a:defRPr>
            </a:lvl3pPr>
            <a:lvl4pPr marL="1643539" indent="-234792" eaLnBrk="0" hangingPunct="0">
              <a:defRPr sz="2000">
                <a:solidFill>
                  <a:schemeClr val="tx1"/>
                </a:solidFill>
                <a:latin typeface="Arial" charset="0"/>
              </a:defRPr>
            </a:lvl4pPr>
            <a:lvl5pPr marL="2113120" indent="-234792" eaLnBrk="0" hangingPunct="0">
              <a:defRPr sz="2000">
                <a:solidFill>
                  <a:schemeClr val="tx1"/>
                </a:solidFill>
                <a:latin typeface="Arial" charset="0"/>
              </a:defRPr>
            </a:lvl5pPr>
            <a:lvl6pPr marL="2582702" indent="-234792" eaLnBrk="0" fontAlgn="base" hangingPunct="0">
              <a:spcBef>
                <a:spcPct val="0"/>
              </a:spcBef>
              <a:spcAft>
                <a:spcPct val="0"/>
              </a:spcAft>
              <a:defRPr sz="2000">
                <a:solidFill>
                  <a:schemeClr val="tx1"/>
                </a:solidFill>
                <a:latin typeface="Arial" charset="0"/>
              </a:defRPr>
            </a:lvl6pPr>
            <a:lvl7pPr marL="3052286" indent="-234792" eaLnBrk="0" fontAlgn="base" hangingPunct="0">
              <a:spcBef>
                <a:spcPct val="0"/>
              </a:spcBef>
              <a:spcAft>
                <a:spcPct val="0"/>
              </a:spcAft>
              <a:defRPr sz="2000">
                <a:solidFill>
                  <a:schemeClr val="tx1"/>
                </a:solidFill>
                <a:latin typeface="Arial" charset="0"/>
              </a:defRPr>
            </a:lvl7pPr>
            <a:lvl8pPr marL="3521868" indent="-234792" eaLnBrk="0" fontAlgn="base" hangingPunct="0">
              <a:spcBef>
                <a:spcPct val="0"/>
              </a:spcBef>
              <a:spcAft>
                <a:spcPct val="0"/>
              </a:spcAft>
              <a:defRPr sz="2000">
                <a:solidFill>
                  <a:schemeClr val="tx1"/>
                </a:solidFill>
                <a:latin typeface="Arial" charset="0"/>
              </a:defRPr>
            </a:lvl8pPr>
            <a:lvl9pPr marL="3991450" indent="-234792" eaLnBrk="0" fontAlgn="base" hangingPunct="0">
              <a:spcBef>
                <a:spcPct val="0"/>
              </a:spcBef>
              <a:spcAft>
                <a:spcPct val="0"/>
              </a:spcAft>
              <a:defRPr sz="2000">
                <a:solidFill>
                  <a:schemeClr val="tx1"/>
                </a:solidFill>
                <a:latin typeface="Arial" charset="0"/>
              </a:defRPr>
            </a:lvl9pPr>
          </a:lstStyle>
          <a:p>
            <a:pPr eaLnBrk="1" hangingPunct="1"/>
            <a:fld id="{8A912D37-0CDF-4E90-A2E8-2D6363BD2B33}" type="slidenum">
              <a:rPr lang="en-US" sz="1200">
                <a:solidFill>
                  <a:srgbClr val="000000"/>
                </a:solidFill>
              </a:rPr>
              <a:pPr eaLnBrk="1" hangingPunct="1"/>
              <a:t>24</a:t>
            </a:fld>
            <a:endParaRPr lang="en-US" sz="1200">
              <a:solidFill>
                <a:srgbClr val="000000"/>
              </a:solidFill>
            </a:endParaRPr>
          </a:p>
        </p:txBody>
      </p:sp>
      <p:sp>
        <p:nvSpPr>
          <p:cNvPr id="29699" name="Rectangle 2"/>
          <p:cNvSpPr>
            <a:spLocks noGrp="1" noRot="1" noChangeAspect="1" noChangeArrowheads="1" noTextEdit="1"/>
          </p:cNvSpPr>
          <p:nvPr>
            <p:ph type="sldImg"/>
          </p:nvPr>
        </p:nvSpPr>
        <p:spPr>
          <a:xfrm>
            <a:off x="2992438" y="539750"/>
            <a:ext cx="3595687" cy="2697163"/>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67563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4025" y="539750"/>
            <a:ext cx="3594100" cy="2697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1265729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4025" y="539750"/>
            <a:ext cx="3594100" cy="2697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3800088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4646612" cy="348615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2C71AAD-10B7-4E9B-9074-CCD2A0F407A9}" type="slidenum">
              <a:rPr lang="en-US" smtClean="0"/>
              <a:pPr/>
              <a:t>27</a:t>
            </a:fld>
            <a:endParaRPr lang="en-US" dirty="0"/>
          </a:p>
        </p:txBody>
      </p:sp>
    </p:spTree>
    <p:extLst>
      <p:ext uri="{BB962C8B-B14F-4D97-AF65-F5344CB8AC3E}">
        <p14:creationId xmlns:p14="http://schemas.microsoft.com/office/powerpoint/2010/main" val="1839811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2682650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49339-EBC7-492A-BDC6-A729832C159C}" type="slidenum">
              <a:rPr lang="en-US" smtClean="0"/>
              <a:t>29</a:t>
            </a:fld>
            <a:endParaRPr lang="en-US"/>
          </a:p>
        </p:txBody>
      </p:sp>
    </p:spTree>
    <p:extLst>
      <p:ext uri="{BB962C8B-B14F-4D97-AF65-F5344CB8AC3E}">
        <p14:creationId xmlns:p14="http://schemas.microsoft.com/office/powerpoint/2010/main" val="101328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14095">
              <a:defRPr/>
            </a:pPr>
            <a:r>
              <a:rPr lang="en-US" dirty="0" smtClean="0"/>
              <a:t>(FC; DS; KD) Add icon for link to</a:t>
            </a:r>
            <a:r>
              <a:rPr lang="en-US" baseline="0" dirty="0" smtClean="0"/>
              <a:t> computer image </a:t>
            </a:r>
            <a:r>
              <a:rPr lang="en-US" dirty="0" smtClean="0"/>
              <a:t>to start the voice over recording from management speaking about the impact of healthcare reform in the hospital and what can we do as an organization  to increase</a:t>
            </a:r>
            <a:r>
              <a:rPr lang="en-US" baseline="0" dirty="0" smtClean="0"/>
              <a:t> our hospital system financial health</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pPr>
                <a:defRPr/>
              </a:pPr>
              <a:t>3</a:t>
            </a:fld>
            <a:endParaRPr lang="en-US" dirty="0"/>
          </a:p>
        </p:txBody>
      </p:sp>
    </p:spTree>
    <p:extLst>
      <p:ext uri="{BB962C8B-B14F-4D97-AF65-F5344CB8AC3E}">
        <p14:creationId xmlns:p14="http://schemas.microsoft.com/office/powerpoint/2010/main" val="894639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3340745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49339-EBC7-492A-BDC6-A729832C159C}" type="slidenum">
              <a:rPr lang="en-US" smtClean="0"/>
              <a:t>31</a:t>
            </a:fld>
            <a:endParaRPr lang="en-US"/>
          </a:p>
        </p:txBody>
      </p:sp>
    </p:spTree>
    <p:extLst>
      <p:ext uri="{BB962C8B-B14F-4D97-AF65-F5344CB8AC3E}">
        <p14:creationId xmlns:p14="http://schemas.microsoft.com/office/powerpoint/2010/main" val="3294155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49339-EBC7-492A-BDC6-A729832C159C}" type="slidenum">
              <a:rPr lang="en-US" smtClean="0"/>
              <a:t>32</a:t>
            </a:fld>
            <a:endParaRPr lang="en-US"/>
          </a:p>
        </p:txBody>
      </p:sp>
    </p:spTree>
    <p:extLst>
      <p:ext uri="{BB962C8B-B14F-4D97-AF65-F5344CB8AC3E}">
        <p14:creationId xmlns:p14="http://schemas.microsoft.com/office/powerpoint/2010/main" val="3294155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2923357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49339-EBC7-492A-BDC6-A729832C159C}" type="slidenum">
              <a:rPr lang="en-US" smtClean="0"/>
              <a:t>34</a:t>
            </a:fld>
            <a:endParaRPr lang="en-US"/>
          </a:p>
        </p:txBody>
      </p:sp>
    </p:spTree>
    <p:extLst>
      <p:ext uri="{BB962C8B-B14F-4D97-AF65-F5344CB8AC3E}">
        <p14:creationId xmlns:p14="http://schemas.microsoft.com/office/powerpoint/2010/main" val="2620300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49339-EBC7-492A-BDC6-A729832C159C}" type="slidenum">
              <a:rPr lang="en-US" smtClean="0"/>
              <a:t>35</a:t>
            </a:fld>
            <a:endParaRPr lang="en-US"/>
          </a:p>
        </p:txBody>
      </p:sp>
    </p:spTree>
    <p:extLst>
      <p:ext uri="{BB962C8B-B14F-4D97-AF65-F5344CB8AC3E}">
        <p14:creationId xmlns:p14="http://schemas.microsoft.com/office/powerpoint/2010/main" val="1298444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49339-EBC7-492A-BDC6-A729832C159C}" type="slidenum">
              <a:rPr lang="en-US" smtClean="0"/>
              <a:t>36</a:t>
            </a:fld>
            <a:endParaRPr lang="en-US"/>
          </a:p>
        </p:txBody>
      </p:sp>
    </p:spTree>
    <p:extLst>
      <p:ext uri="{BB962C8B-B14F-4D97-AF65-F5344CB8AC3E}">
        <p14:creationId xmlns:p14="http://schemas.microsoft.com/office/powerpoint/2010/main" val="88777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713848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2943593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279029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60362"/>
            <a:fld id="{D4949646-C821-47E1-92FF-00CE0EC20607}" type="slidenum">
              <a:rPr lang="en-US" smtClean="0">
                <a:solidFill>
                  <a:srgbClr val="000000"/>
                </a:solidFill>
                <a:latin typeface="Arial" charset="0"/>
              </a:rPr>
              <a:pPr defTabSz="960362"/>
              <a:t>4</a:t>
            </a:fld>
            <a:endParaRPr lang="en-US" dirty="0" smtClean="0">
              <a:solidFill>
                <a:srgbClr val="000000"/>
              </a:solidFill>
              <a:latin typeface="Arial" charset="0"/>
            </a:endParaRPr>
          </a:p>
        </p:txBody>
      </p:sp>
      <p:sp>
        <p:nvSpPr>
          <p:cNvPr id="29699" name="Rectangle 2"/>
          <p:cNvSpPr>
            <a:spLocks noGrp="1" noRot="1" noChangeAspect="1" noChangeArrowheads="1" noTextEdit="1"/>
          </p:cNvSpPr>
          <p:nvPr>
            <p:ph type="sldImg"/>
          </p:nvPr>
        </p:nvSpPr>
        <p:spPr>
          <a:xfrm>
            <a:off x="2992438" y="539750"/>
            <a:ext cx="3595687" cy="2697163"/>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85920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0688" y="536575"/>
            <a:ext cx="3568700" cy="2676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1943363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pPr defTabSz="964582"/>
            <a:fld id="{E551821C-02F2-43F3-8E62-86B8073E8ADD}" type="slidenum">
              <a:rPr lang="en-US" smtClean="0">
                <a:solidFill>
                  <a:srgbClr val="000000"/>
                </a:solidFill>
                <a:latin typeface="Arial" charset="0"/>
              </a:rPr>
              <a:pPr defTabSz="964582"/>
              <a:t>41</a:t>
            </a:fld>
            <a:endParaRPr lang="en-US" smtClean="0">
              <a:solidFill>
                <a:srgbClr val="000000"/>
              </a:solidFill>
              <a:latin typeface="Arial" charset="0"/>
            </a:endParaRPr>
          </a:p>
        </p:txBody>
      </p:sp>
    </p:spTree>
    <p:extLst>
      <p:ext uri="{BB962C8B-B14F-4D97-AF65-F5344CB8AC3E}">
        <p14:creationId xmlns:p14="http://schemas.microsoft.com/office/powerpoint/2010/main" val="1435771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2713848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49339-EBC7-492A-BDC6-A729832C159C}" type="slidenum">
              <a:rPr lang="en-US" smtClean="0"/>
              <a:t>43</a:t>
            </a:fld>
            <a:endParaRPr lang="en-US"/>
          </a:p>
        </p:txBody>
      </p:sp>
    </p:spTree>
    <p:extLst>
      <p:ext uri="{BB962C8B-B14F-4D97-AF65-F5344CB8AC3E}">
        <p14:creationId xmlns:p14="http://schemas.microsoft.com/office/powerpoint/2010/main" val="2113405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46466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34688046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46466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4688046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46466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1502218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46466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1502218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49339-EBC7-492A-BDC6-A729832C159C}" type="slidenum">
              <a:rPr lang="en-US" smtClean="0"/>
              <a:t>48</a:t>
            </a:fld>
            <a:endParaRPr lang="en-US"/>
          </a:p>
        </p:txBody>
      </p:sp>
    </p:spTree>
    <p:extLst>
      <p:ext uri="{BB962C8B-B14F-4D97-AF65-F5344CB8AC3E}">
        <p14:creationId xmlns:p14="http://schemas.microsoft.com/office/powerpoint/2010/main" val="1017619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49</a:t>
            </a:fld>
            <a:endParaRPr lang="en-US" dirty="0">
              <a:solidFill>
                <a:srgbClr val="000000"/>
              </a:solidFill>
            </a:endParaRPr>
          </a:p>
        </p:txBody>
      </p:sp>
    </p:spTree>
    <p:extLst>
      <p:ext uri="{BB962C8B-B14F-4D97-AF65-F5344CB8AC3E}">
        <p14:creationId xmlns:p14="http://schemas.microsoft.com/office/powerpoint/2010/main" val="409490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7675" y="539750"/>
            <a:ext cx="3595688" cy="2697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29870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49339-EBC7-492A-BDC6-A729832C159C}" type="slidenum">
              <a:rPr lang="en-US" smtClean="0"/>
              <a:t>6</a:t>
            </a:fld>
            <a:endParaRPr lang="en-US"/>
          </a:p>
        </p:txBody>
      </p:sp>
    </p:spTree>
    <p:extLst>
      <p:ext uri="{BB962C8B-B14F-4D97-AF65-F5344CB8AC3E}">
        <p14:creationId xmlns:p14="http://schemas.microsoft.com/office/powerpoint/2010/main" val="257496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r>
              <a:rPr lang="en-US" dirty="0" smtClean="0"/>
              <a:t>Instructions: Animated</a:t>
            </a:r>
            <a:r>
              <a:rPr lang="en-US" baseline="0" dirty="0" smtClean="0"/>
              <a:t> slide elements appear automatically. </a:t>
            </a:r>
          </a:p>
          <a:p>
            <a:r>
              <a:rPr lang="en-US" baseline="0" dirty="0" smtClean="0"/>
              <a:t>Suggested voice over (Frank </a:t>
            </a:r>
            <a:r>
              <a:rPr lang="en-US" baseline="0" dirty="0" err="1" smtClean="0"/>
              <a:t>Cino’s</a:t>
            </a:r>
            <a:r>
              <a:rPr lang="en-US" baseline="0" dirty="0" smtClean="0"/>
              <a:t>)  to emphasize key Compliance goals to achieve across the Mount Sinai Health System.</a:t>
            </a:r>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77590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97819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539750"/>
            <a:ext cx="3595687" cy="2697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337ACA-F129-4B78-B98F-AD09313DF65F}"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443687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2.xml"/><Relationship Id="rId4" Type="http://schemas.openxmlformats.org/officeDocument/2006/relationships/tags" Target="../tags/tag3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2.xml"/><Relationship Id="rId4" Type="http://schemas.openxmlformats.org/officeDocument/2006/relationships/tags" Target="../tags/tag4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back-01.jpg"/>
          <p:cNvPicPr>
            <a:picLocks noChangeAspect="1"/>
          </p:cNvPicPr>
          <p:nvPr userDrawn="1"/>
        </p:nvPicPr>
        <p:blipFill>
          <a:blip r:embed="rId4" cstate="print"/>
          <a:stretch>
            <a:fillRect/>
          </a:stretch>
        </p:blipFill>
        <p:spPr>
          <a:xfrm>
            <a:off x="0" y="0"/>
            <a:ext cx="9156192" cy="6867144"/>
          </a:xfrm>
          <a:prstGeom prst="rect">
            <a:avLst/>
          </a:prstGeom>
        </p:spPr>
      </p:pic>
      <p:sp>
        <p:nvSpPr>
          <p:cNvPr id="2" name="Title 1"/>
          <p:cNvSpPr>
            <a:spLocks noGrp="1"/>
          </p:cNvSpPr>
          <p:nvPr>
            <p:ph type="ctrTitle"/>
            <p:custDataLst>
              <p:tags r:id="rId1"/>
            </p:custDataLst>
          </p:nvPr>
        </p:nvSpPr>
        <p:spPr>
          <a:xfrm>
            <a:off x="685802" y="1435315"/>
            <a:ext cx="5776975" cy="2148634"/>
          </a:xfrm>
        </p:spPr>
        <p:txBody>
          <a:bodyPr anchor="t">
            <a:normAutofit/>
          </a:bodyPr>
          <a:lstStyle>
            <a:lvl1pPr algn="l">
              <a:lnSpc>
                <a:spcPts val="4666"/>
              </a:lnSpc>
              <a:defRPr sz="4337" b="1">
                <a:solidFill>
                  <a:srgbClr val="FFFFFF"/>
                </a:solidFill>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685800" y="3705737"/>
            <a:ext cx="4681000" cy="1791975"/>
          </a:xfrm>
        </p:spPr>
        <p:txBody>
          <a:bodyPr>
            <a:normAutofit/>
          </a:bodyPr>
          <a:lstStyle>
            <a:lvl1pPr marL="0" indent="0" algn="l">
              <a:lnSpc>
                <a:spcPts val="2627"/>
              </a:lnSpc>
              <a:buNone/>
              <a:defRPr sz="2259">
                <a:solidFill>
                  <a:srgbClr val="FFFFFF"/>
                </a:solidFill>
              </a:defRPr>
            </a:lvl1pPr>
            <a:lvl2pPr marL="444534" indent="0" algn="ctr">
              <a:buNone/>
              <a:defRPr>
                <a:solidFill>
                  <a:schemeClr val="tx1">
                    <a:tint val="75000"/>
                  </a:schemeClr>
                </a:solidFill>
              </a:defRPr>
            </a:lvl2pPr>
            <a:lvl3pPr marL="889068" indent="0" algn="ctr">
              <a:buNone/>
              <a:defRPr>
                <a:solidFill>
                  <a:schemeClr val="tx1">
                    <a:tint val="75000"/>
                  </a:schemeClr>
                </a:solidFill>
              </a:defRPr>
            </a:lvl3pPr>
            <a:lvl4pPr marL="1333602" indent="0" algn="ctr">
              <a:buNone/>
              <a:defRPr>
                <a:solidFill>
                  <a:schemeClr val="tx1">
                    <a:tint val="75000"/>
                  </a:schemeClr>
                </a:solidFill>
              </a:defRPr>
            </a:lvl4pPr>
            <a:lvl5pPr marL="1778138" indent="0" algn="ctr">
              <a:buNone/>
              <a:defRPr>
                <a:solidFill>
                  <a:schemeClr val="tx1">
                    <a:tint val="75000"/>
                  </a:schemeClr>
                </a:solidFill>
              </a:defRPr>
            </a:lvl5pPr>
            <a:lvl6pPr marL="2222671" indent="0" algn="ctr">
              <a:buNone/>
              <a:defRPr>
                <a:solidFill>
                  <a:schemeClr val="tx1">
                    <a:tint val="75000"/>
                  </a:schemeClr>
                </a:solidFill>
              </a:defRPr>
            </a:lvl6pPr>
            <a:lvl7pPr marL="2667204" indent="0" algn="ctr">
              <a:buNone/>
              <a:defRPr>
                <a:solidFill>
                  <a:schemeClr val="tx1">
                    <a:tint val="75000"/>
                  </a:schemeClr>
                </a:solidFill>
              </a:defRPr>
            </a:lvl7pPr>
            <a:lvl8pPr marL="3111741" indent="0" algn="ctr">
              <a:buNone/>
              <a:defRPr>
                <a:solidFill>
                  <a:schemeClr val="tx1">
                    <a:tint val="75000"/>
                  </a:schemeClr>
                </a:solidFill>
              </a:defRPr>
            </a:lvl8pPr>
            <a:lvl9pPr marL="3556273"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3146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pptbacktoc-02.jpg"/>
          <p:cNvPicPr>
            <a:picLocks noChangeAspect="1"/>
          </p:cNvPicPr>
          <p:nvPr userDrawn="1"/>
        </p:nvPicPr>
        <p:blipFill>
          <a:blip r:embed="rId3" cstate="print"/>
          <a:stretch>
            <a:fillRect/>
          </a:stretch>
        </p:blipFill>
        <p:spPr>
          <a:xfrm>
            <a:off x="0" y="0"/>
            <a:ext cx="9156192" cy="6867144"/>
          </a:xfrm>
          <a:prstGeom prst="rect">
            <a:avLst/>
          </a:prstGeom>
        </p:spPr>
      </p:pic>
      <p:sp>
        <p:nvSpPr>
          <p:cNvPr id="2" name="Title 1"/>
          <p:cNvSpPr>
            <a:spLocks noGrp="1"/>
          </p:cNvSpPr>
          <p:nvPr>
            <p:ph type="title" hasCustomPrompt="1"/>
            <p:custDataLst>
              <p:tags r:id="rId1"/>
            </p:custDataLst>
          </p:nvPr>
        </p:nvSpPr>
        <p:spPr>
          <a:xfrm>
            <a:off x="722313" y="1684145"/>
            <a:ext cx="7772400" cy="2700106"/>
          </a:xfrm>
        </p:spPr>
        <p:txBody>
          <a:bodyPr anchor="t">
            <a:noAutofit/>
          </a:bodyPr>
          <a:lstStyle>
            <a:lvl1pPr algn="l">
              <a:lnSpc>
                <a:spcPts val="4666"/>
              </a:lnSpc>
              <a:defRPr sz="4337"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27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defRPr sz="1988"/>
            </a:lvl1pPr>
          </a:lstStyle>
          <a:p>
            <a:r>
              <a:rPr lang="en-US" dirty="0" smtClean="0"/>
              <a:t>Click to edit Master title style</a:t>
            </a:r>
            <a:endParaRPr lang="en-US" dirty="0"/>
          </a:p>
        </p:txBody>
      </p:sp>
      <p:sp>
        <p:nvSpPr>
          <p:cNvPr id="4" name="Footer Placeholder 3"/>
          <p:cNvSpPr>
            <a:spLocks noGrp="1"/>
          </p:cNvSpPr>
          <p:nvPr>
            <p:ph type="ftr" sz="quarter" idx="11"/>
            <p:custDataLst>
              <p:tags r:id="rId2"/>
            </p:custDataLst>
          </p:nvPr>
        </p:nvSpPr>
        <p:spPr>
          <a:xfrm>
            <a:off x="457200" y="6356354"/>
            <a:ext cx="2895600" cy="365125"/>
          </a:xfrm>
          <a:prstGeom prst="rect">
            <a:avLst/>
          </a:prstGeom>
        </p:spPr>
        <p:txBody>
          <a:bodyPr/>
          <a:lstStyle/>
          <a:p>
            <a:r>
              <a:rPr lang="en-US" smtClean="0">
                <a:solidFill>
                  <a:srgbClr val="000000">
                    <a:tint val="75000"/>
                  </a:srgbClr>
                </a:solidFill>
              </a:rPr>
              <a:t>2016 MSHS Corp. Core Compliance</a:t>
            </a:r>
            <a:endParaRPr lang="en-US" dirty="0">
              <a:solidFill>
                <a:srgbClr val="000000">
                  <a:tint val="75000"/>
                </a:srgbClr>
              </a:solidFill>
            </a:endParaRPr>
          </a:p>
        </p:txBody>
      </p:sp>
      <p:sp>
        <p:nvSpPr>
          <p:cNvPr id="5" name="Slide Number Placeholder 4"/>
          <p:cNvSpPr>
            <a:spLocks noGrp="1"/>
          </p:cNvSpPr>
          <p:nvPr>
            <p:ph type="sldNum" sz="quarter" idx="12"/>
            <p:custDataLst>
              <p:tags r:id="rId3"/>
            </p:custDataLst>
          </p:nvPr>
        </p:nvSpPr>
        <p:spPr/>
        <p:txBody>
          <a:bodyPr/>
          <a:lstStyle/>
          <a:p>
            <a:fld id="{9F8FBD0B-D5BA-AC4A-B182-CCF391B5588A}" type="slidenum">
              <a:rPr lang="en-US" smtClean="0">
                <a:solidFill>
                  <a:srgbClr val="000000">
                    <a:tint val="75000"/>
                  </a:srgbClr>
                </a:solidFill>
              </a:rPr>
              <a:pPr/>
              <a:t>‹#›</a:t>
            </a:fld>
            <a:endParaRPr lang="en-US" dirty="0">
              <a:solidFill>
                <a:srgbClr val="000000">
                  <a:tint val="75000"/>
                </a:srgbClr>
              </a:solidFill>
            </a:endParaRPr>
          </a:p>
        </p:txBody>
      </p:sp>
      <p:sp>
        <p:nvSpPr>
          <p:cNvPr id="7" name="Text Placeholder 2"/>
          <p:cNvSpPr>
            <a:spLocks noGrp="1"/>
          </p:cNvSpPr>
          <p:nvPr>
            <p:ph type="body" idx="1"/>
            <p:custDataLst>
              <p:tags r:id="rId4"/>
            </p:custDataLst>
          </p:nvPr>
        </p:nvSpPr>
        <p:spPr>
          <a:xfrm>
            <a:off x="457200" y="1739781"/>
            <a:ext cx="8229600" cy="4197252"/>
          </a:xfrm>
        </p:spPr>
        <p:txBody>
          <a:bodyPr anchor="t">
            <a:normAutofit/>
          </a:bodyPr>
          <a:lstStyle>
            <a:lvl1pPr marL="0" indent="0">
              <a:lnSpc>
                <a:spcPts val="5057"/>
              </a:lnSpc>
              <a:buNone/>
              <a:defRPr sz="4970" b="1">
                <a:solidFill>
                  <a:srgbClr val="666666"/>
                </a:solidFill>
                <a:latin typeface="Times New Roman"/>
                <a:cs typeface="Times New Roman"/>
              </a:defRPr>
            </a:lvl1pPr>
            <a:lvl2pPr marL="444534" indent="0">
              <a:buNone/>
              <a:defRPr sz="1717">
                <a:solidFill>
                  <a:schemeClr val="tx1">
                    <a:tint val="75000"/>
                  </a:schemeClr>
                </a:solidFill>
              </a:defRPr>
            </a:lvl2pPr>
            <a:lvl3pPr marL="889068" indent="0">
              <a:buNone/>
              <a:defRPr sz="1536">
                <a:solidFill>
                  <a:schemeClr val="tx1">
                    <a:tint val="75000"/>
                  </a:schemeClr>
                </a:solidFill>
              </a:defRPr>
            </a:lvl3pPr>
            <a:lvl4pPr marL="1333602" indent="0">
              <a:buNone/>
              <a:defRPr sz="1355">
                <a:solidFill>
                  <a:schemeClr val="tx1">
                    <a:tint val="75000"/>
                  </a:schemeClr>
                </a:solidFill>
              </a:defRPr>
            </a:lvl4pPr>
            <a:lvl5pPr marL="1778138" indent="0">
              <a:buNone/>
              <a:defRPr sz="1355">
                <a:solidFill>
                  <a:schemeClr val="tx1">
                    <a:tint val="75000"/>
                  </a:schemeClr>
                </a:solidFill>
              </a:defRPr>
            </a:lvl5pPr>
            <a:lvl6pPr marL="2222671" indent="0">
              <a:buNone/>
              <a:defRPr sz="1355">
                <a:solidFill>
                  <a:schemeClr val="tx1">
                    <a:tint val="75000"/>
                  </a:schemeClr>
                </a:solidFill>
              </a:defRPr>
            </a:lvl6pPr>
            <a:lvl7pPr marL="2667204" indent="0">
              <a:buNone/>
              <a:defRPr sz="1355">
                <a:solidFill>
                  <a:schemeClr val="tx1">
                    <a:tint val="75000"/>
                  </a:schemeClr>
                </a:solidFill>
              </a:defRPr>
            </a:lvl7pPr>
            <a:lvl8pPr marL="3111741" indent="0">
              <a:buNone/>
              <a:defRPr sz="1355">
                <a:solidFill>
                  <a:schemeClr val="tx1">
                    <a:tint val="75000"/>
                  </a:schemeClr>
                </a:solidFill>
              </a:defRPr>
            </a:lvl8pPr>
            <a:lvl9pPr marL="3556273" indent="0">
              <a:buNone/>
              <a:defRPr sz="1355">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226838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defRPr sz="1988"/>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457200" y="1493086"/>
            <a:ext cx="8229600" cy="4525963"/>
          </a:xfrm>
        </p:spPr>
        <p:txBody>
          <a:bodyPr/>
          <a:lstStyle>
            <a:lvl1pPr marL="0" indent="0">
              <a:lnSpc>
                <a:spcPts val="2237"/>
              </a:lnSpc>
              <a:buSzPct val="55000"/>
              <a:buFont typeface="Wingdings 3" panose="05040102010807070707" pitchFamily="18" charset="2"/>
              <a:buNone/>
              <a:defRPr/>
            </a:lvl1pPr>
            <a:lvl2pPr marL="702804" indent="-258204">
              <a:buSzPct val="60000"/>
              <a:buFont typeface="Wingdings 3" panose="05040102010807070707" pitchFamily="18" charset="2"/>
              <a:buChar char="u"/>
              <a:defRPr/>
            </a:lvl2pPr>
            <a:lvl3pPr marL="1147403" indent="-258204">
              <a:buSzPct val="55000"/>
              <a:buFont typeface="Symbol" panose="05050102010706020507" pitchFamily="18" charset="2"/>
              <a:buChar char="-"/>
              <a:defRPr/>
            </a:lvl3pPr>
            <a:lvl4pPr marL="1592001" indent="-258204">
              <a:buSzPct val="50000"/>
              <a:buFont typeface="Arial" panose="020B0604020202020204" pitchFamily="34" charset="0"/>
              <a:buChar char="•"/>
              <a:defRPr>
                <a:latin typeface="Arial"/>
                <a:cs typeface="Arial"/>
              </a:defRPr>
            </a:lvl4pPr>
            <a:lvl5pPr marL="1933320" indent="-154922">
              <a:buSzPct val="45000"/>
              <a:buFont typeface="Wingdings 3" panose="05040102010807070707" pitchFamily="18" charset="2"/>
              <a:buChar char="u"/>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custDataLst>
              <p:tags r:id="rId3"/>
            </p:custDataLst>
          </p:nvPr>
        </p:nvSpPr>
        <p:spPr>
          <a:xfrm>
            <a:off x="457200" y="6356354"/>
            <a:ext cx="2895600" cy="365125"/>
          </a:xfrm>
          <a:prstGeom prst="rect">
            <a:avLst/>
          </a:prstGeom>
        </p:spPr>
        <p:txBody>
          <a:bodyPr/>
          <a:lstStyle/>
          <a:p>
            <a:r>
              <a:rPr lang="en-US" smtClean="0">
                <a:solidFill>
                  <a:srgbClr val="000000">
                    <a:tint val="75000"/>
                  </a:srgbClr>
                </a:solidFill>
              </a:rPr>
              <a:t>2016 MSHS Corp. Core Compliance</a:t>
            </a:r>
            <a:endParaRPr lang="en-US" dirty="0" smtClean="0">
              <a:solidFill>
                <a:srgbClr val="000000">
                  <a:tint val="75000"/>
                </a:srgbClr>
              </a:solidFill>
            </a:endParaRPr>
          </a:p>
        </p:txBody>
      </p:sp>
      <p:sp>
        <p:nvSpPr>
          <p:cNvPr id="6" name="Slide Number Placeholder 5"/>
          <p:cNvSpPr>
            <a:spLocks noGrp="1"/>
          </p:cNvSpPr>
          <p:nvPr>
            <p:ph type="sldNum" sz="quarter" idx="12"/>
            <p:custDataLst>
              <p:tags r:id="rId4"/>
            </p:custDataLst>
          </p:nvPr>
        </p:nvSpPr>
        <p:spPr/>
        <p:txBody>
          <a:bodyPr/>
          <a:lstStyle/>
          <a:p>
            <a:fld id="{9F8FBD0B-D5BA-AC4A-B182-CCF391B5588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1004999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500">
          <p15:clr>
            <a:srgbClr val="FBAE40"/>
          </p15:clr>
        </p15:guide>
        <p15:guide id="2" pos="3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backtoc-02.jpg"/>
          <p:cNvPicPr>
            <a:picLocks noChangeAspect="1"/>
          </p:cNvPicPr>
          <p:nvPr userDrawn="1"/>
        </p:nvPicPr>
        <p:blipFill>
          <a:blip r:embed="rId2" cstate="print"/>
          <a:stretch>
            <a:fillRect/>
          </a:stretch>
        </p:blipFill>
        <p:spPr>
          <a:xfrm>
            <a:off x="0" y="0"/>
            <a:ext cx="9156192" cy="6867144"/>
          </a:xfrm>
          <a:prstGeom prst="rect">
            <a:avLst/>
          </a:prstGeom>
        </p:spPr>
      </p:pic>
      <p:sp>
        <p:nvSpPr>
          <p:cNvPr id="6" name="Title 5"/>
          <p:cNvSpPr>
            <a:spLocks noGrp="1"/>
          </p:cNvSpPr>
          <p:nvPr>
            <p:ph type="title"/>
          </p:nvPr>
        </p:nvSpPr>
        <p:spPr/>
        <p:txBody>
          <a:bodyPr>
            <a:normAutofit/>
          </a:bodyPr>
          <a:lstStyle>
            <a:lvl1pPr>
              <a:defRPr sz="1807">
                <a:solidFill>
                  <a:srgbClr val="FFFFFF"/>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493586"/>
            <a:ext cx="8229600" cy="4688266"/>
          </a:xfrm>
        </p:spPr>
        <p:txBody>
          <a:bodyPr>
            <a:normAutofit/>
          </a:bodyPr>
          <a:lstStyle>
            <a:lvl1pPr marL="444534" indent="-444534">
              <a:lnSpc>
                <a:spcPct val="150000"/>
              </a:lnSpc>
              <a:buSzPct val="100000"/>
              <a:buFont typeface="+mj-lt"/>
              <a:buAutoNum type="arabicPeriod"/>
              <a:defRPr sz="2259">
                <a:solidFill>
                  <a:schemeClr val="bg1"/>
                </a:solidFill>
              </a:defRPr>
            </a:lvl1pPr>
            <a:lvl2pPr marL="777936" indent="-333400">
              <a:buFont typeface="+mj-lt"/>
              <a:buAutoNum type="arabicPeriod"/>
              <a:defRPr>
                <a:solidFill>
                  <a:schemeClr val="bg1"/>
                </a:solidFill>
              </a:defRPr>
            </a:lvl2pPr>
            <a:lvl3pPr marL="1222468" indent="-3334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2931552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a:prstGeom prst="rect">
            <a:avLst/>
          </a:prstGeom>
        </p:spPr>
        <p:txBody>
          <a:bodyPr lIns="98405" tIns="49204" rIns="98405" bIns="49204"/>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600202"/>
            <a:ext cx="4038600" cy="4525963"/>
          </a:xfrm>
          <a:prstGeom prst="rect">
            <a:avLst/>
          </a:prstGeom>
        </p:spPr>
        <p:txBody>
          <a:bodyPr lIns="98405" tIns="49204" rIns="98405" bIns="49204"/>
          <a:lstStyle>
            <a:lvl1pPr marL="0" indent="0">
              <a:buSzPct val="55000"/>
              <a:buNone/>
              <a:defRPr/>
            </a:lvl1pPr>
            <a:lvl2pPr marL="702804" indent="-258204">
              <a:buSzPct val="60000"/>
              <a:buFont typeface="Wingdings 3" panose="05040102010807070707" pitchFamily="18" charset="2"/>
              <a:buChar char="u"/>
              <a:defRPr/>
            </a:lvl2pPr>
            <a:lvl3pPr marL="1111499" indent="-222300">
              <a:buSzPct val="55000"/>
              <a:buFont typeface="Symbol" panose="05050102010706020507" pitchFamily="18" charset="2"/>
              <a:buChar char="-"/>
              <a:defRPr/>
            </a:lvl3pPr>
            <a:lvl4pPr marL="1556098" indent="-222300">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custDataLst>
              <p:tags r:id="rId3"/>
            </p:custDataLst>
          </p:nvPr>
        </p:nvSpPr>
        <p:spPr>
          <a:xfrm>
            <a:off x="4648203" y="1600200"/>
            <a:ext cx="4038600" cy="2185988"/>
          </a:xfrm>
          <a:prstGeom prst="rect">
            <a:avLst/>
          </a:prstGeom>
        </p:spPr>
        <p:txBody>
          <a:bodyPr lIns="98405" tIns="49204" rIns="98405" bIns="49204"/>
          <a:lstStyle>
            <a:lvl1pPr marL="0" indent="0">
              <a:buSzPct val="55000"/>
              <a:buNone/>
              <a:defRPr/>
            </a:lvl1pPr>
            <a:lvl2pPr marL="722474" indent="-277874">
              <a:buSzPct val="60000"/>
              <a:buFont typeface="Wingdings 3" panose="05040102010807070707" pitchFamily="18" charset="2"/>
              <a:buChar char="u"/>
              <a:defRPr/>
            </a:lvl2pPr>
            <a:lvl3pPr marL="1111499" indent="-222300">
              <a:buSzPct val="55000"/>
              <a:buFont typeface="Symbol" panose="05050102010706020507" pitchFamily="18" charset="2"/>
              <a:buChar char="-"/>
              <a:defRPr/>
            </a:lvl3pPr>
            <a:lvl4pPr marL="1556098" indent="-222300">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custDataLst>
              <p:tags r:id="rId4"/>
            </p:custDataLst>
          </p:nvPr>
        </p:nvSpPr>
        <p:spPr>
          <a:xfrm>
            <a:off x="4648203" y="3938588"/>
            <a:ext cx="4038600" cy="2187575"/>
          </a:xfrm>
          <a:prstGeom prst="rect">
            <a:avLst/>
          </a:prstGeom>
        </p:spPr>
        <p:txBody>
          <a:bodyPr lIns="98405" tIns="49204" rIns="98405" bIns="49204"/>
          <a:lstStyle>
            <a:lvl1pPr>
              <a:buSzPct val="55000"/>
              <a:defRPr/>
            </a:lvl1pPr>
            <a:lvl2pPr marL="722474" indent="-277874">
              <a:buSzPct val="50000"/>
              <a:buFont typeface="Wingdings 3" panose="05040102010807070707" pitchFamily="18" charset="2"/>
              <a:buChar char="u"/>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custDataLst>
              <p:tags r:id="rId5"/>
            </p:custDataLst>
          </p:nvPr>
        </p:nvSpPr>
        <p:spPr>
          <a:xfrm>
            <a:off x="457878" y="6355950"/>
            <a:ext cx="2132746" cy="365779"/>
          </a:xfrm>
          <a:prstGeom prst="rect">
            <a:avLst/>
          </a:prstGeom>
        </p:spPr>
        <p:txBody>
          <a:bodyPr lIns="98405" tIns="49204" rIns="98405" bIns="49204"/>
          <a:lstStyle>
            <a:lvl1pPr>
              <a:defRPr/>
            </a:lvl1pPr>
          </a:lstStyle>
          <a:p>
            <a:pPr>
              <a:defRPr/>
            </a:pPr>
            <a:endParaRPr lang="en-US" dirty="0">
              <a:solidFill>
                <a:srgbClr val="000000">
                  <a:tint val="75000"/>
                </a:srgbClr>
              </a:solidFill>
            </a:endParaRPr>
          </a:p>
        </p:txBody>
      </p:sp>
      <p:sp>
        <p:nvSpPr>
          <p:cNvPr id="7" name="Rectangle 5"/>
          <p:cNvSpPr>
            <a:spLocks noGrp="1" noChangeArrowheads="1"/>
          </p:cNvSpPr>
          <p:nvPr>
            <p:ph type="ftr" sz="quarter" idx="11"/>
            <p:custDataLst>
              <p:tags r:id="rId6"/>
            </p:custDataLst>
          </p:nvPr>
        </p:nvSpPr>
        <p:spPr>
          <a:xfrm>
            <a:off x="3123813" y="6355950"/>
            <a:ext cx="2896379" cy="365779"/>
          </a:xfrm>
          <a:prstGeom prst="rect">
            <a:avLst/>
          </a:prstGeom>
        </p:spPr>
        <p:txBody>
          <a:bodyPr lIns="98405" tIns="49204" rIns="98405" bIns="49204"/>
          <a:lstStyle>
            <a:lvl1pPr>
              <a:defRPr/>
            </a:lvl1pPr>
          </a:lstStyle>
          <a:p>
            <a:pPr>
              <a:defRPr/>
            </a:pPr>
            <a:r>
              <a:rPr lang="en-US" smtClean="0">
                <a:solidFill>
                  <a:srgbClr val="000000">
                    <a:tint val="75000"/>
                  </a:srgbClr>
                </a:solidFill>
              </a:rPr>
              <a:t>2016 MSHS Corp. Core Compliance</a:t>
            </a:r>
            <a:endParaRPr lang="en-US" dirty="0">
              <a:solidFill>
                <a:srgbClr val="000000">
                  <a:tint val="75000"/>
                </a:srgbClr>
              </a:solidFill>
            </a:endParaRPr>
          </a:p>
        </p:txBody>
      </p:sp>
      <p:sp>
        <p:nvSpPr>
          <p:cNvPr id="8" name="Rectangle 6"/>
          <p:cNvSpPr>
            <a:spLocks noGrp="1" noChangeArrowheads="1"/>
          </p:cNvSpPr>
          <p:nvPr>
            <p:ph type="sldNum" sz="quarter" idx="12"/>
            <p:custDataLst>
              <p:tags r:id="rId7"/>
            </p:custDataLst>
          </p:nvPr>
        </p:nvSpPr>
        <p:spPr>
          <a:xfrm>
            <a:off x="6553376" y="6355950"/>
            <a:ext cx="2132746" cy="365779"/>
          </a:xfrm>
          <a:prstGeom prst="rect">
            <a:avLst/>
          </a:prstGeom>
        </p:spPr>
        <p:txBody>
          <a:bodyPr lIns="98405" tIns="49204" rIns="98405" bIns="49204"/>
          <a:lstStyle>
            <a:lvl1pPr>
              <a:defRPr/>
            </a:lvl1pPr>
          </a:lstStyle>
          <a:p>
            <a:pPr>
              <a:defRPr/>
            </a:pPr>
            <a:fld id="{53C6FE97-848E-44F8-BA6B-130B067474B0}"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8109797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marL="0" indent="0">
              <a:buSzPct val="55000"/>
              <a:buFont typeface="Wingdings 3" panose="05040102010807070707" pitchFamily="18" charset="2"/>
              <a:buNone/>
              <a:defRPr sz="2800"/>
            </a:lvl1pPr>
            <a:lvl2pPr marL="742623" indent="-285624">
              <a:buSzPct val="60000"/>
              <a:buFont typeface="Wingdings 3" panose="05040102010807070707" pitchFamily="18" charset="2"/>
              <a:buChar char="u"/>
              <a:defRPr sz="2400"/>
            </a:lvl2pPr>
            <a:lvl3pPr marL="1142497" indent="-228500">
              <a:buSzPct val="55000"/>
              <a:buFont typeface="Symbol" panose="05050102010706020507" pitchFamily="18" charset="2"/>
              <a:buChar char="-"/>
              <a:defRPr sz="2000"/>
            </a:lvl3pPr>
            <a:lvl4pPr marL="1599495" indent="-228500">
              <a:buFont typeface="Arial" panose="020B0604020202020204" pitchFamily="34" charset="0"/>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3" y="1600202"/>
            <a:ext cx="4038600" cy="4525963"/>
          </a:xfrm>
        </p:spPr>
        <p:txBody>
          <a:bodyPr/>
          <a:lstStyle>
            <a:lvl1pPr marL="0" indent="0">
              <a:buSzPct val="55000"/>
              <a:buNone/>
              <a:defRPr sz="2800"/>
            </a:lvl1pPr>
            <a:lvl2pPr marL="742623" indent="-285624">
              <a:buSzPct val="60000"/>
              <a:buFont typeface="Wingdings 3" panose="05040102010807070707" pitchFamily="18" charset="2"/>
              <a:buChar char="u"/>
              <a:defRPr sz="2400"/>
            </a:lvl2pPr>
            <a:lvl3pPr marL="1142497" indent="-228500">
              <a:buSzPct val="55000"/>
              <a:buFont typeface="Symbol" panose="05050102010706020507" pitchFamily="18" charset="2"/>
              <a:buChar char="-"/>
              <a:defRPr sz="2000"/>
            </a:lvl3pPr>
            <a:lvl4pPr marL="1689481" indent="-318486">
              <a:buFont typeface="Arial" panose="020B0604020202020204" pitchFamily="34" charset="0"/>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2016 MSHS Corp. Core Compliance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C08AFC-9140-4A52-AC0D-2465A7ED5B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24148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988"/>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457200" y="6356351"/>
            <a:ext cx="2895600" cy="365125"/>
          </a:xfrm>
          <a:prstGeom prst="rect">
            <a:avLst/>
          </a:prstGeom>
        </p:spPr>
        <p:txBody>
          <a:bodyPr/>
          <a:lstStyle/>
          <a:p>
            <a:r>
              <a:rPr lang="en-US" smtClean="0">
                <a:solidFill>
                  <a:srgbClr val="000000">
                    <a:tint val="75000"/>
                  </a:srgbClr>
                </a:solidFill>
              </a:rPr>
              <a:t>Mount Sinai / Presentation Slide / December 5, 2012</a:t>
            </a: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a:t>
            </a:fld>
            <a:endParaRPr lang="en-US">
              <a:solidFill>
                <a:srgbClr val="000000">
                  <a:tint val="75000"/>
                </a:srgbClr>
              </a:solidFill>
            </a:endParaRPr>
          </a:p>
        </p:txBody>
      </p:sp>
      <p:sp>
        <p:nvSpPr>
          <p:cNvPr id="7" name="Text Placeholder 2"/>
          <p:cNvSpPr>
            <a:spLocks noGrp="1"/>
          </p:cNvSpPr>
          <p:nvPr>
            <p:ph type="body" idx="1"/>
          </p:nvPr>
        </p:nvSpPr>
        <p:spPr>
          <a:xfrm>
            <a:off x="457200" y="1739781"/>
            <a:ext cx="8229600" cy="4197252"/>
          </a:xfrm>
        </p:spPr>
        <p:txBody>
          <a:bodyPr anchor="t">
            <a:normAutofit/>
          </a:bodyPr>
          <a:lstStyle>
            <a:lvl1pPr marL="0" indent="0">
              <a:lnSpc>
                <a:spcPts val="5058"/>
              </a:lnSpc>
              <a:buNone/>
              <a:defRPr sz="4970" b="1">
                <a:solidFill>
                  <a:srgbClr val="666666"/>
                </a:solidFill>
                <a:latin typeface="Times New Roman"/>
                <a:cs typeface="Times New Roman"/>
              </a:defRPr>
            </a:lvl1pPr>
            <a:lvl2pPr marL="444730" indent="0">
              <a:buNone/>
              <a:defRPr sz="1717">
                <a:solidFill>
                  <a:schemeClr val="tx1">
                    <a:tint val="75000"/>
                  </a:schemeClr>
                </a:solidFill>
              </a:defRPr>
            </a:lvl2pPr>
            <a:lvl3pPr marL="889460" indent="0">
              <a:buNone/>
              <a:defRPr sz="1536">
                <a:solidFill>
                  <a:schemeClr val="tx1">
                    <a:tint val="75000"/>
                  </a:schemeClr>
                </a:solidFill>
              </a:defRPr>
            </a:lvl3pPr>
            <a:lvl4pPr marL="1334190" indent="0">
              <a:buNone/>
              <a:defRPr sz="1355">
                <a:solidFill>
                  <a:schemeClr val="tx1">
                    <a:tint val="75000"/>
                  </a:schemeClr>
                </a:solidFill>
              </a:defRPr>
            </a:lvl4pPr>
            <a:lvl5pPr marL="1778920" indent="0">
              <a:buNone/>
              <a:defRPr sz="1355">
                <a:solidFill>
                  <a:schemeClr val="tx1">
                    <a:tint val="75000"/>
                  </a:schemeClr>
                </a:solidFill>
              </a:defRPr>
            </a:lvl5pPr>
            <a:lvl6pPr marL="2223650" indent="0">
              <a:buNone/>
              <a:defRPr sz="1355">
                <a:solidFill>
                  <a:schemeClr val="tx1">
                    <a:tint val="75000"/>
                  </a:schemeClr>
                </a:solidFill>
              </a:defRPr>
            </a:lvl6pPr>
            <a:lvl7pPr marL="2668380" indent="0">
              <a:buNone/>
              <a:defRPr sz="1355">
                <a:solidFill>
                  <a:schemeClr val="tx1">
                    <a:tint val="75000"/>
                  </a:schemeClr>
                </a:solidFill>
              </a:defRPr>
            </a:lvl7pPr>
            <a:lvl8pPr marL="3113111" indent="0">
              <a:buNone/>
              <a:defRPr sz="1355">
                <a:solidFill>
                  <a:schemeClr val="tx1">
                    <a:tint val="75000"/>
                  </a:schemeClr>
                </a:solidFill>
              </a:defRPr>
            </a:lvl8pPr>
            <a:lvl9pPr marL="3557840" indent="0">
              <a:buNone/>
              <a:defRPr sz="1355">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058381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a:prstGeom prst="rect">
            <a:avLst/>
          </a:prstGeom>
        </p:spPr>
        <p:txBody>
          <a:bodyPr lIns="98435" tIns="49218" rIns="98435" bIns="49218"/>
          <a:lstStyle/>
          <a:p>
            <a:r>
              <a:rPr lang="en-US" smtClean="0"/>
              <a:t>Click to edit Master title style</a:t>
            </a:r>
            <a:endParaRPr lang="en-US"/>
          </a:p>
        </p:txBody>
      </p:sp>
      <p:sp>
        <p:nvSpPr>
          <p:cNvPr id="3" name="Text Placeholder 2"/>
          <p:cNvSpPr>
            <a:spLocks noGrp="1"/>
          </p:cNvSpPr>
          <p:nvPr>
            <p:ph type="body" sz="half" idx="1"/>
            <p:custDataLst>
              <p:tags r:id="rId2"/>
            </p:custDataLst>
          </p:nvPr>
        </p:nvSpPr>
        <p:spPr>
          <a:xfrm>
            <a:off x="457200" y="1600201"/>
            <a:ext cx="4038600" cy="4525963"/>
          </a:xfrm>
          <a:prstGeom prst="rect">
            <a:avLst/>
          </a:prstGeom>
        </p:spPr>
        <p:txBody>
          <a:bodyPr lIns="98435" tIns="49218" rIns="98435" bIns="492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custDataLst>
              <p:tags r:id="rId3"/>
            </p:custDataLst>
          </p:nvPr>
        </p:nvSpPr>
        <p:spPr>
          <a:xfrm>
            <a:off x="4648201" y="1600200"/>
            <a:ext cx="4038600" cy="2185988"/>
          </a:xfrm>
          <a:prstGeom prst="rect">
            <a:avLst/>
          </a:prstGeom>
        </p:spPr>
        <p:txBody>
          <a:bodyPr lIns="98435" tIns="49218" rIns="98435" bIns="492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custDataLst>
              <p:tags r:id="rId4"/>
            </p:custDataLst>
          </p:nvPr>
        </p:nvSpPr>
        <p:spPr>
          <a:xfrm>
            <a:off x="4648201" y="3938588"/>
            <a:ext cx="4038600" cy="2187575"/>
          </a:xfrm>
          <a:prstGeom prst="rect">
            <a:avLst/>
          </a:prstGeom>
        </p:spPr>
        <p:txBody>
          <a:bodyPr lIns="98435" tIns="49218" rIns="98435" bIns="492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custDataLst>
              <p:tags r:id="rId5"/>
            </p:custDataLst>
          </p:nvPr>
        </p:nvSpPr>
        <p:spPr>
          <a:xfrm>
            <a:off x="457878" y="6355950"/>
            <a:ext cx="2132746" cy="365779"/>
          </a:xfrm>
          <a:prstGeom prst="rect">
            <a:avLst/>
          </a:prstGeom>
        </p:spPr>
        <p:txBody>
          <a:bodyPr lIns="98435" tIns="49218" rIns="98435" bIns="49218"/>
          <a:lstStyle>
            <a:lvl1pPr>
              <a:defRPr/>
            </a:lvl1pPr>
          </a:lstStyle>
          <a:p>
            <a:pPr>
              <a:defRPr/>
            </a:pPr>
            <a:endParaRPr lang="en-US" dirty="0">
              <a:solidFill>
                <a:srgbClr val="000000">
                  <a:tint val="75000"/>
                </a:srgbClr>
              </a:solidFill>
            </a:endParaRPr>
          </a:p>
        </p:txBody>
      </p:sp>
      <p:sp>
        <p:nvSpPr>
          <p:cNvPr id="7" name="Rectangle 5"/>
          <p:cNvSpPr>
            <a:spLocks noGrp="1" noChangeArrowheads="1"/>
          </p:cNvSpPr>
          <p:nvPr>
            <p:ph type="ftr" sz="quarter" idx="11"/>
            <p:custDataLst>
              <p:tags r:id="rId6"/>
            </p:custDataLst>
          </p:nvPr>
        </p:nvSpPr>
        <p:spPr>
          <a:xfrm>
            <a:off x="3123811" y="6355950"/>
            <a:ext cx="2896379" cy="365779"/>
          </a:xfrm>
          <a:prstGeom prst="rect">
            <a:avLst/>
          </a:prstGeom>
        </p:spPr>
        <p:txBody>
          <a:bodyPr lIns="98435" tIns="49218" rIns="98435" bIns="49218"/>
          <a:lstStyle>
            <a:lvl1pPr>
              <a:defRPr/>
            </a:lvl1pPr>
          </a:lstStyle>
          <a:p>
            <a:pPr>
              <a:defRPr/>
            </a:pPr>
            <a:r>
              <a:rPr lang="en-US" smtClean="0">
                <a:solidFill>
                  <a:srgbClr val="000000">
                    <a:tint val="75000"/>
                  </a:srgbClr>
                </a:solidFill>
              </a:rPr>
              <a:t>Mount Sinai / Core Compliance 2014</a:t>
            </a:r>
            <a:endParaRPr lang="en-US">
              <a:solidFill>
                <a:srgbClr val="000000">
                  <a:tint val="75000"/>
                </a:srgbClr>
              </a:solidFill>
            </a:endParaRPr>
          </a:p>
        </p:txBody>
      </p:sp>
      <p:sp>
        <p:nvSpPr>
          <p:cNvPr id="8" name="Rectangle 6"/>
          <p:cNvSpPr>
            <a:spLocks noGrp="1" noChangeArrowheads="1"/>
          </p:cNvSpPr>
          <p:nvPr>
            <p:ph type="sldNum" sz="quarter" idx="12"/>
            <p:custDataLst>
              <p:tags r:id="rId7"/>
            </p:custDataLst>
          </p:nvPr>
        </p:nvSpPr>
        <p:spPr>
          <a:xfrm>
            <a:off x="6553376" y="6355950"/>
            <a:ext cx="2132746" cy="365779"/>
          </a:xfrm>
          <a:prstGeom prst="rect">
            <a:avLst/>
          </a:prstGeom>
        </p:spPr>
        <p:txBody>
          <a:bodyPr lIns="98435" tIns="49218" rIns="98435" bIns="49218"/>
          <a:lstStyle>
            <a:lvl1pPr>
              <a:defRPr/>
            </a:lvl1pPr>
          </a:lstStyle>
          <a:p>
            <a:pPr>
              <a:defRPr/>
            </a:pPr>
            <a:fld id="{95852EBB-B8BA-43C6-9A7F-8D368CBACD3E}"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3994900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pptbacktoc-02.jpg"/>
          <p:cNvPicPr>
            <a:picLocks noChangeAspect="1"/>
          </p:cNvPicPr>
          <p:nvPr userDrawn="1"/>
        </p:nvPicPr>
        <p:blipFill>
          <a:blip r:embed="rId3" cstate="print"/>
          <a:stretch>
            <a:fillRect/>
          </a:stretch>
        </p:blipFill>
        <p:spPr>
          <a:xfrm>
            <a:off x="0" y="0"/>
            <a:ext cx="9156192" cy="6867144"/>
          </a:xfrm>
          <a:prstGeom prst="rect">
            <a:avLst/>
          </a:prstGeom>
        </p:spPr>
      </p:pic>
      <p:sp>
        <p:nvSpPr>
          <p:cNvPr id="2" name="Title 1"/>
          <p:cNvSpPr>
            <a:spLocks noGrp="1"/>
          </p:cNvSpPr>
          <p:nvPr>
            <p:ph type="title" hasCustomPrompt="1"/>
            <p:custDataLst>
              <p:tags r:id="rId1"/>
            </p:custDataLst>
          </p:nvPr>
        </p:nvSpPr>
        <p:spPr>
          <a:xfrm>
            <a:off x="722313" y="1684145"/>
            <a:ext cx="7772400" cy="2700106"/>
          </a:xfrm>
        </p:spPr>
        <p:txBody>
          <a:bodyPr anchor="t">
            <a:noAutofit/>
          </a:bodyPr>
          <a:lstStyle>
            <a:lvl1pPr algn="l">
              <a:lnSpc>
                <a:spcPts val="4666"/>
              </a:lnSpc>
              <a:defRPr sz="4337"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8826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defRPr sz="1988"/>
            </a:lvl1pPr>
          </a:lstStyle>
          <a:p>
            <a:r>
              <a:rPr lang="en-US" dirty="0" smtClean="0"/>
              <a:t>Click to edit Master title style</a:t>
            </a:r>
            <a:endParaRPr lang="en-US" dirty="0"/>
          </a:p>
        </p:txBody>
      </p:sp>
      <p:sp>
        <p:nvSpPr>
          <p:cNvPr id="4" name="Footer Placeholder 3"/>
          <p:cNvSpPr>
            <a:spLocks noGrp="1"/>
          </p:cNvSpPr>
          <p:nvPr>
            <p:ph type="ftr" sz="quarter" idx="11"/>
            <p:custDataLst>
              <p:tags r:id="rId2"/>
            </p:custDataLst>
          </p:nvPr>
        </p:nvSpPr>
        <p:spPr>
          <a:xfrm>
            <a:off x="457200" y="6356354"/>
            <a:ext cx="2895600" cy="365125"/>
          </a:xfrm>
          <a:prstGeom prst="rect">
            <a:avLst/>
          </a:prstGeom>
        </p:spPr>
        <p:txBody>
          <a:bodyPr/>
          <a:lstStyle/>
          <a:p>
            <a:r>
              <a:rPr lang="en-US" smtClean="0">
                <a:solidFill>
                  <a:srgbClr val="000000">
                    <a:tint val="75000"/>
                  </a:srgbClr>
                </a:solidFill>
              </a:rPr>
              <a:t>2016 MSHS Corp. Core Compliance</a:t>
            </a:r>
            <a:endParaRPr lang="en-US" dirty="0">
              <a:solidFill>
                <a:srgbClr val="000000">
                  <a:tint val="75000"/>
                </a:srgbClr>
              </a:solidFill>
            </a:endParaRPr>
          </a:p>
        </p:txBody>
      </p:sp>
      <p:sp>
        <p:nvSpPr>
          <p:cNvPr id="5" name="Slide Number Placeholder 4"/>
          <p:cNvSpPr>
            <a:spLocks noGrp="1"/>
          </p:cNvSpPr>
          <p:nvPr>
            <p:ph type="sldNum" sz="quarter" idx="12"/>
            <p:custDataLst>
              <p:tags r:id="rId3"/>
            </p:custDataLst>
          </p:nvPr>
        </p:nvSpPr>
        <p:spPr/>
        <p:txBody>
          <a:bodyPr/>
          <a:lstStyle/>
          <a:p>
            <a:fld id="{9F8FBD0B-D5BA-AC4A-B182-CCF391B5588A}" type="slidenum">
              <a:rPr lang="en-US" smtClean="0">
                <a:solidFill>
                  <a:srgbClr val="000000">
                    <a:tint val="75000"/>
                  </a:srgbClr>
                </a:solidFill>
              </a:rPr>
              <a:pPr/>
              <a:t>‹#›</a:t>
            </a:fld>
            <a:endParaRPr lang="en-US" dirty="0">
              <a:solidFill>
                <a:srgbClr val="000000">
                  <a:tint val="75000"/>
                </a:srgbClr>
              </a:solidFill>
            </a:endParaRPr>
          </a:p>
        </p:txBody>
      </p:sp>
      <p:sp>
        <p:nvSpPr>
          <p:cNvPr id="7" name="Text Placeholder 2"/>
          <p:cNvSpPr>
            <a:spLocks noGrp="1"/>
          </p:cNvSpPr>
          <p:nvPr>
            <p:ph type="body" idx="1"/>
            <p:custDataLst>
              <p:tags r:id="rId4"/>
            </p:custDataLst>
          </p:nvPr>
        </p:nvSpPr>
        <p:spPr>
          <a:xfrm>
            <a:off x="457200" y="1739781"/>
            <a:ext cx="8229600" cy="4197252"/>
          </a:xfrm>
        </p:spPr>
        <p:txBody>
          <a:bodyPr anchor="t">
            <a:normAutofit/>
          </a:bodyPr>
          <a:lstStyle>
            <a:lvl1pPr marL="0" indent="0">
              <a:lnSpc>
                <a:spcPts val="5057"/>
              </a:lnSpc>
              <a:buNone/>
              <a:defRPr sz="4970" b="1">
                <a:solidFill>
                  <a:srgbClr val="666666"/>
                </a:solidFill>
                <a:latin typeface="Times New Roman"/>
                <a:cs typeface="Times New Roman"/>
              </a:defRPr>
            </a:lvl1pPr>
            <a:lvl2pPr marL="444534" indent="0">
              <a:buNone/>
              <a:defRPr sz="1717">
                <a:solidFill>
                  <a:schemeClr val="tx1">
                    <a:tint val="75000"/>
                  </a:schemeClr>
                </a:solidFill>
              </a:defRPr>
            </a:lvl2pPr>
            <a:lvl3pPr marL="889068" indent="0">
              <a:buNone/>
              <a:defRPr sz="1536">
                <a:solidFill>
                  <a:schemeClr val="tx1">
                    <a:tint val="75000"/>
                  </a:schemeClr>
                </a:solidFill>
              </a:defRPr>
            </a:lvl3pPr>
            <a:lvl4pPr marL="1333602" indent="0">
              <a:buNone/>
              <a:defRPr sz="1355">
                <a:solidFill>
                  <a:schemeClr val="tx1">
                    <a:tint val="75000"/>
                  </a:schemeClr>
                </a:solidFill>
              </a:defRPr>
            </a:lvl4pPr>
            <a:lvl5pPr marL="1778138" indent="0">
              <a:buNone/>
              <a:defRPr sz="1355">
                <a:solidFill>
                  <a:schemeClr val="tx1">
                    <a:tint val="75000"/>
                  </a:schemeClr>
                </a:solidFill>
              </a:defRPr>
            </a:lvl5pPr>
            <a:lvl6pPr marL="2222671" indent="0">
              <a:buNone/>
              <a:defRPr sz="1355">
                <a:solidFill>
                  <a:schemeClr val="tx1">
                    <a:tint val="75000"/>
                  </a:schemeClr>
                </a:solidFill>
              </a:defRPr>
            </a:lvl6pPr>
            <a:lvl7pPr marL="2667204" indent="0">
              <a:buNone/>
              <a:defRPr sz="1355">
                <a:solidFill>
                  <a:schemeClr val="tx1">
                    <a:tint val="75000"/>
                  </a:schemeClr>
                </a:solidFill>
              </a:defRPr>
            </a:lvl7pPr>
            <a:lvl8pPr marL="3111741" indent="0">
              <a:buNone/>
              <a:defRPr sz="1355">
                <a:solidFill>
                  <a:schemeClr val="tx1">
                    <a:tint val="75000"/>
                  </a:schemeClr>
                </a:solidFill>
              </a:defRPr>
            </a:lvl8pPr>
            <a:lvl9pPr marL="3556273" indent="0">
              <a:buNone/>
              <a:defRPr sz="1355">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197650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defRPr sz="1988"/>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457200" y="1493086"/>
            <a:ext cx="8229600" cy="4525963"/>
          </a:xfrm>
        </p:spPr>
        <p:txBody>
          <a:bodyPr/>
          <a:lstStyle>
            <a:lvl1pPr marL="0" indent="0">
              <a:lnSpc>
                <a:spcPts val="2237"/>
              </a:lnSpc>
              <a:buSzPct val="55000"/>
              <a:buFont typeface="Wingdings 3" panose="05040102010807070707" pitchFamily="18" charset="2"/>
              <a:buNone/>
              <a:defRPr/>
            </a:lvl1pPr>
            <a:lvl2pPr marL="702804" indent="-258204">
              <a:buSzPct val="60000"/>
              <a:buFont typeface="Wingdings 3" panose="05040102010807070707" pitchFamily="18" charset="2"/>
              <a:buChar char="u"/>
              <a:defRPr/>
            </a:lvl2pPr>
            <a:lvl3pPr marL="1147403" indent="-258204">
              <a:buSzPct val="55000"/>
              <a:buFont typeface="Symbol" panose="05050102010706020507" pitchFamily="18" charset="2"/>
              <a:buChar char="-"/>
              <a:defRPr/>
            </a:lvl3pPr>
            <a:lvl4pPr marL="1592001" indent="-258204">
              <a:buSzPct val="50000"/>
              <a:buFont typeface="Arial" panose="020B0604020202020204" pitchFamily="34" charset="0"/>
              <a:buChar char="•"/>
              <a:defRPr>
                <a:latin typeface="Arial"/>
                <a:cs typeface="Arial"/>
              </a:defRPr>
            </a:lvl4pPr>
            <a:lvl5pPr marL="1933320" indent="-154922">
              <a:buSzPct val="45000"/>
              <a:buFont typeface="Wingdings 3" panose="05040102010807070707" pitchFamily="18" charset="2"/>
              <a:buChar char="u"/>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custDataLst>
              <p:tags r:id="rId3"/>
            </p:custDataLst>
          </p:nvPr>
        </p:nvSpPr>
        <p:spPr>
          <a:xfrm>
            <a:off x="457200" y="6356354"/>
            <a:ext cx="2895600" cy="365125"/>
          </a:xfrm>
          <a:prstGeom prst="rect">
            <a:avLst/>
          </a:prstGeom>
        </p:spPr>
        <p:txBody>
          <a:bodyPr/>
          <a:lstStyle/>
          <a:p>
            <a:r>
              <a:rPr lang="en-US" smtClean="0">
                <a:solidFill>
                  <a:srgbClr val="000000">
                    <a:tint val="75000"/>
                  </a:srgbClr>
                </a:solidFill>
              </a:rPr>
              <a:t>2016 MSHS Corp. Core Compliance</a:t>
            </a:r>
            <a:endParaRPr lang="en-US" dirty="0" smtClean="0">
              <a:solidFill>
                <a:srgbClr val="000000">
                  <a:tint val="75000"/>
                </a:srgbClr>
              </a:solidFill>
            </a:endParaRPr>
          </a:p>
        </p:txBody>
      </p:sp>
      <p:sp>
        <p:nvSpPr>
          <p:cNvPr id="6" name="Slide Number Placeholder 5"/>
          <p:cNvSpPr>
            <a:spLocks noGrp="1"/>
          </p:cNvSpPr>
          <p:nvPr>
            <p:ph type="sldNum" sz="quarter" idx="12"/>
            <p:custDataLst>
              <p:tags r:id="rId4"/>
            </p:custDataLst>
          </p:nvPr>
        </p:nvSpPr>
        <p:spPr/>
        <p:txBody>
          <a:bodyPr/>
          <a:lstStyle/>
          <a:p>
            <a:fld id="{9F8FBD0B-D5BA-AC4A-B182-CCF391B5588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5443243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493">
          <p15:clr>
            <a:srgbClr val="FBAE40"/>
          </p15:clr>
        </p15:guide>
        <p15:guide id="2" pos="364">
          <p15:clr>
            <a:srgbClr val="FBAE40"/>
          </p15:clr>
        </p15:guide>
        <p15:guide id="3" orient="horz" pos="109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backtoc-02.jpg"/>
          <p:cNvPicPr>
            <a:picLocks noChangeAspect="1"/>
          </p:cNvPicPr>
          <p:nvPr userDrawn="1"/>
        </p:nvPicPr>
        <p:blipFill>
          <a:blip r:embed="rId2" cstate="print"/>
          <a:stretch>
            <a:fillRect/>
          </a:stretch>
        </p:blipFill>
        <p:spPr>
          <a:xfrm>
            <a:off x="0" y="0"/>
            <a:ext cx="9156192" cy="6867144"/>
          </a:xfrm>
          <a:prstGeom prst="rect">
            <a:avLst/>
          </a:prstGeom>
        </p:spPr>
      </p:pic>
      <p:sp>
        <p:nvSpPr>
          <p:cNvPr id="6" name="Title 5"/>
          <p:cNvSpPr>
            <a:spLocks noGrp="1"/>
          </p:cNvSpPr>
          <p:nvPr>
            <p:ph type="title"/>
          </p:nvPr>
        </p:nvSpPr>
        <p:spPr/>
        <p:txBody>
          <a:bodyPr>
            <a:normAutofit/>
          </a:bodyPr>
          <a:lstStyle>
            <a:lvl1pPr>
              <a:defRPr sz="1807">
                <a:solidFill>
                  <a:srgbClr val="FFFFFF"/>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493586"/>
            <a:ext cx="8229600" cy="4688266"/>
          </a:xfrm>
        </p:spPr>
        <p:txBody>
          <a:bodyPr>
            <a:normAutofit/>
          </a:bodyPr>
          <a:lstStyle>
            <a:lvl1pPr marL="444534" indent="-444534">
              <a:lnSpc>
                <a:spcPct val="150000"/>
              </a:lnSpc>
              <a:buSzPct val="100000"/>
              <a:buFont typeface="+mj-lt"/>
              <a:buAutoNum type="arabicPeriod"/>
              <a:defRPr sz="2259">
                <a:solidFill>
                  <a:schemeClr val="bg1"/>
                </a:solidFill>
              </a:defRPr>
            </a:lvl1pPr>
            <a:lvl2pPr marL="777936" indent="-333400">
              <a:buFont typeface="+mj-lt"/>
              <a:buAutoNum type="arabicPeriod"/>
              <a:defRPr>
                <a:solidFill>
                  <a:schemeClr val="bg1"/>
                </a:solidFill>
              </a:defRPr>
            </a:lvl2pPr>
            <a:lvl3pPr marL="1222468" indent="-3334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35456691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a:prstGeom prst="rect">
            <a:avLst/>
          </a:prstGeom>
        </p:spPr>
        <p:txBody>
          <a:bodyPr lIns="98405" tIns="49204" rIns="98405" bIns="49204"/>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600202"/>
            <a:ext cx="4038600" cy="4525963"/>
          </a:xfrm>
          <a:prstGeom prst="rect">
            <a:avLst/>
          </a:prstGeom>
        </p:spPr>
        <p:txBody>
          <a:bodyPr lIns="98405" tIns="49204" rIns="98405" bIns="49204"/>
          <a:lstStyle>
            <a:lvl1pPr marL="0" indent="0">
              <a:buSzPct val="55000"/>
              <a:buNone/>
              <a:defRPr/>
            </a:lvl1pPr>
            <a:lvl2pPr marL="702804" indent="-258204">
              <a:buSzPct val="60000"/>
              <a:buFont typeface="Wingdings 3" panose="05040102010807070707" pitchFamily="18" charset="2"/>
              <a:buChar char="u"/>
              <a:defRPr/>
            </a:lvl2pPr>
            <a:lvl3pPr marL="1111499" indent="-222300">
              <a:buSzPct val="55000"/>
              <a:buFont typeface="Symbol" panose="05050102010706020507" pitchFamily="18" charset="2"/>
              <a:buChar char="-"/>
              <a:defRPr/>
            </a:lvl3pPr>
            <a:lvl4pPr marL="1556098" indent="-222300">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custDataLst>
              <p:tags r:id="rId3"/>
            </p:custDataLst>
          </p:nvPr>
        </p:nvSpPr>
        <p:spPr>
          <a:xfrm>
            <a:off x="4648203" y="1600200"/>
            <a:ext cx="4038600" cy="2185988"/>
          </a:xfrm>
          <a:prstGeom prst="rect">
            <a:avLst/>
          </a:prstGeom>
        </p:spPr>
        <p:txBody>
          <a:bodyPr lIns="98405" tIns="49204" rIns="98405" bIns="49204"/>
          <a:lstStyle>
            <a:lvl1pPr marL="0" indent="0">
              <a:buSzPct val="55000"/>
              <a:buNone/>
              <a:defRPr/>
            </a:lvl1pPr>
            <a:lvl2pPr marL="722474" indent="-277874">
              <a:buSzPct val="60000"/>
              <a:buFont typeface="Wingdings 3" panose="05040102010807070707" pitchFamily="18" charset="2"/>
              <a:buChar char="u"/>
              <a:defRPr/>
            </a:lvl2pPr>
            <a:lvl3pPr marL="1111499" indent="-222300">
              <a:buSzPct val="55000"/>
              <a:buFont typeface="Symbol" panose="05050102010706020507" pitchFamily="18" charset="2"/>
              <a:buChar char="-"/>
              <a:defRPr/>
            </a:lvl3pPr>
            <a:lvl4pPr marL="1556098" indent="-222300">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custDataLst>
              <p:tags r:id="rId4"/>
            </p:custDataLst>
          </p:nvPr>
        </p:nvSpPr>
        <p:spPr>
          <a:xfrm>
            <a:off x="4648203" y="3938588"/>
            <a:ext cx="4038600" cy="2187575"/>
          </a:xfrm>
          <a:prstGeom prst="rect">
            <a:avLst/>
          </a:prstGeom>
        </p:spPr>
        <p:txBody>
          <a:bodyPr lIns="98405" tIns="49204" rIns="98405" bIns="49204"/>
          <a:lstStyle>
            <a:lvl1pPr>
              <a:buSzPct val="55000"/>
              <a:defRPr/>
            </a:lvl1pPr>
            <a:lvl2pPr marL="722474" indent="-277874">
              <a:buSzPct val="50000"/>
              <a:buFont typeface="Wingdings 3" panose="05040102010807070707" pitchFamily="18" charset="2"/>
              <a:buChar char="u"/>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custDataLst>
              <p:tags r:id="rId5"/>
            </p:custDataLst>
          </p:nvPr>
        </p:nvSpPr>
        <p:spPr>
          <a:xfrm>
            <a:off x="457878" y="6355950"/>
            <a:ext cx="2132746" cy="365779"/>
          </a:xfrm>
          <a:prstGeom prst="rect">
            <a:avLst/>
          </a:prstGeom>
        </p:spPr>
        <p:txBody>
          <a:bodyPr lIns="98405" tIns="49204" rIns="98405" bIns="49204"/>
          <a:lstStyle>
            <a:lvl1pPr>
              <a:defRPr/>
            </a:lvl1pPr>
          </a:lstStyle>
          <a:p>
            <a:pPr>
              <a:defRPr/>
            </a:pPr>
            <a:endParaRPr lang="en-US" dirty="0">
              <a:solidFill>
                <a:srgbClr val="000000">
                  <a:tint val="75000"/>
                </a:srgbClr>
              </a:solidFill>
            </a:endParaRPr>
          </a:p>
        </p:txBody>
      </p:sp>
      <p:sp>
        <p:nvSpPr>
          <p:cNvPr id="7" name="Rectangle 5"/>
          <p:cNvSpPr>
            <a:spLocks noGrp="1" noChangeArrowheads="1"/>
          </p:cNvSpPr>
          <p:nvPr>
            <p:ph type="ftr" sz="quarter" idx="11"/>
            <p:custDataLst>
              <p:tags r:id="rId6"/>
            </p:custDataLst>
          </p:nvPr>
        </p:nvSpPr>
        <p:spPr>
          <a:xfrm>
            <a:off x="3123813" y="6355950"/>
            <a:ext cx="2896379" cy="365779"/>
          </a:xfrm>
          <a:prstGeom prst="rect">
            <a:avLst/>
          </a:prstGeom>
        </p:spPr>
        <p:txBody>
          <a:bodyPr lIns="98405" tIns="49204" rIns="98405" bIns="49204"/>
          <a:lstStyle>
            <a:lvl1pPr>
              <a:defRPr/>
            </a:lvl1pPr>
          </a:lstStyle>
          <a:p>
            <a:pPr>
              <a:defRPr/>
            </a:pPr>
            <a:r>
              <a:rPr lang="en-US" smtClean="0">
                <a:solidFill>
                  <a:srgbClr val="000000">
                    <a:tint val="75000"/>
                  </a:srgbClr>
                </a:solidFill>
              </a:rPr>
              <a:t>2016 MSHS Corp. Core Compliance</a:t>
            </a:r>
            <a:endParaRPr lang="en-US" dirty="0">
              <a:solidFill>
                <a:srgbClr val="000000">
                  <a:tint val="75000"/>
                </a:srgbClr>
              </a:solidFill>
            </a:endParaRPr>
          </a:p>
        </p:txBody>
      </p:sp>
      <p:sp>
        <p:nvSpPr>
          <p:cNvPr id="8" name="Rectangle 6"/>
          <p:cNvSpPr>
            <a:spLocks noGrp="1" noChangeArrowheads="1"/>
          </p:cNvSpPr>
          <p:nvPr>
            <p:ph type="sldNum" sz="quarter" idx="12"/>
            <p:custDataLst>
              <p:tags r:id="rId7"/>
            </p:custDataLst>
          </p:nvPr>
        </p:nvSpPr>
        <p:spPr>
          <a:xfrm>
            <a:off x="6553376" y="6355950"/>
            <a:ext cx="2132746" cy="365779"/>
          </a:xfrm>
          <a:prstGeom prst="rect">
            <a:avLst/>
          </a:prstGeom>
        </p:spPr>
        <p:txBody>
          <a:bodyPr lIns="98405" tIns="49204" rIns="98405" bIns="49204"/>
          <a:lstStyle>
            <a:lvl1pPr>
              <a:defRPr/>
            </a:lvl1pPr>
          </a:lstStyle>
          <a:p>
            <a:pPr>
              <a:defRPr/>
            </a:pPr>
            <a:fld id="{53C6FE97-848E-44F8-BA6B-130B067474B0}"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1049243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878" y="273976"/>
            <a:ext cx="8228244" cy="1143239"/>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880" y="1600822"/>
            <a:ext cx="4041073" cy="4525620"/>
          </a:xfrm>
          <a:prstGeom prst="rect">
            <a:avLst/>
          </a:prstGeom>
        </p:spPr>
        <p:txBody>
          <a:bodyPr/>
          <a:lstStyle>
            <a:lvl1pPr>
              <a:defRPr sz="2530"/>
            </a:lvl1pPr>
            <a:lvl2pPr>
              <a:defRPr sz="2169"/>
            </a:lvl2pPr>
            <a:lvl3pPr>
              <a:defRPr sz="1807"/>
            </a:lvl3pPr>
            <a:lvl4pPr>
              <a:defRPr sz="1626"/>
            </a:lvl4pPr>
            <a:lvl5pPr>
              <a:defRPr sz="1626"/>
            </a:lvl5pPr>
            <a:lvl6pPr>
              <a:defRPr sz="1626"/>
            </a:lvl6pPr>
            <a:lvl7pPr>
              <a:defRPr sz="1626"/>
            </a:lvl7pPr>
            <a:lvl8pPr>
              <a:defRPr sz="1626"/>
            </a:lvl8pPr>
            <a:lvl9pPr>
              <a:defRPr sz="16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543" y="1600822"/>
            <a:ext cx="4042579" cy="4525620"/>
          </a:xfrm>
          <a:prstGeom prst="rect">
            <a:avLst/>
          </a:prstGeom>
        </p:spPr>
        <p:txBody>
          <a:bodyPr/>
          <a:lstStyle>
            <a:lvl1pPr>
              <a:defRPr sz="2530"/>
            </a:lvl1pPr>
            <a:lvl2pPr>
              <a:defRPr sz="2169"/>
            </a:lvl2pPr>
            <a:lvl3pPr>
              <a:defRPr sz="1807"/>
            </a:lvl3pPr>
            <a:lvl4pPr>
              <a:defRPr sz="1626"/>
            </a:lvl4pPr>
            <a:lvl5pPr>
              <a:defRPr sz="1626"/>
            </a:lvl5pPr>
            <a:lvl6pPr>
              <a:defRPr sz="1626"/>
            </a:lvl6pPr>
            <a:lvl7pPr>
              <a:defRPr sz="1626"/>
            </a:lvl7pPr>
            <a:lvl8pPr>
              <a:defRPr sz="1626"/>
            </a:lvl8pPr>
            <a:lvl9pPr>
              <a:defRPr sz="16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20898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smtClean="0"/>
              <a:t>Click to edit Master title style</a:t>
            </a:r>
            <a:endParaRPr lang="en-US" dirty="0"/>
          </a:p>
        </p:txBody>
      </p:sp>
      <p:sp>
        <p:nvSpPr>
          <p:cNvPr id="7" name="Text Placeholder 2"/>
          <p:cNvSpPr>
            <a:spLocks noGrp="1"/>
          </p:cNvSpPr>
          <p:nvPr>
            <p:ph type="body" idx="1"/>
          </p:nvPr>
        </p:nvSpPr>
        <p:spPr>
          <a:xfrm>
            <a:off x="457200" y="1739781"/>
            <a:ext cx="8229600" cy="4197252"/>
          </a:xfrm>
        </p:spPr>
        <p:txBody>
          <a:bodyPr>
            <a:normAutofit/>
          </a:bodyPr>
          <a:lstStyle>
            <a:lvl1pPr marL="0" indent="0">
              <a:lnSpc>
                <a:spcPts val="5199"/>
              </a:lnSpc>
              <a:buNone/>
              <a:defRPr sz="5100" b="1">
                <a:solidFill>
                  <a:srgbClr val="666666"/>
                </a:solidFill>
                <a:latin typeface="Times New Roman"/>
                <a:cs typeface="Times New Roman"/>
              </a:defRPr>
            </a:lvl1pPr>
            <a:lvl2pPr marL="457133" indent="0">
              <a:buNone/>
              <a:defRPr sz="1800">
                <a:solidFill>
                  <a:schemeClr val="tx1">
                    <a:tint val="75000"/>
                  </a:schemeClr>
                </a:solidFill>
              </a:defRPr>
            </a:lvl2pPr>
            <a:lvl3pPr marL="914266" indent="0">
              <a:buNone/>
              <a:defRPr sz="1600">
                <a:solidFill>
                  <a:schemeClr val="tx1">
                    <a:tint val="75000"/>
                  </a:schemeClr>
                </a:solidFill>
              </a:defRPr>
            </a:lvl3pPr>
            <a:lvl4pPr marL="1371398" indent="0">
              <a:buNone/>
              <a:defRPr sz="1400">
                <a:solidFill>
                  <a:schemeClr val="tx1">
                    <a:tint val="75000"/>
                  </a:schemeClr>
                </a:solidFill>
              </a:defRPr>
            </a:lvl4pPr>
            <a:lvl5pPr marL="1828531" indent="0">
              <a:buNone/>
              <a:defRPr sz="1400">
                <a:solidFill>
                  <a:schemeClr val="tx1">
                    <a:tint val="75000"/>
                  </a:schemeClr>
                </a:solidFill>
              </a:defRPr>
            </a:lvl5pPr>
            <a:lvl6pPr marL="2285664" indent="0">
              <a:buNone/>
              <a:defRPr sz="1400">
                <a:solidFill>
                  <a:schemeClr val="tx1">
                    <a:tint val="75000"/>
                  </a:schemeClr>
                </a:solidFill>
              </a:defRPr>
            </a:lvl6pPr>
            <a:lvl7pPr marL="2742797" indent="0">
              <a:buNone/>
              <a:defRPr sz="1400">
                <a:solidFill>
                  <a:schemeClr val="tx1">
                    <a:tint val="75000"/>
                  </a:schemeClr>
                </a:solidFill>
              </a:defRPr>
            </a:lvl7pPr>
            <a:lvl8pPr marL="3199931" indent="0">
              <a:buNone/>
              <a:defRPr sz="1400">
                <a:solidFill>
                  <a:schemeClr val="tx1">
                    <a:tint val="75000"/>
                  </a:schemeClr>
                </a:solidFill>
              </a:defRPr>
            </a:lvl8pPr>
            <a:lvl9pPr marL="3657063" indent="0">
              <a:buNone/>
              <a:defRPr sz="14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defTabSz="849295" fontAlgn="base">
              <a:spcBef>
                <a:spcPct val="0"/>
              </a:spcBef>
              <a:spcAft>
                <a:spcPct val="0"/>
              </a:spcAft>
              <a:defRPr/>
            </a:lvl1pPr>
          </a:lstStyle>
          <a:p>
            <a:pPr>
              <a:defRPr/>
            </a:pPr>
            <a:r>
              <a:rPr lang="en-US" dirty="0"/>
              <a:t>Mount Sinai / Presentation Slide / December 5, 2012</a:t>
            </a:r>
          </a:p>
        </p:txBody>
      </p:sp>
      <p:sp>
        <p:nvSpPr>
          <p:cNvPr id="5" name="Slide Number Placeholder 4"/>
          <p:cNvSpPr>
            <a:spLocks noGrp="1"/>
          </p:cNvSpPr>
          <p:nvPr>
            <p:ph type="sldNum" sz="quarter" idx="11"/>
          </p:nvPr>
        </p:nvSpPr>
        <p:spPr/>
        <p:txBody>
          <a:bodyPr/>
          <a:lstStyle>
            <a:lvl1pPr defTabSz="849295" fontAlgn="base">
              <a:spcBef>
                <a:spcPct val="0"/>
              </a:spcBef>
              <a:spcAft>
                <a:spcPct val="0"/>
              </a:spcAft>
              <a:defRPr/>
            </a:lvl1pPr>
          </a:lstStyle>
          <a:p>
            <a:pPr>
              <a:defRPr/>
            </a:pPr>
            <a:fld id="{D41D36A4-6540-4C5F-8A8C-9C4C18738A8C}" type="slidenum">
              <a:rPr lang="en-US"/>
              <a:pPr>
                <a:defRPr/>
              </a:pPr>
              <a:t>‹#›</a:t>
            </a:fld>
            <a:endParaRPr lang="en-US" dirty="0"/>
          </a:p>
        </p:txBody>
      </p:sp>
    </p:spTree>
    <p:extLst>
      <p:ext uri="{BB962C8B-B14F-4D97-AF65-F5344CB8AC3E}">
        <p14:creationId xmlns:p14="http://schemas.microsoft.com/office/powerpoint/2010/main" val="261277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back-01.jpg"/>
          <p:cNvPicPr>
            <a:picLocks noChangeAspect="1"/>
          </p:cNvPicPr>
          <p:nvPr userDrawn="1"/>
        </p:nvPicPr>
        <p:blipFill>
          <a:blip r:embed="rId4" cstate="print"/>
          <a:stretch>
            <a:fillRect/>
          </a:stretch>
        </p:blipFill>
        <p:spPr>
          <a:xfrm>
            <a:off x="0" y="0"/>
            <a:ext cx="9156192" cy="6867144"/>
          </a:xfrm>
          <a:prstGeom prst="rect">
            <a:avLst/>
          </a:prstGeom>
        </p:spPr>
      </p:pic>
      <p:sp>
        <p:nvSpPr>
          <p:cNvPr id="2" name="Title 1"/>
          <p:cNvSpPr>
            <a:spLocks noGrp="1"/>
          </p:cNvSpPr>
          <p:nvPr>
            <p:ph type="ctrTitle"/>
            <p:custDataLst>
              <p:tags r:id="rId1"/>
            </p:custDataLst>
          </p:nvPr>
        </p:nvSpPr>
        <p:spPr>
          <a:xfrm>
            <a:off x="685802" y="1435315"/>
            <a:ext cx="5776975" cy="2148634"/>
          </a:xfrm>
        </p:spPr>
        <p:txBody>
          <a:bodyPr anchor="t">
            <a:normAutofit/>
          </a:bodyPr>
          <a:lstStyle>
            <a:lvl1pPr algn="l">
              <a:lnSpc>
                <a:spcPts val="4666"/>
              </a:lnSpc>
              <a:defRPr sz="4337" b="1">
                <a:solidFill>
                  <a:srgbClr val="FFFFFF"/>
                </a:solidFill>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685800" y="3705737"/>
            <a:ext cx="4681000" cy="1791975"/>
          </a:xfrm>
        </p:spPr>
        <p:txBody>
          <a:bodyPr>
            <a:normAutofit/>
          </a:bodyPr>
          <a:lstStyle>
            <a:lvl1pPr marL="0" indent="0" algn="l">
              <a:lnSpc>
                <a:spcPts val="2627"/>
              </a:lnSpc>
              <a:buNone/>
              <a:defRPr sz="2259">
                <a:solidFill>
                  <a:srgbClr val="FFFFFF"/>
                </a:solidFill>
              </a:defRPr>
            </a:lvl1pPr>
            <a:lvl2pPr marL="444534" indent="0" algn="ctr">
              <a:buNone/>
              <a:defRPr>
                <a:solidFill>
                  <a:schemeClr val="tx1">
                    <a:tint val="75000"/>
                  </a:schemeClr>
                </a:solidFill>
              </a:defRPr>
            </a:lvl2pPr>
            <a:lvl3pPr marL="889068" indent="0" algn="ctr">
              <a:buNone/>
              <a:defRPr>
                <a:solidFill>
                  <a:schemeClr val="tx1">
                    <a:tint val="75000"/>
                  </a:schemeClr>
                </a:solidFill>
              </a:defRPr>
            </a:lvl3pPr>
            <a:lvl4pPr marL="1333602" indent="0" algn="ctr">
              <a:buNone/>
              <a:defRPr>
                <a:solidFill>
                  <a:schemeClr val="tx1">
                    <a:tint val="75000"/>
                  </a:schemeClr>
                </a:solidFill>
              </a:defRPr>
            </a:lvl4pPr>
            <a:lvl5pPr marL="1778138" indent="0" algn="ctr">
              <a:buNone/>
              <a:defRPr>
                <a:solidFill>
                  <a:schemeClr val="tx1">
                    <a:tint val="75000"/>
                  </a:schemeClr>
                </a:solidFill>
              </a:defRPr>
            </a:lvl5pPr>
            <a:lvl6pPr marL="2222671" indent="0" algn="ctr">
              <a:buNone/>
              <a:defRPr>
                <a:solidFill>
                  <a:schemeClr val="tx1">
                    <a:tint val="75000"/>
                  </a:schemeClr>
                </a:solidFill>
              </a:defRPr>
            </a:lvl6pPr>
            <a:lvl7pPr marL="2667204" indent="0" algn="ctr">
              <a:buNone/>
              <a:defRPr>
                <a:solidFill>
                  <a:schemeClr val="tx1">
                    <a:tint val="75000"/>
                  </a:schemeClr>
                </a:solidFill>
              </a:defRPr>
            </a:lvl7pPr>
            <a:lvl8pPr marL="3111741" indent="0" algn="ctr">
              <a:buNone/>
              <a:defRPr>
                <a:solidFill>
                  <a:schemeClr val="tx1">
                    <a:tint val="75000"/>
                  </a:schemeClr>
                </a:solidFill>
              </a:defRPr>
            </a:lvl8pPr>
            <a:lvl9pPr marL="3556273"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0256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27.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ags" Target="../tags/tag26.xml"/><Relationship Id="rId2" Type="http://schemas.openxmlformats.org/officeDocument/2006/relationships/slideLayout" Target="../slideLayouts/slideLayout10.xml"/><Relationship Id="rId16"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25.xml"/><Relationship Id="rId5" Type="http://schemas.openxmlformats.org/officeDocument/2006/relationships/slideLayout" Target="../slideLayouts/slideLayout13.xml"/><Relationship Id="rId15" Type="http://schemas.openxmlformats.org/officeDocument/2006/relationships/tags" Target="../tags/tag29.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457200" y="436099"/>
            <a:ext cx="8229600" cy="625171"/>
          </a:xfrm>
          <a:prstGeom prst="rect">
            <a:avLst/>
          </a:prstGeom>
        </p:spPr>
        <p:txBody>
          <a:bodyPr vert="horz" lIns="98405" tIns="49204" rIns="98405" bIns="49204" rtlCol="0" anchor="t">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1"/>
            </p:custDataLst>
          </p:nvPr>
        </p:nvSpPr>
        <p:spPr>
          <a:xfrm>
            <a:off x="457200" y="1600202"/>
            <a:ext cx="8229600" cy="4525963"/>
          </a:xfrm>
          <a:prstGeom prst="rect">
            <a:avLst/>
          </a:prstGeom>
        </p:spPr>
        <p:txBody>
          <a:bodyPr vert="horz" lIns="98405" tIns="49204" rIns="98405" bIns="492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2"/>
            </p:custDataLst>
          </p:nvPr>
        </p:nvSpPr>
        <p:spPr>
          <a:xfrm>
            <a:off x="3864221" y="6356353"/>
            <a:ext cx="2133600" cy="365125"/>
          </a:xfrm>
          <a:prstGeom prst="rect">
            <a:avLst/>
          </a:prstGeom>
        </p:spPr>
        <p:txBody>
          <a:bodyPr vert="horz" lIns="98405" tIns="49204" rIns="98405" bIns="49204" rtlCol="0" anchor="ctr"/>
          <a:lstStyle>
            <a:lvl1pPr algn="l">
              <a:defRPr sz="813">
                <a:solidFill>
                  <a:schemeClr val="tx1">
                    <a:tint val="75000"/>
                  </a:schemeClr>
                </a:solidFill>
                <a:latin typeface="Arial"/>
                <a:cs typeface="Arial"/>
              </a:defRPr>
            </a:lvl1pPr>
          </a:lstStyle>
          <a:p>
            <a:pPr fontAlgn="base">
              <a:spcBef>
                <a:spcPct val="0"/>
              </a:spcBef>
              <a:spcAft>
                <a:spcPct val="0"/>
              </a:spcAft>
            </a:pPr>
            <a:endParaRPr lang="en-US" dirty="0">
              <a:solidFill>
                <a:srgbClr val="000000">
                  <a:tint val="75000"/>
                </a:srgbClr>
              </a:solidFill>
            </a:endParaRPr>
          </a:p>
        </p:txBody>
      </p:sp>
      <p:sp>
        <p:nvSpPr>
          <p:cNvPr id="6" name="Slide Number Placeholder 5"/>
          <p:cNvSpPr>
            <a:spLocks noGrp="1"/>
          </p:cNvSpPr>
          <p:nvPr>
            <p:ph type="sldNum" sz="quarter" idx="4"/>
            <p:custDataLst>
              <p:tags r:id="rId13"/>
            </p:custDataLst>
          </p:nvPr>
        </p:nvSpPr>
        <p:spPr>
          <a:xfrm>
            <a:off x="6553200" y="6356353"/>
            <a:ext cx="2133600" cy="365125"/>
          </a:xfrm>
          <a:prstGeom prst="rect">
            <a:avLst/>
          </a:prstGeom>
        </p:spPr>
        <p:txBody>
          <a:bodyPr vert="horz" lIns="98405" tIns="49204" rIns="98405" bIns="49204" rtlCol="0" anchor="ctr"/>
          <a:lstStyle>
            <a:lvl1pPr algn="r">
              <a:defRPr sz="813">
                <a:solidFill>
                  <a:schemeClr val="tx1">
                    <a:tint val="75000"/>
                  </a:schemeClr>
                </a:solidFill>
                <a:latin typeface="Arial"/>
                <a:cs typeface="Arial"/>
              </a:defRPr>
            </a:lvl1pPr>
          </a:lstStyle>
          <a:p>
            <a:pPr fontAlgn="base">
              <a:spcBef>
                <a:spcPct val="0"/>
              </a:spcBef>
              <a:spcAft>
                <a:spcPct val="0"/>
              </a:spcAft>
            </a:pPr>
            <a:fld id="{9F8FBD0B-D5BA-AC4A-B182-CCF391B5588A}" type="slidenum">
              <a:rPr lang="en-US" smtClean="0">
                <a:solidFill>
                  <a:srgbClr val="000000">
                    <a:tint val="75000"/>
                  </a:srgbClr>
                </a:solidFill>
              </a:rPr>
              <a:pPr fontAlgn="base">
                <a:spcBef>
                  <a:spcPct val="0"/>
                </a:spcBef>
                <a:spcAft>
                  <a:spcPct val="0"/>
                </a:spcAft>
              </a:pPr>
              <a:t>‹#›</a:t>
            </a:fld>
            <a:endParaRPr lang="en-US" dirty="0">
              <a:solidFill>
                <a:srgbClr val="000000">
                  <a:tint val="75000"/>
                </a:srgbClr>
              </a:solidFill>
            </a:endParaRPr>
          </a:p>
        </p:txBody>
      </p:sp>
      <p:sp>
        <p:nvSpPr>
          <p:cNvPr id="7" name="Footer Placeholder 4"/>
          <p:cNvSpPr>
            <a:spLocks noGrp="1"/>
          </p:cNvSpPr>
          <p:nvPr>
            <p:ph type="ftr" sz="quarter" idx="3"/>
            <p:custDataLst>
              <p:tags r:id="rId14"/>
            </p:custDataLst>
          </p:nvPr>
        </p:nvSpPr>
        <p:spPr>
          <a:xfrm>
            <a:off x="457200" y="6356353"/>
            <a:ext cx="2895600" cy="365125"/>
          </a:xfrm>
          <a:prstGeom prst="rect">
            <a:avLst/>
          </a:prstGeom>
        </p:spPr>
        <p:txBody>
          <a:bodyPr vert="horz" lIns="98405" tIns="49204" rIns="98405" bIns="49204" rtlCol="0" anchor="ctr"/>
          <a:lstStyle>
            <a:lvl1pPr algn="l">
              <a:defRPr sz="813">
                <a:solidFill>
                  <a:schemeClr val="tx1">
                    <a:tint val="75000"/>
                  </a:schemeClr>
                </a:solidFill>
                <a:latin typeface="Arial"/>
                <a:cs typeface="Arial"/>
              </a:defRPr>
            </a:lvl1pPr>
          </a:lstStyle>
          <a:p>
            <a:pPr fontAlgn="base">
              <a:spcBef>
                <a:spcPct val="0"/>
              </a:spcBef>
              <a:spcAft>
                <a:spcPct val="0"/>
              </a:spcAft>
            </a:pPr>
            <a:r>
              <a:rPr lang="en-US" smtClean="0">
                <a:solidFill>
                  <a:srgbClr val="000000">
                    <a:tint val="75000"/>
                  </a:srgbClr>
                </a:solidFill>
              </a:rPr>
              <a:t>2016 MSHS Corp. Core Compliance</a:t>
            </a:r>
            <a:endParaRPr lang="en-US" dirty="0">
              <a:solidFill>
                <a:srgbClr val="000000">
                  <a:tint val="75000"/>
                </a:srgbClr>
              </a:solidFill>
            </a:endParaRPr>
          </a:p>
        </p:txBody>
      </p:sp>
      <p:pic>
        <p:nvPicPr>
          <p:cNvPr id="9" name="Picture 8" descr="pptback-02.jpg"/>
          <p:cNvPicPr>
            <a:picLocks noChangeAspect="1"/>
          </p:cNvPicPr>
          <p:nvPr/>
        </p:nvPicPr>
        <p:blipFill>
          <a:blip r:embed="rId15" cstate="print"/>
          <a:stretch>
            <a:fillRect/>
          </a:stretch>
        </p:blipFill>
        <p:spPr>
          <a:xfrm>
            <a:off x="-4572" y="6721475"/>
            <a:ext cx="9153144" cy="146450"/>
          </a:xfrm>
          <a:prstGeom prst="rect">
            <a:avLst/>
          </a:prstGeom>
        </p:spPr>
      </p:pic>
    </p:spTree>
    <p:extLst>
      <p:ext uri="{BB962C8B-B14F-4D97-AF65-F5344CB8AC3E}">
        <p14:creationId xmlns:p14="http://schemas.microsoft.com/office/powerpoint/2010/main" val="26817104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90" r:id="rId8"/>
  </p:sldLayoutIdLst>
  <p:timing>
    <p:tnLst>
      <p:par>
        <p:cTn id="1" dur="indefinite" restart="never" nodeType="tmRoot"/>
      </p:par>
    </p:tnLst>
  </p:timing>
  <p:hf hdr="0" dt="0"/>
  <p:txStyles>
    <p:titleStyle>
      <a:lvl1pPr algn="l" defTabSz="444600" rtl="0" eaLnBrk="1" latinLnBrk="0" hangingPunct="1">
        <a:spcBef>
          <a:spcPct val="0"/>
        </a:spcBef>
        <a:buNone/>
        <a:defRPr sz="1807" b="1" i="0" u="none" kern="1200">
          <a:solidFill>
            <a:schemeClr val="accent1"/>
          </a:solidFill>
          <a:latin typeface="Times New Roman"/>
          <a:ea typeface="+mj-ea"/>
          <a:cs typeface="Times New Roman"/>
        </a:defRPr>
      </a:lvl1pPr>
    </p:titleStyle>
    <p:bodyStyle>
      <a:lvl1pPr marL="333450" indent="-333450" algn="l" defTabSz="444600" rtl="0" eaLnBrk="1" latinLnBrk="0" hangingPunct="1">
        <a:spcBef>
          <a:spcPct val="20000"/>
        </a:spcBef>
        <a:buSzPct val="70000"/>
        <a:buFont typeface="Lucida Grande"/>
        <a:buChar char="▶"/>
        <a:defRPr sz="2078" kern="1200">
          <a:solidFill>
            <a:srgbClr val="333333"/>
          </a:solidFill>
          <a:latin typeface="Arial"/>
          <a:ea typeface="+mn-ea"/>
          <a:cs typeface="Arial"/>
        </a:defRPr>
      </a:lvl1pPr>
      <a:lvl2pPr marL="722474" indent="-277874" algn="l" defTabSz="444600" rtl="0" eaLnBrk="1" latinLnBrk="0" hangingPunct="1">
        <a:spcBef>
          <a:spcPct val="20000"/>
        </a:spcBef>
        <a:buFont typeface="Arial"/>
        <a:buChar char="–"/>
        <a:defRPr sz="1536" b="0" i="0" u="none" kern="1200">
          <a:solidFill>
            <a:srgbClr val="333333"/>
          </a:solidFill>
          <a:latin typeface="Arial"/>
          <a:ea typeface="+mn-ea"/>
          <a:cs typeface="Arial"/>
        </a:defRPr>
      </a:lvl2pPr>
      <a:lvl3pPr marL="1111499" indent="-222300" algn="l" defTabSz="444600" rtl="0" eaLnBrk="1" latinLnBrk="0" hangingPunct="1">
        <a:spcBef>
          <a:spcPct val="20000"/>
        </a:spcBef>
        <a:buFont typeface="Arial"/>
        <a:buChar char="•"/>
        <a:defRPr sz="1355" kern="1200">
          <a:solidFill>
            <a:srgbClr val="333333"/>
          </a:solidFill>
          <a:latin typeface="Arial"/>
          <a:ea typeface="+mn-ea"/>
          <a:cs typeface="Arial"/>
        </a:defRPr>
      </a:lvl3pPr>
      <a:lvl4pPr marL="1556098" indent="-222300" algn="l" defTabSz="444600" rtl="0" eaLnBrk="1" latinLnBrk="0" hangingPunct="1">
        <a:spcBef>
          <a:spcPct val="20000"/>
        </a:spcBef>
        <a:buFont typeface="Arial"/>
        <a:buChar char="–"/>
        <a:defRPr sz="1175" kern="1200">
          <a:solidFill>
            <a:srgbClr val="333333"/>
          </a:solidFill>
          <a:latin typeface="Arial"/>
          <a:ea typeface="+mn-ea"/>
          <a:cs typeface="Arial"/>
        </a:defRPr>
      </a:lvl4pPr>
      <a:lvl5pPr marL="2000698" indent="-222300" algn="l" defTabSz="444600" rtl="0" eaLnBrk="1" latinLnBrk="0" hangingPunct="1">
        <a:spcBef>
          <a:spcPct val="20000"/>
        </a:spcBef>
        <a:buFont typeface="Arial"/>
        <a:buChar char="»"/>
        <a:defRPr sz="994" kern="1200">
          <a:solidFill>
            <a:srgbClr val="333333"/>
          </a:solidFill>
          <a:latin typeface="Arial"/>
          <a:ea typeface="+mn-ea"/>
          <a:cs typeface="Arial"/>
        </a:defRPr>
      </a:lvl5pPr>
      <a:lvl6pPr marL="2445297" indent="-222300" algn="l" defTabSz="444600" rtl="0" eaLnBrk="1" latinLnBrk="0" hangingPunct="1">
        <a:spcBef>
          <a:spcPct val="20000"/>
        </a:spcBef>
        <a:buFont typeface="Arial"/>
        <a:buChar char="•"/>
        <a:defRPr sz="1988" kern="1200">
          <a:solidFill>
            <a:schemeClr val="tx1"/>
          </a:solidFill>
          <a:latin typeface="+mn-lt"/>
          <a:ea typeface="+mn-ea"/>
          <a:cs typeface="+mn-cs"/>
        </a:defRPr>
      </a:lvl6pPr>
      <a:lvl7pPr marL="2889896" indent="-222300" algn="l" defTabSz="444600" rtl="0" eaLnBrk="1" latinLnBrk="0" hangingPunct="1">
        <a:spcBef>
          <a:spcPct val="20000"/>
        </a:spcBef>
        <a:buFont typeface="Arial"/>
        <a:buChar char="•"/>
        <a:defRPr sz="1988" kern="1200">
          <a:solidFill>
            <a:schemeClr val="tx1"/>
          </a:solidFill>
          <a:latin typeface="+mn-lt"/>
          <a:ea typeface="+mn-ea"/>
          <a:cs typeface="+mn-cs"/>
        </a:defRPr>
      </a:lvl7pPr>
      <a:lvl8pPr marL="3334497" indent="-222300" algn="l" defTabSz="444600" rtl="0" eaLnBrk="1" latinLnBrk="0" hangingPunct="1">
        <a:spcBef>
          <a:spcPct val="20000"/>
        </a:spcBef>
        <a:buFont typeface="Arial"/>
        <a:buChar char="•"/>
        <a:defRPr sz="1988" kern="1200">
          <a:solidFill>
            <a:schemeClr val="tx1"/>
          </a:solidFill>
          <a:latin typeface="+mn-lt"/>
          <a:ea typeface="+mn-ea"/>
          <a:cs typeface="+mn-cs"/>
        </a:defRPr>
      </a:lvl8pPr>
      <a:lvl9pPr marL="3779096" indent="-222300" algn="l" defTabSz="444600" rtl="0" eaLnBrk="1" latinLnBrk="0" hangingPunct="1">
        <a:spcBef>
          <a:spcPct val="20000"/>
        </a:spcBef>
        <a:buFont typeface="Arial"/>
        <a:buChar char="•"/>
        <a:defRPr sz="1988" kern="1200">
          <a:solidFill>
            <a:schemeClr val="tx1"/>
          </a:solidFill>
          <a:latin typeface="+mn-lt"/>
          <a:ea typeface="+mn-ea"/>
          <a:cs typeface="+mn-cs"/>
        </a:defRPr>
      </a:lvl9pPr>
    </p:bodyStyle>
    <p:otherStyle>
      <a:defPPr>
        <a:defRPr lang="en-US"/>
      </a:defPPr>
      <a:lvl1pPr marL="0" algn="l" defTabSz="444600" rtl="0" eaLnBrk="1" latinLnBrk="0" hangingPunct="1">
        <a:defRPr sz="1717" kern="1200">
          <a:solidFill>
            <a:schemeClr val="tx1"/>
          </a:solidFill>
          <a:latin typeface="+mn-lt"/>
          <a:ea typeface="+mn-ea"/>
          <a:cs typeface="+mn-cs"/>
        </a:defRPr>
      </a:lvl1pPr>
      <a:lvl2pPr marL="444600" algn="l" defTabSz="444600" rtl="0" eaLnBrk="1" latinLnBrk="0" hangingPunct="1">
        <a:defRPr sz="1717" kern="1200">
          <a:solidFill>
            <a:schemeClr val="tx1"/>
          </a:solidFill>
          <a:latin typeface="+mn-lt"/>
          <a:ea typeface="+mn-ea"/>
          <a:cs typeface="+mn-cs"/>
        </a:defRPr>
      </a:lvl2pPr>
      <a:lvl3pPr marL="889198" algn="l" defTabSz="444600" rtl="0" eaLnBrk="1" latinLnBrk="0" hangingPunct="1">
        <a:defRPr sz="1717" kern="1200">
          <a:solidFill>
            <a:schemeClr val="tx1"/>
          </a:solidFill>
          <a:latin typeface="+mn-lt"/>
          <a:ea typeface="+mn-ea"/>
          <a:cs typeface="+mn-cs"/>
        </a:defRPr>
      </a:lvl3pPr>
      <a:lvl4pPr marL="1333799" algn="l" defTabSz="444600" rtl="0" eaLnBrk="1" latinLnBrk="0" hangingPunct="1">
        <a:defRPr sz="1717" kern="1200">
          <a:solidFill>
            <a:schemeClr val="tx1"/>
          </a:solidFill>
          <a:latin typeface="+mn-lt"/>
          <a:ea typeface="+mn-ea"/>
          <a:cs typeface="+mn-cs"/>
        </a:defRPr>
      </a:lvl4pPr>
      <a:lvl5pPr marL="1778398" algn="l" defTabSz="444600" rtl="0" eaLnBrk="1" latinLnBrk="0" hangingPunct="1">
        <a:defRPr sz="1717" kern="1200">
          <a:solidFill>
            <a:schemeClr val="tx1"/>
          </a:solidFill>
          <a:latin typeface="+mn-lt"/>
          <a:ea typeface="+mn-ea"/>
          <a:cs typeface="+mn-cs"/>
        </a:defRPr>
      </a:lvl5pPr>
      <a:lvl6pPr marL="2222997" algn="l" defTabSz="444600" rtl="0" eaLnBrk="1" latinLnBrk="0" hangingPunct="1">
        <a:defRPr sz="1717" kern="1200">
          <a:solidFill>
            <a:schemeClr val="tx1"/>
          </a:solidFill>
          <a:latin typeface="+mn-lt"/>
          <a:ea typeface="+mn-ea"/>
          <a:cs typeface="+mn-cs"/>
        </a:defRPr>
      </a:lvl6pPr>
      <a:lvl7pPr marL="2667596" algn="l" defTabSz="444600" rtl="0" eaLnBrk="1" latinLnBrk="0" hangingPunct="1">
        <a:defRPr sz="1717" kern="1200">
          <a:solidFill>
            <a:schemeClr val="tx1"/>
          </a:solidFill>
          <a:latin typeface="+mn-lt"/>
          <a:ea typeface="+mn-ea"/>
          <a:cs typeface="+mn-cs"/>
        </a:defRPr>
      </a:lvl7pPr>
      <a:lvl8pPr marL="3112198" algn="l" defTabSz="444600" rtl="0" eaLnBrk="1" latinLnBrk="0" hangingPunct="1">
        <a:defRPr sz="1717" kern="1200">
          <a:solidFill>
            <a:schemeClr val="tx1"/>
          </a:solidFill>
          <a:latin typeface="+mn-lt"/>
          <a:ea typeface="+mn-ea"/>
          <a:cs typeface="+mn-cs"/>
        </a:defRPr>
      </a:lvl8pPr>
      <a:lvl9pPr marL="3556796" algn="l" defTabSz="444600" rtl="0" eaLnBrk="1" latinLnBrk="0" hangingPunct="1">
        <a:defRPr sz="171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1"/>
            </p:custDataLst>
          </p:nvPr>
        </p:nvSpPr>
        <p:spPr>
          <a:xfrm>
            <a:off x="457200" y="436099"/>
            <a:ext cx="8229600" cy="625171"/>
          </a:xfrm>
          <a:prstGeom prst="rect">
            <a:avLst/>
          </a:prstGeom>
        </p:spPr>
        <p:txBody>
          <a:bodyPr vert="horz" lIns="98405" tIns="49204" rIns="98405" bIns="49204" rtlCol="0" anchor="t">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2"/>
            </p:custDataLst>
          </p:nvPr>
        </p:nvSpPr>
        <p:spPr>
          <a:xfrm>
            <a:off x="457200" y="1600202"/>
            <a:ext cx="8229600" cy="4525963"/>
          </a:xfrm>
          <a:prstGeom prst="rect">
            <a:avLst/>
          </a:prstGeom>
        </p:spPr>
        <p:txBody>
          <a:bodyPr vert="horz" lIns="98405" tIns="49204" rIns="98405" bIns="492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3"/>
            </p:custDataLst>
          </p:nvPr>
        </p:nvSpPr>
        <p:spPr>
          <a:xfrm>
            <a:off x="3864221" y="6356353"/>
            <a:ext cx="2133600" cy="365125"/>
          </a:xfrm>
          <a:prstGeom prst="rect">
            <a:avLst/>
          </a:prstGeom>
        </p:spPr>
        <p:txBody>
          <a:bodyPr vert="horz" lIns="98405" tIns="49204" rIns="98405" bIns="49204" rtlCol="0" anchor="ctr"/>
          <a:lstStyle>
            <a:lvl1pPr algn="l">
              <a:defRPr sz="813">
                <a:solidFill>
                  <a:schemeClr val="tx1">
                    <a:tint val="75000"/>
                  </a:schemeClr>
                </a:solidFill>
                <a:latin typeface="Arial"/>
                <a:cs typeface="Arial"/>
              </a:defRPr>
            </a:lvl1pPr>
          </a:lstStyle>
          <a:p>
            <a:pPr fontAlgn="base">
              <a:spcBef>
                <a:spcPct val="0"/>
              </a:spcBef>
              <a:spcAft>
                <a:spcPct val="0"/>
              </a:spcAft>
            </a:pPr>
            <a:endParaRPr lang="en-US" dirty="0">
              <a:solidFill>
                <a:srgbClr val="000000">
                  <a:tint val="75000"/>
                </a:srgbClr>
              </a:solidFill>
            </a:endParaRPr>
          </a:p>
        </p:txBody>
      </p:sp>
      <p:sp>
        <p:nvSpPr>
          <p:cNvPr id="6" name="Slide Number Placeholder 5"/>
          <p:cNvSpPr>
            <a:spLocks noGrp="1"/>
          </p:cNvSpPr>
          <p:nvPr>
            <p:ph type="sldNum" sz="quarter" idx="4"/>
            <p:custDataLst>
              <p:tags r:id="rId14"/>
            </p:custDataLst>
          </p:nvPr>
        </p:nvSpPr>
        <p:spPr>
          <a:xfrm>
            <a:off x="6553200" y="6356353"/>
            <a:ext cx="2133600" cy="365125"/>
          </a:xfrm>
          <a:prstGeom prst="rect">
            <a:avLst/>
          </a:prstGeom>
        </p:spPr>
        <p:txBody>
          <a:bodyPr vert="horz" lIns="98405" tIns="49204" rIns="98405" bIns="49204" rtlCol="0" anchor="ctr"/>
          <a:lstStyle>
            <a:lvl1pPr algn="r">
              <a:defRPr sz="813">
                <a:solidFill>
                  <a:schemeClr val="tx1">
                    <a:tint val="75000"/>
                  </a:schemeClr>
                </a:solidFill>
                <a:latin typeface="Arial"/>
                <a:cs typeface="Arial"/>
              </a:defRPr>
            </a:lvl1pPr>
          </a:lstStyle>
          <a:p>
            <a:pPr fontAlgn="base">
              <a:spcBef>
                <a:spcPct val="0"/>
              </a:spcBef>
              <a:spcAft>
                <a:spcPct val="0"/>
              </a:spcAft>
            </a:pPr>
            <a:fld id="{9F8FBD0B-D5BA-AC4A-B182-CCF391B5588A}" type="slidenum">
              <a:rPr lang="en-US" smtClean="0">
                <a:solidFill>
                  <a:srgbClr val="000000">
                    <a:tint val="75000"/>
                  </a:srgbClr>
                </a:solidFill>
              </a:rPr>
              <a:pPr fontAlgn="base">
                <a:spcBef>
                  <a:spcPct val="0"/>
                </a:spcBef>
                <a:spcAft>
                  <a:spcPct val="0"/>
                </a:spcAft>
              </a:pPr>
              <a:t>‹#›</a:t>
            </a:fld>
            <a:endParaRPr lang="en-US" dirty="0">
              <a:solidFill>
                <a:srgbClr val="000000">
                  <a:tint val="75000"/>
                </a:srgbClr>
              </a:solidFill>
            </a:endParaRPr>
          </a:p>
        </p:txBody>
      </p:sp>
      <p:sp>
        <p:nvSpPr>
          <p:cNvPr id="7" name="Footer Placeholder 4"/>
          <p:cNvSpPr>
            <a:spLocks noGrp="1"/>
          </p:cNvSpPr>
          <p:nvPr>
            <p:ph type="ftr" sz="quarter" idx="3"/>
            <p:custDataLst>
              <p:tags r:id="rId15"/>
            </p:custDataLst>
          </p:nvPr>
        </p:nvSpPr>
        <p:spPr>
          <a:xfrm>
            <a:off x="457200" y="6356353"/>
            <a:ext cx="2895600" cy="365125"/>
          </a:xfrm>
          <a:prstGeom prst="rect">
            <a:avLst/>
          </a:prstGeom>
        </p:spPr>
        <p:txBody>
          <a:bodyPr vert="horz" lIns="98405" tIns="49204" rIns="98405" bIns="49204" rtlCol="0" anchor="ctr"/>
          <a:lstStyle>
            <a:lvl1pPr algn="l">
              <a:defRPr sz="813">
                <a:solidFill>
                  <a:schemeClr val="tx1">
                    <a:tint val="75000"/>
                  </a:schemeClr>
                </a:solidFill>
                <a:latin typeface="Arial"/>
                <a:cs typeface="Arial"/>
              </a:defRPr>
            </a:lvl1pPr>
          </a:lstStyle>
          <a:p>
            <a:pPr fontAlgn="base">
              <a:spcBef>
                <a:spcPct val="0"/>
              </a:spcBef>
              <a:spcAft>
                <a:spcPct val="0"/>
              </a:spcAft>
            </a:pPr>
            <a:r>
              <a:rPr lang="en-US" smtClean="0">
                <a:solidFill>
                  <a:srgbClr val="000000">
                    <a:tint val="75000"/>
                  </a:srgbClr>
                </a:solidFill>
              </a:rPr>
              <a:t>2016 MSHS Corp. Core Compliance</a:t>
            </a:r>
            <a:endParaRPr lang="en-US" dirty="0">
              <a:solidFill>
                <a:srgbClr val="000000">
                  <a:tint val="75000"/>
                </a:srgbClr>
              </a:solidFill>
            </a:endParaRPr>
          </a:p>
        </p:txBody>
      </p:sp>
      <p:pic>
        <p:nvPicPr>
          <p:cNvPr id="9" name="Picture 8" descr="pptback-02.jpg"/>
          <p:cNvPicPr>
            <a:picLocks noChangeAspect="1"/>
          </p:cNvPicPr>
          <p:nvPr/>
        </p:nvPicPr>
        <p:blipFill>
          <a:blip r:embed="rId16" cstate="print"/>
          <a:stretch>
            <a:fillRect/>
          </a:stretch>
        </p:blipFill>
        <p:spPr>
          <a:xfrm>
            <a:off x="-4572" y="6721475"/>
            <a:ext cx="9153144" cy="146450"/>
          </a:xfrm>
          <a:prstGeom prst="rect">
            <a:avLst/>
          </a:prstGeom>
        </p:spPr>
      </p:pic>
    </p:spTree>
    <p:extLst>
      <p:ext uri="{BB962C8B-B14F-4D97-AF65-F5344CB8AC3E}">
        <p14:creationId xmlns:p14="http://schemas.microsoft.com/office/powerpoint/2010/main" val="321214704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9" r:id="rId7"/>
    <p:sldLayoutId id="2147483691" r:id="rId8"/>
    <p:sldLayoutId id="2147483692" r:id="rId9"/>
  </p:sldLayoutIdLst>
  <p:timing>
    <p:tnLst>
      <p:par>
        <p:cTn id="1" dur="indefinite" restart="never" nodeType="tmRoot"/>
      </p:par>
    </p:tnLst>
  </p:timing>
  <p:hf hdr="0" dt="0"/>
  <p:txStyles>
    <p:titleStyle>
      <a:lvl1pPr algn="l" defTabSz="444600" rtl="0" eaLnBrk="1" latinLnBrk="0" hangingPunct="1">
        <a:spcBef>
          <a:spcPct val="0"/>
        </a:spcBef>
        <a:buNone/>
        <a:defRPr sz="1807" b="1" i="0" u="none" kern="1200">
          <a:solidFill>
            <a:schemeClr val="accent1"/>
          </a:solidFill>
          <a:latin typeface="Times New Roman"/>
          <a:ea typeface="+mj-ea"/>
          <a:cs typeface="Times New Roman"/>
        </a:defRPr>
      </a:lvl1pPr>
    </p:titleStyle>
    <p:bodyStyle>
      <a:lvl1pPr marL="333450" indent="-333450" algn="l" defTabSz="444600" rtl="0" eaLnBrk="1" latinLnBrk="0" hangingPunct="1">
        <a:spcBef>
          <a:spcPct val="20000"/>
        </a:spcBef>
        <a:buSzPct val="70000"/>
        <a:buFont typeface="Lucida Grande"/>
        <a:buChar char="▶"/>
        <a:defRPr sz="2078" kern="1200">
          <a:solidFill>
            <a:srgbClr val="333333"/>
          </a:solidFill>
          <a:latin typeface="Arial"/>
          <a:ea typeface="+mn-ea"/>
          <a:cs typeface="Arial"/>
        </a:defRPr>
      </a:lvl1pPr>
      <a:lvl2pPr marL="722474" indent="-277874" algn="l" defTabSz="444600" rtl="0" eaLnBrk="1" latinLnBrk="0" hangingPunct="1">
        <a:spcBef>
          <a:spcPct val="20000"/>
        </a:spcBef>
        <a:buFont typeface="Arial"/>
        <a:buChar char="–"/>
        <a:defRPr sz="1536" b="0" i="0" u="none" kern="1200">
          <a:solidFill>
            <a:srgbClr val="333333"/>
          </a:solidFill>
          <a:latin typeface="Arial"/>
          <a:ea typeface="+mn-ea"/>
          <a:cs typeface="Arial"/>
        </a:defRPr>
      </a:lvl2pPr>
      <a:lvl3pPr marL="1111499" indent="-222300" algn="l" defTabSz="444600" rtl="0" eaLnBrk="1" latinLnBrk="0" hangingPunct="1">
        <a:spcBef>
          <a:spcPct val="20000"/>
        </a:spcBef>
        <a:buFont typeface="Arial"/>
        <a:buChar char="•"/>
        <a:defRPr sz="1355" kern="1200">
          <a:solidFill>
            <a:srgbClr val="333333"/>
          </a:solidFill>
          <a:latin typeface="Arial"/>
          <a:ea typeface="+mn-ea"/>
          <a:cs typeface="Arial"/>
        </a:defRPr>
      </a:lvl3pPr>
      <a:lvl4pPr marL="1556098" indent="-222300" algn="l" defTabSz="444600" rtl="0" eaLnBrk="1" latinLnBrk="0" hangingPunct="1">
        <a:spcBef>
          <a:spcPct val="20000"/>
        </a:spcBef>
        <a:buFont typeface="Arial"/>
        <a:buChar char="–"/>
        <a:defRPr sz="1175" kern="1200">
          <a:solidFill>
            <a:srgbClr val="333333"/>
          </a:solidFill>
          <a:latin typeface="Arial"/>
          <a:ea typeface="+mn-ea"/>
          <a:cs typeface="Arial"/>
        </a:defRPr>
      </a:lvl4pPr>
      <a:lvl5pPr marL="2000698" indent="-222300" algn="l" defTabSz="444600" rtl="0" eaLnBrk="1" latinLnBrk="0" hangingPunct="1">
        <a:spcBef>
          <a:spcPct val="20000"/>
        </a:spcBef>
        <a:buFont typeface="Arial"/>
        <a:buChar char="»"/>
        <a:defRPr sz="994" kern="1200">
          <a:solidFill>
            <a:srgbClr val="333333"/>
          </a:solidFill>
          <a:latin typeface="Arial"/>
          <a:ea typeface="+mn-ea"/>
          <a:cs typeface="Arial"/>
        </a:defRPr>
      </a:lvl5pPr>
      <a:lvl6pPr marL="2445297" indent="-222300" algn="l" defTabSz="444600" rtl="0" eaLnBrk="1" latinLnBrk="0" hangingPunct="1">
        <a:spcBef>
          <a:spcPct val="20000"/>
        </a:spcBef>
        <a:buFont typeface="Arial"/>
        <a:buChar char="•"/>
        <a:defRPr sz="1988" kern="1200">
          <a:solidFill>
            <a:schemeClr val="tx1"/>
          </a:solidFill>
          <a:latin typeface="+mn-lt"/>
          <a:ea typeface="+mn-ea"/>
          <a:cs typeface="+mn-cs"/>
        </a:defRPr>
      </a:lvl6pPr>
      <a:lvl7pPr marL="2889896" indent="-222300" algn="l" defTabSz="444600" rtl="0" eaLnBrk="1" latinLnBrk="0" hangingPunct="1">
        <a:spcBef>
          <a:spcPct val="20000"/>
        </a:spcBef>
        <a:buFont typeface="Arial"/>
        <a:buChar char="•"/>
        <a:defRPr sz="1988" kern="1200">
          <a:solidFill>
            <a:schemeClr val="tx1"/>
          </a:solidFill>
          <a:latin typeface="+mn-lt"/>
          <a:ea typeface="+mn-ea"/>
          <a:cs typeface="+mn-cs"/>
        </a:defRPr>
      </a:lvl7pPr>
      <a:lvl8pPr marL="3334497" indent="-222300" algn="l" defTabSz="444600" rtl="0" eaLnBrk="1" latinLnBrk="0" hangingPunct="1">
        <a:spcBef>
          <a:spcPct val="20000"/>
        </a:spcBef>
        <a:buFont typeface="Arial"/>
        <a:buChar char="•"/>
        <a:defRPr sz="1988" kern="1200">
          <a:solidFill>
            <a:schemeClr val="tx1"/>
          </a:solidFill>
          <a:latin typeface="+mn-lt"/>
          <a:ea typeface="+mn-ea"/>
          <a:cs typeface="+mn-cs"/>
        </a:defRPr>
      </a:lvl8pPr>
      <a:lvl9pPr marL="3779096" indent="-222300" algn="l" defTabSz="444600" rtl="0" eaLnBrk="1" latinLnBrk="0" hangingPunct="1">
        <a:spcBef>
          <a:spcPct val="20000"/>
        </a:spcBef>
        <a:buFont typeface="Arial"/>
        <a:buChar char="•"/>
        <a:defRPr sz="1988" kern="1200">
          <a:solidFill>
            <a:schemeClr val="tx1"/>
          </a:solidFill>
          <a:latin typeface="+mn-lt"/>
          <a:ea typeface="+mn-ea"/>
          <a:cs typeface="+mn-cs"/>
        </a:defRPr>
      </a:lvl9pPr>
    </p:bodyStyle>
    <p:otherStyle>
      <a:defPPr>
        <a:defRPr lang="en-US"/>
      </a:defPPr>
      <a:lvl1pPr marL="0" algn="l" defTabSz="444600" rtl="0" eaLnBrk="1" latinLnBrk="0" hangingPunct="1">
        <a:defRPr sz="1717" kern="1200">
          <a:solidFill>
            <a:schemeClr val="tx1"/>
          </a:solidFill>
          <a:latin typeface="+mn-lt"/>
          <a:ea typeface="+mn-ea"/>
          <a:cs typeface="+mn-cs"/>
        </a:defRPr>
      </a:lvl1pPr>
      <a:lvl2pPr marL="444600" algn="l" defTabSz="444600" rtl="0" eaLnBrk="1" latinLnBrk="0" hangingPunct="1">
        <a:defRPr sz="1717" kern="1200">
          <a:solidFill>
            <a:schemeClr val="tx1"/>
          </a:solidFill>
          <a:latin typeface="+mn-lt"/>
          <a:ea typeface="+mn-ea"/>
          <a:cs typeface="+mn-cs"/>
        </a:defRPr>
      </a:lvl2pPr>
      <a:lvl3pPr marL="889198" algn="l" defTabSz="444600" rtl="0" eaLnBrk="1" latinLnBrk="0" hangingPunct="1">
        <a:defRPr sz="1717" kern="1200">
          <a:solidFill>
            <a:schemeClr val="tx1"/>
          </a:solidFill>
          <a:latin typeface="+mn-lt"/>
          <a:ea typeface="+mn-ea"/>
          <a:cs typeface="+mn-cs"/>
        </a:defRPr>
      </a:lvl3pPr>
      <a:lvl4pPr marL="1333799" algn="l" defTabSz="444600" rtl="0" eaLnBrk="1" latinLnBrk="0" hangingPunct="1">
        <a:defRPr sz="1717" kern="1200">
          <a:solidFill>
            <a:schemeClr val="tx1"/>
          </a:solidFill>
          <a:latin typeface="+mn-lt"/>
          <a:ea typeface="+mn-ea"/>
          <a:cs typeface="+mn-cs"/>
        </a:defRPr>
      </a:lvl4pPr>
      <a:lvl5pPr marL="1778398" algn="l" defTabSz="444600" rtl="0" eaLnBrk="1" latinLnBrk="0" hangingPunct="1">
        <a:defRPr sz="1717" kern="1200">
          <a:solidFill>
            <a:schemeClr val="tx1"/>
          </a:solidFill>
          <a:latin typeface="+mn-lt"/>
          <a:ea typeface="+mn-ea"/>
          <a:cs typeface="+mn-cs"/>
        </a:defRPr>
      </a:lvl5pPr>
      <a:lvl6pPr marL="2222997" algn="l" defTabSz="444600" rtl="0" eaLnBrk="1" latinLnBrk="0" hangingPunct="1">
        <a:defRPr sz="1717" kern="1200">
          <a:solidFill>
            <a:schemeClr val="tx1"/>
          </a:solidFill>
          <a:latin typeface="+mn-lt"/>
          <a:ea typeface="+mn-ea"/>
          <a:cs typeface="+mn-cs"/>
        </a:defRPr>
      </a:lvl6pPr>
      <a:lvl7pPr marL="2667596" algn="l" defTabSz="444600" rtl="0" eaLnBrk="1" latinLnBrk="0" hangingPunct="1">
        <a:defRPr sz="1717" kern="1200">
          <a:solidFill>
            <a:schemeClr val="tx1"/>
          </a:solidFill>
          <a:latin typeface="+mn-lt"/>
          <a:ea typeface="+mn-ea"/>
          <a:cs typeface="+mn-cs"/>
        </a:defRPr>
      </a:lvl7pPr>
      <a:lvl8pPr marL="3112198" algn="l" defTabSz="444600" rtl="0" eaLnBrk="1" latinLnBrk="0" hangingPunct="1">
        <a:defRPr sz="1717" kern="1200">
          <a:solidFill>
            <a:schemeClr val="tx1"/>
          </a:solidFill>
          <a:latin typeface="+mn-lt"/>
          <a:ea typeface="+mn-ea"/>
          <a:cs typeface="+mn-cs"/>
        </a:defRPr>
      </a:lvl8pPr>
      <a:lvl9pPr marL="3556796" algn="l" defTabSz="444600" rtl="0" eaLnBrk="1" latinLnBrk="0" hangingPunct="1">
        <a:defRPr sz="17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hyperlink" Target="http://intranet1.mountsinai.org/compliance/corporate_compliance/MS_Conduct.pdf" TargetMode="Externa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beckersasc.com/asc-coding-billing-and-collections/6-major-healthcare-fraud-cases-costing-millions-in-2016-9-key-statistics.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6.png"/><Relationship Id="rId5" Type="http://schemas.openxmlformats.org/officeDocument/2006/relationships/notesSlide" Target="../notesSlides/notesSlide20.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22.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bing.com/images/search?q=telephone+image&amp;view=detailv2&amp;&amp;id=016A50016CF366648B9BBC3616BA434C2F50C6DA&amp;selectedIndex=0&amp;ccid=nXgqvsiL&amp;simid=608024403719750519&amp;thid=OIP.M9d782abec88bb2f73ab5cfa215c45a00o0"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25.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hyperlink" Target="http://policies.mountsinai.org/web/corporate-compliance/policies/-/policy-management/viewPolicy/207337?p_p_lifecycle=0&amp;p_p_state=maximized&amp;p_p_mode=view" TargetMode="External"/><Relationship Id="rId5" Type="http://schemas.openxmlformats.org/officeDocument/2006/relationships/notesSlide" Target="../notesSlides/notesSlide26.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policies.mountsinai.org/web/corporate-compliance/policies/-/policy-management/viewPolicy/277231"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policies.mountsinai.org/web/corporate-compliance/policies/-/policy-management/viewPolicy/536424"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mailto:kenneth.brower@mssm.edu"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mailto:vivian.dillon@mountsinai.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icahn.mssm.edu/about-us/services-and-resources/faculty-resources/handbooks-and-policies/conflicts-of-interest/vendors/policy-overview"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4.xml"/><Relationship Id="rId7" Type="http://schemas.openxmlformats.org/officeDocument/2006/relationships/diagramQuickStyle" Target="../diagrams/quickStyle1.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36.xml"/><Relationship Id="rId9" Type="http://schemas.microsoft.com/office/2007/relationships/diagramDrawing" Target="../diagrams/drawing1.xml"/></Relationships>
</file>

<file path=ppt/slides/_rels/slide37.xml.rels><?xml version="1.0" encoding="UTF-8" standalone="yes"?>
<Relationships xmlns="http://schemas.openxmlformats.org/package/2006/relationships"><Relationship Id="rId3" Type="http://schemas.openxmlformats.org/officeDocument/2006/relationships/hyperlink" Target="http://www.mountsinai.org/patient-care/mount-sinai-care"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89.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intranet1.mountsinai.org/compliance/home.asp"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92.xml"/><Relationship Id="rId7" Type="http://schemas.openxmlformats.org/officeDocument/2006/relationships/image" Target="../media/image25.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41.xml"/><Relationship Id="rId5" Type="http://schemas.openxmlformats.org/officeDocument/2006/relationships/slideLayout" Target="../slideLayouts/slideLayout17.xml"/><Relationship Id="rId4" Type="http://schemas.openxmlformats.org/officeDocument/2006/relationships/tags" Target="../tags/tag93.xml"/></Relationships>
</file>

<file path=ppt/slides/_rels/slide42.xml.rels><?xml version="1.0" encoding="UTF-8" standalone="yes"?>
<Relationships xmlns="http://schemas.openxmlformats.org/package/2006/relationships"><Relationship Id="rId3" Type="http://schemas.openxmlformats.org/officeDocument/2006/relationships/hyperlink" Target="https://www.mountsinai.org/about/aco"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mountsinaipps.org/"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intranet1.mountsinai.org/compliance/home.asp" TargetMode="External"/><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63.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custDataLst>
              <p:tags r:id="rId1"/>
            </p:custDataLst>
          </p:nvPr>
        </p:nvSpPr>
        <p:spPr>
          <a:xfrm>
            <a:off x="785110" y="812604"/>
            <a:ext cx="5501781" cy="2148634"/>
          </a:xfrm>
        </p:spPr>
        <p:txBody>
          <a:bodyPr>
            <a:normAutofit/>
          </a:bodyPr>
          <a:lstStyle/>
          <a:p>
            <a:r>
              <a:rPr lang="en-US" dirty="0" smtClean="0"/>
              <a:t>Corporate </a:t>
            </a:r>
            <a:br>
              <a:rPr lang="en-US" dirty="0" smtClean="0"/>
            </a:br>
            <a:r>
              <a:rPr lang="en-US" dirty="0" smtClean="0"/>
              <a:t>Core Compliance </a:t>
            </a:r>
            <a:br>
              <a:rPr lang="en-US" dirty="0" smtClean="0"/>
            </a:br>
            <a:r>
              <a:rPr lang="en-US" dirty="0" smtClean="0"/>
              <a:t>Education</a:t>
            </a:r>
            <a:endParaRPr lang="en-US" dirty="0"/>
          </a:p>
        </p:txBody>
      </p:sp>
      <p:sp>
        <p:nvSpPr>
          <p:cNvPr id="8" name="Subtitle 7"/>
          <p:cNvSpPr>
            <a:spLocks noGrp="1"/>
          </p:cNvSpPr>
          <p:nvPr>
            <p:ph type="subTitle" idx="1"/>
            <p:custDataLst>
              <p:tags r:id="rId2"/>
            </p:custDataLst>
          </p:nvPr>
        </p:nvSpPr>
        <p:spPr>
          <a:xfrm>
            <a:off x="785110" y="3015885"/>
            <a:ext cx="5439351" cy="1791975"/>
          </a:xfrm>
        </p:spPr>
        <p:txBody>
          <a:bodyPr/>
          <a:lstStyle/>
          <a:p>
            <a:r>
              <a:rPr lang="en-US" smtClean="0"/>
              <a:t>2018</a:t>
            </a:r>
            <a:endParaRPr lang="en-US" dirty="0"/>
          </a:p>
          <a:p>
            <a:endParaRPr lang="en-US" dirty="0" smtClean="0">
              <a:solidFill>
                <a:schemeClr val="accent3"/>
              </a:solidFill>
            </a:endParaRPr>
          </a:p>
          <a:p>
            <a:r>
              <a:rPr lang="en-US" dirty="0" smtClean="0">
                <a:solidFill>
                  <a:schemeClr val="accent3"/>
                </a:solidFill>
              </a:rPr>
              <a:t>Office of Assurance and </a:t>
            </a:r>
            <a:r>
              <a:rPr lang="en-US" dirty="0">
                <a:solidFill>
                  <a:schemeClr val="accent3"/>
                </a:solidFill>
              </a:rPr>
              <a:t>Compliance </a:t>
            </a:r>
            <a:r>
              <a:rPr lang="en-US" dirty="0" smtClean="0">
                <a:solidFill>
                  <a:schemeClr val="accent3"/>
                </a:solidFill>
              </a:rPr>
              <a:t>Services (</a:t>
            </a:r>
            <a:r>
              <a:rPr lang="en-US" i="1" dirty="0" smtClean="0">
                <a:solidFill>
                  <a:schemeClr val="accent3"/>
                </a:solidFill>
              </a:rPr>
              <a:t>ACS</a:t>
            </a:r>
            <a:r>
              <a:rPr lang="en-US" dirty="0">
                <a:solidFill>
                  <a:schemeClr val="accent3"/>
                </a:solidFill>
              </a:rPr>
              <a:t>)</a:t>
            </a:r>
          </a:p>
          <a:p>
            <a:endParaRPr lang="en-US" dirty="0"/>
          </a:p>
        </p:txBody>
      </p:sp>
    </p:spTree>
    <p:extLst>
      <p:ext uri="{BB962C8B-B14F-4D97-AF65-F5344CB8AC3E}">
        <p14:creationId xmlns:p14="http://schemas.microsoft.com/office/powerpoint/2010/main" val="3313877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custDataLst>
              <p:tags r:id="rId1"/>
            </p:custDataLst>
          </p:nvPr>
        </p:nvSpPr>
        <p:spPr>
          <a:xfrm>
            <a:off x="653215" y="446054"/>
            <a:ext cx="7837572" cy="625171"/>
          </a:xfrm>
        </p:spPr>
        <p:txBody>
          <a:bodyPr>
            <a:normAutofit/>
          </a:bodyPr>
          <a:lstStyle/>
          <a:p>
            <a:r>
              <a:rPr lang="en-US" sz="1807" dirty="0"/>
              <a:t>The Mount Sinai Health System Code of Conduct</a:t>
            </a:r>
          </a:p>
        </p:txBody>
      </p:sp>
      <p:sp>
        <p:nvSpPr>
          <p:cNvPr id="3" name="Content Placeholder 2"/>
          <p:cNvSpPr>
            <a:spLocks noGrp="1"/>
          </p:cNvSpPr>
          <p:nvPr>
            <p:ph idx="1"/>
            <p:custDataLst>
              <p:tags r:id="rId2"/>
            </p:custDataLst>
          </p:nvPr>
        </p:nvSpPr>
        <p:spPr>
          <a:xfrm>
            <a:off x="664087" y="1225718"/>
            <a:ext cx="7837572" cy="3993278"/>
          </a:xfrm>
        </p:spPr>
        <p:txBody>
          <a:bodyPr vert="horz" lIns="88916" tIns="44460" rIns="88916" bIns="44460" rtlCol="0">
            <a:noAutofit/>
          </a:bodyPr>
          <a:lstStyle/>
          <a:p>
            <a:pPr algn="just">
              <a:lnSpc>
                <a:spcPct val="100000"/>
              </a:lnSpc>
              <a:spcBef>
                <a:spcPts val="0"/>
              </a:spcBef>
              <a:spcAft>
                <a:spcPts val="1084"/>
              </a:spcAft>
              <a:defRPr/>
            </a:pPr>
            <a:r>
              <a:rPr lang="en-US" sz="1807" dirty="0">
                <a:cs typeface="Arial" pitchFamily="34" charset="0"/>
              </a:rPr>
              <a:t>The Code of Conduct is supplemented by more detailed institutional policies such as the Human Resources Rules of Conduct policy #13.2.</a:t>
            </a:r>
          </a:p>
          <a:p>
            <a:pPr algn="just"/>
            <a:r>
              <a:rPr lang="en-US" sz="1807" dirty="0">
                <a:cs typeface="Arial" pitchFamily="34" charset="0"/>
              </a:rPr>
              <a:t>The Code can be found at the following Intranet location: </a:t>
            </a:r>
            <a:r>
              <a:rPr lang="en-US" sz="1807" dirty="0"/>
              <a:t> </a:t>
            </a:r>
            <a:r>
              <a:rPr lang="en-US" sz="1807" dirty="0">
                <a:hlinkClick r:id="rId6"/>
              </a:rPr>
              <a:t>         </a:t>
            </a:r>
          </a:p>
          <a:p>
            <a:pPr algn="just">
              <a:spcAft>
                <a:spcPts val="1084"/>
              </a:spcAft>
            </a:pPr>
            <a:r>
              <a:rPr lang="en-US" sz="1446" b="1" dirty="0">
                <a:hlinkClick r:id="rId6"/>
              </a:rPr>
              <a:t>http://intranet1.mountsinai.org/compliance/corporate_compliance/MS_Conduct.pdf</a:t>
            </a:r>
            <a:endParaRPr lang="en-US" sz="1446" b="1" dirty="0"/>
          </a:p>
          <a:p>
            <a:pPr marL="342900" indent="-342900" algn="just">
              <a:spcAft>
                <a:spcPts val="1084"/>
              </a:spcAft>
              <a:buFont typeface="Arial" panose="020B0604020202020204" pitchFamily="34" charset="0"/>
              <a:buChar char="►"/>
            </a:pPr>
            <a:r>
              <a:rPr lang="en-US" sz="1807" dirty="0">
                <a:cs typeface="Arial" pitchFamily="34" charset="0"/>
              </a:rPr>
              <a:t>Please familiarize yourself with the contents of this Code and continue to uphold these legal and ethical principles.</a:t>
            </a:r>
          </a:p>
          <a:p>
            <a:pPr marL="342900" indent="-342900" algn="just">
              <a:lnSpc>
                <a:spcPct val="100000"/>
              </a:lnSpc>
              <a:spcBef>
                <a:spcPts val="0"/>
              </a:spcBef>
              <a:spcAft>
                <a:spcPts val="1084"/>
              </a:spcAft>
              <a:buFont typeface="Arial" panose="020B0604020202020204" pitchFamily="34" charset="0"/>
              <a:buChar char="►"/>
              <a:defRPr/>
            </a:pPr>
            <a:r>
              <a:rPr lang="en-US" sz="1807" dirty="0">
                <a:cs typeface="Arial" pitchFamily="34" charset="0"/>
              </a:rPr>
              <a:t>Failure to meet these standards may result in disciplinary action up to and including termination.</a:t>
            </a:r>
          </a:p>
          <a:p>
            <a:pPr marL="342900" indent="-342900" algn="just">
              <a:lnSpc>
                <a:spcPct val="100000"/>
              </a:lnSpc>
              <a:spcBef>
                <a:spcPts val="0"/>
              </a:spcBef>
              <a:spcAft>
                <a:spcPts val="1084"/>
              </a:spcAft>
              <a:buFont typeface="Arial" panose="020B0604020202020204" pitchFamily="34" charset="0"/>
              <a:buChar char="►"/>
              <a:defRPr/>
            </a:pPr>
            <a:r>
              <a:rPr lang="en-US" sz="1807" dirty="0">
                <a:cs typeface="Arial" pitchFamily="34" charset="0"/>
              </a:rPr>
              <a:t>If you are in doubt about how the Code’s principles, standards or policies apply, you may speak with your Supervisor, Human Resources or the Compliance department for guidance.</a:t>
            </a:r>
          </a:p>
          <a:p>
            <a:pPr marL="308320" indent="-308320">
              <a:lnSpc>
                <a:spcPct val="100000"/>
              </a:lnSpc>
              <a:spcBef>
                <a:spcPts val="0"/>
              </a:spcBef>
              <a:defRPr/>
            </a:pPr>
            <a:r>
              <a:rPr lang="en-US" sz="1626" dirty="0">
                <a:cs typeface="Arial" pitchFamily="34" charset="0"/>
              </a:rPr>
              <a:t>	</a:t>
            </a:r>
          </a:p>
        </p:txBody>
      </p:sp>
      <p:sp>
        <p:nvSpPr>
          <p:cNvPr id="7172" name="Slide Number Placeholder 3"/>
          <p:cNvSpPr>
            <a:spLocks noGrp="1"/>
          </p:cNvSpPr>
          <p:nvPr>
            <p:ph type="sldNum" sz="quarter" idx="12"/>
            <p:custDataLst>
              <p:tags r:id="rId3"/>
            </p:custDataLst>
          </p:nvPr>
        </p:nvSpPr>
        <p:spPr bwMode="auto">
          <a:xfrm>
            <a:off x="6533484" y="6356353"/>
            <a:ext cx="2031963" cy="365125"/>
          </a:xfrm>
          <a:prstGeom prst="rect">
            <a:avLst/>
          </a:prstGeom>
          <a:noFill/>
          <a:ln>
            <a:miter lim="800000"/>
            <a:headEnd/>
            <a:tailEnd/>
          </a:ln>
        </p:spPr>
        <p:txBody>
          <a:bodyPr vert="horz" lIns="88916" tIns="44460" rIns="88916" bIns="44460" rtlCol="0" anchor="ctr"/>
          <a:lstStyle/>
          <a:p>
            <a:fld id="{FAAE38A7-54D6-47B8-942F-719C8279DF89}" type="slidenum">
              <a:rPr lang="en-US">
                <a:solidFill>
                  <a:srgbClr val="000000">
                    <a:tint val="75000"/>
                  </a:srgbClr>
                </a:solidFill>
              </a:rPr>
              <a:pPr/>
              <a:t>10</a:t>
            </a:fld>
            <a:endParaRPr lang="en-US" dirty="0">
              <a:solidFill>
                <a:srgbClr val="000000">
                  <a:tint val="75000"/>
                </a:srgbClr>
              </a:solidFill>
            </a:endParaRPr>
          </a:p>
        </p:txBody>
      </p:sp>
    </p:spTree>
    <p:extLst>
      <p:ext uri="{BB962C8B-B14F-4D97-AF65-F5344CB8AC3E}">
        <p14:creationId xmlns:p14="http://schemas.microsoft.com/office/powerpoint/2010/main" val="359204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custDataLst>
              <p:tags r:id="rId1"/>
            </p:custDataLst>
          </p:nvPr>
        </p:nvSpPr>
        <p:spPr>
          <a:xfrm>
            <a:off x="509701" y="1914244"/>
            <a:ext cx="6937142" cy="2148634"/>
          </a:xfrm>
        </p:spPr>
        <p:txBody>
          <a:bodyPr/>
          <a:lstStyle/>
          <a:p>
            <a:r>
              <a:rPr lang="en-US" dirty="0"/>
              <a:t>Fraud, Waste, and Abuse</a:t>
            </a:r>
          </a:p>
        </p:txBody>
      </p:sp>
      <p:sp>
        <p:nvSpPr>
          <p:cNvPr id="7" name="Title 5"/>
          <p:cNvSpPr txBox="1">
            <a:spLocks/>
          </p:cNvSpPr>
          <p:nvPr>
            <p:custDataLst>
              <p:tags r:id="rId2"/>
            </p:custDataLst>
          </p:nvPr>
        </p:nvSpPr>
        <p:spPr>
          <a:xfrm>
            <a:off x="6706428" y="4668346"/>
            <a:ext cx="1946159" cy="1735519"/>
          </a:xfrm>
          <a:prstGeom prst="rect">
            <a:avLst/>
          </a:prstGeom>
          <a:solidFill>
            <a:schemeClr val="bg1"/>
          </a:solidFill>
        </p:spPr>
        <p:txBody>
          <a:bodyPr vert="horz" lIns="88916" tIns="44460" rIns="88916" bIns="44460" rtlCol="0" anchor="t">
            <a:normAutofit fontScale="47500" lnSpcReduction="20000"/>
          </a:bodyPr>
          <a:lstStyle>
            <a:lvl1pPr algn="l" defTabSz="492032" rtl="0" eaLnBrk="1" latinLnBrk="0" hangingPunct="1">
              <a:lnSpc>
                <a:spcPts val="5164"/>
              </a:lnSpc>
              <a:spcBef>
                <a:spcPct val="0"/>
              </a:spcBef>
              <a:buNone/>
              <a:defRPr sz="4800" b="1" i="0" u="none" kern="1200">
                <a:solidFill>
                  <a:srgbClr val="FFFFFF"/>
                </a:solidFill>
                <a:latin typeface="Times New Roman"/>
                <a:ea typeface="+mj-ea"/>
                <a:cs typeface="Times New Roman"/>
              </a:defRPr>
            </a:lvl1pPr>
          </a:lstStyle>
          <a:p>
            <a:r>
              <a:rPr lang="en-US" sz="4337" dirty="0"/>
              <a:t>Fraud, Waste, and Abuse</a:t>
            </a:r>
          </a:p>
        </p:txBody>
      </p:sp>
    </p:spTree>
    <p:extLst>
      <p:ext uri="{BB962C8B-B14F-4D97-AF65-F5344CB8AC3E}">
        <p14:creationId xmlns:p14="http://schemas.microsoft.com/office/powerpoint/2010/main" val="2725716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843"/>
            <a:ext cx="8229600" cy="625171"/>
          </a:xfrm>
        </p:spPr>
        <p:txBody>
          <a:bodyPr>
            <a:normAutofit/>
          </a:bodyPr>
          <a:lstStyle/>
          <a:p>
            <a:r>
              <a:rPr lang="en-US" dirty="0" smtClean="0"/>
              <a:t>Fraud, Waste and Abuse Laws</a:t>
            </a:r>
            <a:endParaRPr lang="en-US" dirty="0"/>
          </a:p>
        </p:txBody>
      </p:sp>
      <p:sp>
        <p:nvSpPr>
          <p:cNvPr id="3" name="Content Placeholder 2"/>
          <p:cNvSpPr>
            <a:spLocks noGrp="1"/>
          </p:cNvSpPr>
          <p:nvPr>
            <p:ph idx="1"/>
          </p:nvPr>
        </p:nvSpPr>
        <p:spPr>
          <a:xfrm>
            <a:off x="504064" y="1156866"/>
            <a:ext cx="5610195" cy="3635053"/>
          </a:xfrm>
        </p:spPr>
        <p:txBody>
          <a:bodyPr>
            <a:noAutofit/>
          </a:bodyPr>
          <a:lstStyle/>
          <a:p>
            <a:pPr algn="just">
              <a:lnSpc>
                <a:spcPct val="100000"/>
              </a:lnSpc>
              <a:spcBef>
                <a:spcPts val="0"/>
              </a:spcBef>
            </a:pPr>
            <a:r>
              <a:rPr lang="en-US" sz="1900" dirty="0"/>
              <a:t>All Hospitals are required to comply with three (3) significant Federal laws:</a:t>
            </a:r>
          </a:p>
          <a:p>
            <a:pPr marL="316919" indent="-316919">
              <a:lnSpc>
                <a:spcPct val="100000"/>
              </a:lnSpc>
              <a:spcBef>
                <a:spcPts val="0"/>
              </a:spcBef>
            </a:pPr>
            <a:endParaRPr lang="en-US" sz="1900" dirty="0"/>
          </a:p>
          <a:p>
            <a:pPr>
              <a:lnSpc>
                <a:spcPct val="100000"/>
              </a:lnSpc>
              <a:spcBef>
                <a:spcPts val="0"/>
              </a:spcBef>
            </a:pPr>
            <a:endParaRPr lang="en-US" sz="1900" dirty="0"/>
          </a:p>
          <a:p>
            <a:pPr marL="0" lvl="1" indent="0" algn="ctr">
              <a:spcBef>
                <a:spcPts val="0"/>
              </a:spcBef>
              <a:buNone/>
            </a:pPr>
            <a:r>
              <a:rPr lang="en-US" sz="1900" b="1" dirty="0"/>
              <a:t>False Claims Act</a:t>
            </a:r>
          </a:p>
          <a:p>
            <a:pPr marL="0" lvl="1" indent="0" algn="ctr">
              <a:spcBef>
                <a:spcPts val="0"/>
              </a:spcBef>
              <a:buNone/>
            </a:pPr>
            <a:r>
              <a:rPr lang="en-US" sz="1900" b="1" dirty="0"/>
              <a:t>Anti-Kickback Statute</a:t>
            </a:r>
          </a:p>
          <a:p>
            <a:pPr marL="0" lvl="1" indent="0" algn="ctr">
              <a:spcBef>
                <a:spcPts val="0"/>
              </a:spcBef>
              <a:buNone/>
            </a:pPr>
            <a:r>
              <a:rPr lang="en-US" sz="1900" b="1" dirty="0"/>
              <a:t>Self-Referral Laws</a:t>
            </a:r>
          </a:p>
          <a:p>
            <a:pPr marL="399873" lvl="1" indent="0">
              <a:spcBef>
                <a:spcPts val="0"/>
              </a:spcBef>
              <a:buNone/>
            </a:pPr>
            <a:endParaRPr lang="en-US" sz="1900" dirty="0"/>
          </a:p>
          <a:p>
            <a:pPr marL="316919" indent="-316919">
              <a:lnSpc>
                <a:spcPct val="100000"/>
              </a:lnSpc>
              <a:spcBef>
                <a:spcPts val="0"/>
              </a:spcBef>
            </a:pPr>
            <a:endParaRPr lang="en-US" sz="1900" dirty="0"/>
          </a:p>
          <a:p>
            <a:pPr algn="just">
              <a:lnSpc>
                <a:spcPct val="100000"/>
              </a:lnSpc>
              <a:spcBef>
                <a:spcPts val="0"/>
              </a:spcBef>
            </a:pPr>
            <a:endParaRPr lang="en-US" sz="1900" dirty="0"/>
          </a:p>
          <a:p>
            <a:pPr algn="just">
              <a:lnSpc>
                <a:spcPct val="100000"/>
              </a:lnSpc>
              <a:spcBef>
                <a:spcPts val="0"/>
              </a:spcBef>
            </a:pPr>
            <a:endParaRPr lang="en-US" altLang="en-US" sz="1900" dirty="0">
              <a:latin typeface="Arial" panose="020B0604020202020204" pitchFamily="34" charset="0"/>
            </a:endParaRPr>
          </a:p>
        </p:txBody>
      </p:sp>
      <p:sp>
        <p:nvSpPr>
          <p:cNvPr id="5" name="Slide Number Placeholder 4"/>
          <p:cNvSpPr>
            <a:spLocks noGrp="1"/>
          </p:cNvSpPr>
          <p:nvPr>
            <p:ph type="sldNum" sz="quarter" idx="12"/>
          </p:nvPr>
        </p:nvSpPr>
        <p:spPr/>
        <p:txBody>
          <a:bodyPr/>
          <a:lstStyle/>
          <a:p>
            <a:fld id="{9F8FBD0B-D5BA-AC4A-B182-CCF391B5588A}" type="slidenum">
              <a:rPr lang="en-US" smtClean="0"/>
              <a:pPr/>
              <a:t>12</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116" y="1156866"/>
            <a:ext cx="2477414" cy="371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4064" y="4874903"/>
            <a:ext cx="8188836" cy="1917030"/>
          </a:xfrm>
          <a:prstGeom prst="rect">
            <a:avLst/>
          </a:prstGeom>
        </p:spPr>
        <p:txBody>
          <a:bodyPr wrap="square" lIns="84929" tIns="42465" rIns="84929" bIns="42465">
            <a:spAutoFit/>
          </a:bodyPr>
          <a:lstStyle/>
          <a:p>
            <a:pPr algn="just" defTabSz="456999">
              <a:buSzPct val="55000"/>
            </a:pPr>
            <a:r>
              <a:rPr lang="en-US" sz="2000" dirty="0">
                <a:solidFill>
                  <a:srgbClr val="333333"/>
                </a:solidFill>
                <a:latin typeface="Arial" panose="020B0604020202020204" pitchFamily="34" charset="0"/>
                <a:cs typeface="Arial" panose="020B0604020202020204" pitchFamily="34" charset="0"/>
              </a:rPr>
              <a:t>Outside </a:t>
            </a:r>
            <a:r>
              <a:rPr lang="en-US" sz="2000" dirty="0" smtClean="0">
                <a:solidFill>
                  <a:srgbClr val="333333"/>
                </a:solidFill>
                <a:latin typeface="Arial" panose="020B0604020202020204" pitchFamily="34" charset="0"/>
                <a:cs typeface="Arial" panose="020B0604020202020204" pitchFamily="34" charset="0"/>
              </a:rPr>
              <a:t>entities, including voluntary physicians and the other outside physician(s)/groups </a:t>
            </a:r>
            <a:r>
              <a:rPr lang="en-US" sz="2000" dirty="0">
                <a:solidFill>
                  <a:srgbClr val="333333"/>
                </a:solidFill>
                <a:latin typeface="Arial" panose="020B0604020202020204" pitchFamily="34" charset="0"/>
                <a:cs typeface="Arial" panose="020B0604020202020204" pitchFamily="34" charset="0"/>
              </a:rPr>
              <a:t>are potential sources of referrals to the Mount Sinai Health System.  </a:t>
            </a:r>
            <a:r>
              <a:rPr lang="en-US" sz="2000" dirty="0" smtClean="0">
                <a:solidFill>
                  <a:srgbClr val="333333"/>
                </a:solidFill>
                <a:latin typeface="Arial" panose="020B0604020202020204" pitchFamily="34" charset="0"/>
                <a:cs typeface="Arial" panose="020B0604020202020204" pitchFamily="34" charset="0"/>
              </a:rPr>
              <a:t>Certain laws </a:t>
            </a:r>
            <a:r>
              <a:rPr lang="en-US" sz="2000" dirty="0">
                <a:solidFill>
                  <a:srgbClr val="333333"/>
                </a:solidFill>
                <a:latin typeface="Arial" panose="020B0604020202020204" pitchFamily="34" charset="0"/>
                <a:cs typeface="Arial" panose="020B0604020202020204" pitchFamily="34" charset="0"/>
              </a:rPr>
              <a:t>address </a:t>
            </a:r>
            <a:r>
              <a:rPr lang="en-US" sz="2000" dirty="0" smtClean="0">
                <a:solidFill>
                  <a:srgbClr val="333333"/>
                </a:solidFill>
                <a:latin typeface="Arial" panose="020B0604020202020204" pitchFamily="34" charset="0"/>
                <a:cs typeface="Arial" panose="020B0604020202020204" pitchFamily="34" charset="0"/>
              </a:rPr>
              <a:t>these relationships </a:t>
            </a:r>
            <a:r>
              <a:rPr lang="en-US" sz="2000" dirty="0">
                <a:solidFill>
                  <a:srgbClr val="333333"/>
                </a:solidFill>
                <a:latin typeface="Arial" panose="020B0604020202020204" pitchFamily="34" charset="0"/>
                <a:cs typeface="Arial" panose="020B0604020202020204" pitchFamily="34" charset="0"/>
              </a:rPr>
              <a:t>and are designed to protect against fraud and abuse within the healthcare industry. </a:t>
            </a:r>
          </a:p>
          <a:p>
            <a:pPr algn="just" defTabSz="456999">
              <a:buSzPct val="55000"/>
            </a:pPr>
            <a:endParaRPr lang="en-US" altLang="en-US" sz="1900" dirty="0">
              <a:solidFill>
                <a:srgbClr val="333333"/>
              </a:solidFill>
              <a:latin typeface="Arial" panose="020B0604020202020204" pitchFamily="34" charset="0"/>
              <a:cs typeface="Arial"/>
            </a:endParaRPr>
          </a:p>
        </p:txBody>
      </p:sp>
    </p:spTree>
    <p:extLst>
      <p:ext uri="{BB962C8B-B14F-4D97-AF65-F5344CB8AC3E}">
        <p14:creationId xmlns:p14="http://schemas.microsoft.com/office/powerpoint/2010/main" val="4126766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511"/>
            <a:ext cx="8229600" cy="908867"/>
          </a:xfrm>
        </p:spPr>
        <p:txBody>
          <a:bodyPr>
            <a:noAutofit/>
          </a:bodyPr>
          <a:lstStyle/>
          <a:p>
            <a:pPr algn="l"/>
            <a:r>
              <a:rPr lang="en-US" sz="1990" b="1" dirty="0" smtClean="0">
                <a:solidFill>
                  <a:srgbClr val="00AEEF"/>
                </a:solidFill>
                <a:latin typeface="Times New Roman" panose="02020603050405020304" pitchFamily="18" charset="0"/>
              </a:rPr>
              <a:t>Fraud, Waste and Abuse Laws</a:t>
            </a:r>
            <a:r>
              <a:rPr lang="en-US" sz="1800" b="1" dirty="0" smtClean="0">
                <a:solidFill>
                  <a:srgbClr val="00AEEF"/>
                </a:solidFill>
              </a:rPr>
              <a:t> </a:t>
            </a:r>
            <a:r>
              <a:rPr lang="en-US" sz="1990" b="1" dirty="0" smtClean="0">
                <a:solidFill>
                  <a:srgbClr val="00AEEF"/>
                </a:solidFill>
                <a:latin typeface="Times New Roman" panose="02020603050405020304" pitchFamily="18" charset="0"/>
                <a:cs typeface="Times New Roman" panose="02020603050405020304" pitchFamily="18" charset="0"/>
              </a:rPr>
              <a:t>Definitions</a:t>
            </a:r>
            <a:endParaRPr lang="en-US" sz="1990" b="1" dirty="0">
              <a:solidFill>
                <a:srgbClr val="00AEEF"/>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a:xfrm>
            <a:off x="457200" y="914400"/>
            <a:ext cx="8229600" cy="5277394"/>
          </a:xfrm>
        </p:spPr>
        <p:txBody>
          <a:bodyPr>
            <a:normAutofit fontScale="70000" lnSpcReduction="20000"/>
          </a:bodyPr>
          <a:lstStyle/>
          <a:p>
            <a:pPr>
              <a:lnSpc>
                <a:spcPct val="160000"/>
              </a:lnSpc>
            </a:pPr>
            <a:endParaRPr lang="en-US" sz="2200" b="0" dirty="0" smtClean="0">
              <a:solidFill>
                <a:srgbClr val="333333"/>
              </a:solidFill>
              <a:latin typeface="Arial" panose="020B0604020202020204" pitchFamily="34" charset="0"/>
              <a:cs typeface="Arial" panose="020B0604020202020204" pitchFamily="34" charset="0"/>
            </a:endParaRPr>
          </a:p>
          <a:p>
            <a:pPr marL="342900" indent="-342900">
              <a:lnSpc>
                <a:spcPct val="160000"/>
              </a:lnSpc>
              <a:buFont typeface="Arial" panose="020B0604020202020204" pitchFamily="34" charset="0"/>
              <a:buChar char="►"/>
            </a:pPr>
            <a:r>
              <a:rPr lang="en-US" sz="2200" dirty="0" smtClean="0">
                <a:solidFill>
                  <a:srgbClr val="333333"/>
                </a:solidFill>
                <a:latin typeface="Arial" panose="020B0604020202020204" pitchFamily="34" charset="0"/>
                <a:cs typeface="Arial" panose="020B0604020202020204" pitchFamily="34" charset="0"/>
              </a:rPr>
              <a:t>Anti-Kickback Statute </a:t>
            </a:r>
            <a:r>
              <a:rPr lang="en-US" sz="2200" b="0" dirty="0" smtClean="0">
                <a:solidFill>
                  <a:srgbClr val="333333"/>
                </a:solidFill>
                <a:latin typeface="Arial" panose="020B0604020202020204" pitchFamily="34" charset="0"/>
                <a:cs typeface="Arial" panose="020B0604020202020204" pitchFamily="34" charset="0"/>
              </a:rPr>
              <a:t>– Prohibits offering, paying or soliciting or receiving anything of value to induce “referrals”.  Convictions under this statute are considered criminal and can result in large fines, penalties and incarceration.</a:t>
            </a:r>
          </a:p>
          <a:p>
            <a:pPr marL="342900" indent="-342900">
              <a:lnSpc>
                <a:spcPct val="160000"/>
              </a:lnSpc>
              <a:buFont typeface="Arial" panose="020B0604020202020204" pitchFamily="34" charset="0"/>
              <a:buChar char="►"/>
            </a:pPr>
            <a:endParaRPr lang="en-US" sz="2200" b="0" dirty="0" smtClean="0">
              <a:solidFill>
                <a:srgbClr val="333333"/>
              </a:solidFill>
              <a:latin typeface="Arial" panose="020B0604020202020204" pitchFamily="34" charset="0"/>
              <a:cs typeface="Arial" panose="020B0604020202020204" pitchFamily="34" charset="0"/>
            </a:endParaRPr>
          </a:p>
          <a:p>
            <a:pPr marL="342900" indent="-342900">
              <a:lnSpc>
                <a:spcPct val="160000"/>
              </a:lnSpc>
              <a:buFont typeface="Arial" panose="020B0604020202020204" pitchFamily="34" charset="0"/>
              <a:buChar char="►"/>
            </a:pPr>
            <a:r>
              <a:rPr lang="en-US" sz="2200" dirty="0" smtClean="0">
                <a:solidFill>
                  <a:srgbClr val="333333"/>
                </a:solidFill>
                <a:latin typeface="Arial" panose="020B0604020202020204" pitchFamily="34" charset="0"/>
                <a:cs typeface="Arial" panose="020B0604020202020204" pitchFamily="34" charset="0"/>
              </a:rPr>
              <a:t>Physician Self-Referral Statute (Stark) </a:t>
            </a:r>
            <a:r>
              <a:rPr lang="en-US" sz="2200" b="0" dirty="0" smtClean="0">
                <a:solidFill>
                  <a:srgbClr val="333333"/>
                </a:solidFill>
                <a:latin typeface="Arial" panose="020B0604020202020204" pitchFamily="34" charset="0"/>
                <a:cs typeface="Arial" panose="020B0604020202020204" pitchFamily="34" charset="0"/>
              </a:rPr>
              <a:t>- </a:t>
            </a:r>
            <a:r>
              <a:rPr lang="en-US" sz="2200" b="0" dirty="0">
                <a:solidFill>
                  <a:srgbClr val="000000"/>
                </a:solidFill>
                <a:latin typeface="Arial" pitchFamily="34" charset="0"/>
                <a:cs typeface="Arial" pitchFamily="34" charset="0"/>
                <a:sym typeface="Wingdings" pitchFamily="2" charset="2"/>
              </a:rPr>
              <a:t>A p</a:t>
            </a:r>
            <a:r>
              <a:rPr lang="en-US" sz="2200" b="0" dirty="0">
                <a:solidFill>
                  <a:srgbClr val="000000"/>
                </a:solidFill>
                <a:latin typeface="Arial" pitchFamily="34" charset="0"/>
                <a:cs typeface="Arial" pitchFamily="34" charset="0"/>
              </a:rPr>
              <a:t>hysician cannot refer patients for designated health services (DHS)  to entities in which the physician has a financial stake, either directly or through an immediate family </a:t>
            </a:r>
            <a:r>
              <a:rPr lang="en-US" sz="2200" b="0" dirty="0" smtClean="0">
                <a:solidFill>
                  <a:srgbClr val="000000"/>
                </a:solidFill>
                <a:latin typeface="Arial" pitchFamily="34" charset="0"/>
                <a:cs typeface="Arial" pitchFamily="34" charset="0"/>
              </a:rPr>
              <a:t>member.  </a:t>
            </a:r>
            <a:r>
              <a:rPr lang="en-US" sz="2200" b="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The Stark Law permits physician referrals when you have a financial relationship with an entity that falls within an allowable exception such as an employment or lease arrangement.</a:t>
            </a:r>
          </a:p>
          <a:p>
            <a:pPr marL="342900" indent="-342900">
              <a:lnSpc>
                <a:spcPct val="160000"/>
              </a:lnSpc>
              <a:buFont typeface="Arial" panose="020B0604020202020204" pitchFamily="34" charset="0"/>
              <a:buChar char="►"/>
            </a:pPr>
            <a:endParaRPr lang="en-US" sz="2200" b="0" dirty="0" smtClean="0">
              <a:solidFill>
                <a:srgbClr val="333333"/>
              </a:solidFill>
              <a:latin typeface="Arial" panose="020B0604020202020204" pitchFamily="34" charset="0"/>
              <a:cs typeface="Arial" panose="020B0604020202020204" pitchFamily="34" charset="0"/>
            </a:endParaRPr>
          </a:p>
          <a:p>
            <a:pPr marL="342900" indent="-342900">
              <a:lnSpc>
                <a:spcPct val="160000"/>
              </a:lnSpc>
              <a:buFont typeface="Arial" panose="020B0604020202020204" pitchFamily="34" charset="0"/>
              <a:buChar char="►"/>
            </a:pPr>
            <a:r>
              <a:rPr lang="en-US" sz="2200" dirty="0" smtClean="0">
                <a:solidFill>
                  <a:srgbClr val="333333"/>
                </a:solidFill>
                <a:latin typeface="Arial" panose="020B0604020202020204" pitchFamily="34" charset="0"/>
                <a:cs typeface="Arial" panose="020B0604020202020204" pitchFamily="34" charset="0"/>
              </a:rPr>
              <a:t>False Claims Act (FCA) </a:t>
            </a:r>
            <a:r>
              <a:rPr lang="en-US" sz="2200" b="0" dirty="0" smtClean="0">
                <a:solidFill>
                  <a:srgbClr val="333333"/>
                </a:solidFill>
                <a:latin typeface="Arial" panose="020B0604020202020204" pitchFamily="34" charset="0"/>
                <a:cs typeface="Arial" panose="020B0604020202020204" pitchFamily="34" charset="0"/>
              </a:rPr>
              <a:t>– Prohibits submission of false or fraudulent claims to the Government.  Over 70% FCA settlements in prior years have come from relators, also known as whistleblowers.</a:t>
            </a:r>
          </a:p>
        </p:txBody>
      </p:sp>
      <p:sp>
        <p:nvSpPr>
          <p:cNvPr id="3" name="Slide Number Placeholder 2"/>
          <p:cNvSpPr>
            <a:spLocks noGrp="1"/>
          </p:cNvSpPr>
          <p:nvPr>
            <p:ph type="sldNum" sz="quarter" idx="11"/>
          </p:nvPr>
        </p:nvSpPr>
        <p:spPr/>
        <p:txBody>
          <a:bodyPr/>
          <a:lstStyle/>
          <a:p>
            <a:pPr>
              <a:defRPr/>
            </a:pPr>
            <a:fld id="{D41D36A4-6540-4C5F-8A8C-9C4C18738A8C}" type="slidenum">
              <a:rPr lang="en-US" smtClean="0"/>
              <a:pPr>
                <a:defRPr/>
              </a:pPr>
              <a:t>13</a:t>
            </a:fld>
            <a:endParaRPr lang="en-US" dirty="0"/>
          </a:p>
        </p:txBody>
      </p:sp>
    </p:spTree>
    <p:extLst>
      <p:ext uri="{BB962C8B-B14F-4D97-AF65-F5344CB8AC3E}">
        <p14:creationId xmlns:p14="http://schemas.microsoft.com/office/powerpoint/2010/main" val="2042496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132" y="448444"/>
            <a:ext cx="8055282" cy="523327"/>
          </a:xfrm>
        </p:spPr>
        <p:txBody>
          <a:bodyPr>
            <a:noAutofit/>
          </a:bodyPr>
          <a:lstStyle/>
          <a:p>
            <a:r>
              <a:rPr lang="en-US" sz="1850" dirty="0">
                <a:solidFill>
                  <a:srgbClr val="00AEEF"/>
                </a:solidFill>
                <a:latin typeface="Times New Roman" pitchFamily="18" charset="0"/>
                <a:cs typeface="Times New Roman" pitchFamily="18" charset="0"/>
              </a:rPr>
              <a:t>The Deficit Reduction Act of 2005  (“DRA”)  &amp; The False Claims Act (“FCA”)</a:t>
            </a:r>
          </a:p>
        </p:txBody>
      </p:sp>
      <p:sp>
        <p:nvSpPr>
          <p:cNvPr id="3" name="Content Placeholder 2"/>
          <p:cNvSpPr>
            <a:spLocks noGrp="1"/>
          </p:cNvSpPr>
          <p:nvPr>
            <p:ph idx="1"/>
          </p:nvPr>
        </p:nvSpPr>
        <p:spPr>
          <a:xfrm>
            <a:off x="658137" y="1025420"/>
            <a:ext cx="7711483" cy="3718037"/>
          </a:xfrm>
        </p:spPr>
        <p:txBody>
          <a:bodyPr>
            <a:normAutofit fontScale="92500" lnSpcReduction="20000"/>
          </a:bodyPr>
          <a:lstStyle/>
          <a:p>
            <a:pPr algn="just"/>
            <a:r>
              <a:rPr lang="en-US" sz="1717" dirty="0">
                <a:latin typeface="Arial" pitchFamily="34" charset="0"/>
                <a:cs typeface="Arial" pitchFamily="34" charset="0"/>
              </a:rPr>
              <a:t>The Federal  Deficit Reduction Act (“DRA”) of 2005, Section 6032, requires entities that make or receive annual Medicaid payments of $5 million or more to provide, in writing, policies applicable to all employees, contractors and agents, detailed information about:  </a:t>
            </a:r>
          </a:p>
          <a:p>
            <a:pPr algn="just"/>
            <a:endParaRPr lang="en-US" sz="1717" dirty="0">
              <a:latin typeface="Arial" pitchFamily="34" charset="0"/>
              <a:cs typeface="Arial" pitchFamily="34" charset="0"/>
            </a:endParaRPr>
          </a:p>
          <a:p>
            <a:pPr marL="1143345" lvl="2" indent="-309844" algn="just">
              <a:buClr>
                <a:srgbClr val="333333"/>
              </a:buClr>
              <a:buSzPct val="61000"/>
              <a:buFont typeface="Wingdings 3" panose="05040102010807070707" pitchFamily="18" charset="2"/>
              <a:buChar char="u"/>
              <a:tabLst>
                <a:tab pos="6924163" algn="l"/>
                <a:tab pos="7594058" algn="l"/>
              </a:tabLst>
            </a:pPr>
            <a:r>
              <a:rPr lang="en-US" sz="1717" dirty="0">
                <a:latin typeface="Arial" pitchFamily="34" charset="0"/>
                <a:cs typeface="Arial" pitchFamily="34" charset="0"/>
              </a:rPr>
              <a:t>The Federal False Claims Act (“FCA”) and any state laws that pertain to civil or criminal penalties for making false claims and statements, as well as the “whistleblower” protection under such laws</a:t>
            </a:r>
            <a:r>
              <a:rPr lang="en-US" sz="1717" dirty="0" smtClean="0">
                <a:latin typeface="Arial" pitchFamily="34" charset="0"/>
                <a:cs typeface="Arial" pitchFamily="34" charset="0"/>
              </a:rPr>
              <a:t>.</a:t>
            </a:r>
          </a:p>
          <a:p>
            <a:pPr marL="833501" lvl="2" indent="0" algn="just">
              <a:buClr>
                <a:srgbClr val="333333"/>
              </a:buClr>
              <a:buSzPct val="61000"/>
              <a:buNone/>
              <a:tabLst>
                <a:tab pos="6924163" algn="l"/>
                <a:tab pos="7594058" algn="l"/>
              </a:tabLst>
            </a:pPr>
            <a:endParaRPr lang="en-US" sz="1717" dirty="0">
              <a:latin typeface="Arial" pitchFamily="34" charset="0"/>
              <a:cs typeface="Arial" pitchFamily="34" charset="0"/>
            </a:endParaRPr>
          </a:p>
          <a:p>
            <a:pPr marL="1143345" lvl="2" indent="-309844" algn="just">
              <a:buClr>
                <a:srgbClr val="333333"/>
              </a:buClr>
              <a:buSzPct val="61000"/>
              <a:buFont typeface="Wingdings 3" panose="05040102010807070707" pitchFamily="18" charset="2"/>
              <a:buChar char="u"/>
              <a:tabLst>
                <a:tab pos="6924163" algn="l"/>
                <a:tab pos="7594058" algn="l"/>
              </a:tabLst>
            </a:pPr>
            <a:r>
              <a:rPr lang="en-US" sz="1717" dirty="0">
                <a:latin typeface="Arial" pitchFamily="34" charset="0"/>
                <a:cs typeface="Arial" pitchFamily="34" charset="0"/>
              </a:rPr>
              <a:t>The rights of the employees to be protected as  “whistleblowers” when they report suspected violations of such laws. </a:t>
            </a:r>
            <a:endParaRPr lang="en-US" sz="1717" dirty="0" smtClean="0">
              <a:latin typeface="Arial" pitchFamily="34" charset="0"/>
              <a:cs typeface="Arial" pitchFamily="34" charset="0"/>
            </a:endParaRPr>
          </a:p>
          <a:p>
            <a:pPr marL="833501" lvl="2" indent="0" algn="just">
              <a:buClr>
                <a:srgbClr val="333333"/>
              </a:buClr>
              <a:buSzPct val="61000"/>
              <a:buNone/>
              <a:tabLst>
                <a:tab pos="6924163" algn="l"/>
                <a:tab pos="7594058" algn="l"/>
              </a:tabLst>
            </a:pPr>
            <a:endParaRPr lang="en-US" sz="1717" dirty="0">
              <a:latin typeface="Arial" pitchFamily="34" charset="0"/>
              <a:cs typeface="Arial" pitchFamily="34" charset="0"/>
            </a:endParaRPr>
          </a:p>
          <a:p>
            <a:pPr marL="1143345" lvl="2" indent="-309844" algn="just">
              <a:buClr>
                <a:srgbClr val="333333"/>
              </a:buClr>
              <a:buSzPct val="61000"/>
              <a:buFont typeface="Wingdings 3" panose="05040102010807070707" pitchFamily="18" charset="2"/>
              <a:buChar char="u"/>
              <a:tabLst>
                <a:tab pos="6924163" algn="l"/>
                <a:tab pos="7594058" algn="l"/>
              </a:tabLst>
            </a:pPr>
            <a:r>
              <a:rPr lang="en-US" sz="1717" dirty="0">
                <a:latin typeface="Arial" pitchFamily="34" charset="0"/>
                <a:cs typeface="Arial" pitchFamily="34" charset="0"/>
              </a:rPr>
              <a:t>The organization’s methods for detecting and preventing Fraud, Waste and Abuse (“FWA”)</a:t>
            </a:r>
            <a:endParaRPr lang="en-US" sz="1717" dirty="0"/>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14</a:t>
            </a:fld>
            <a:endParaRPr lang="en-US" dirty="0">
              <a:solidFill>
                <a:srgbClr val="000000">
                  <a:tint val="75000"/>
                </a:srgbClr>
              </a:solidFill>
            </a:endParaRPr>
          </a:p>
        </p:txBody>
      </p:sp>
      <p:sp>
        <p:nvSpPr>
          <p:cNvPr id="6" name="Rounded Rectangular Callout 5"/>
          <p:cNvSpPr/>
          <p:nvPr/>
        </p:nvSpPr>
        <p:spPr>
          <a:xfrm rot="16200000">
            <a:off x="2145757" y="4592030"/>
            <a:ext cx="800804" cy="1599727"/>
          </a:xfrm>
          <a:prstGeom prst="wedgeRoundRectCallout">
            <a:avLst>
              <a:gd name="adj1" fmla="val 22609"/>
              <a:gd name="adj2" fmla="val 63859"/>
              <a:gd name="adj3" fmla="val 16667"/>
            </a:avLst>
          </a:prstGeom>
        </p:spPr>
        <p:style>
          <a:lnRef idx="1">
            <a:schemeClr val="accent1"/>
          </a:lnRef>
          <a:fillRef idx="3">
            <a:schemeClr val="accent1"/>
          </a:fillRef>
          <a:effectRef idx="2">
            <a:schemeClr val="accent1"/>
          </a:effectRef>
          <a:fontRef idx="minor">
            <a:schemeClr val="lt1"/>
          </a:fontRef>
        </p:style>
        <p:txBody>
          <a:bodyPr lIns="82598" tIns="41300" rIns="82598" bIns="41300" rtlCol="0" anchor="ctr"/>
          <a:lstStyle/>
          <a:p>
            <a:pPr algn="ctr" fontAlgn="base">
              <a:spcBef>
                <a:spcPct val="0"/>
              </a:spcBef>
              <a:spcAft>
                <a:spcPct val="0"/>
              </a:spcAft>
            </a:pPr>
            <a:endParaRPr lang="en-US" sz="1446" b="1" dirty="0">
              <a:solidFill>
                <a:srgbClr val="000000"/>
              </a:solidFill>
              <a:latin typeface="Arial"/>
            </a:endParaRPr>
          </a:p>
        </p:txBody>
      </p:sp>
      <p:sp>
        <p:nvSpPr>
          <p:cNvPr id="7" name="TextBox 6"/>
          <p:cNvSpPr txBox="1"/>
          <p:nvPr/>
        </p:nvSpPr>
        <p:spPr>
          <a:xfrm>
            <a:off x="3552579" y="5077073"/>
            <a:ext cx="4824149" cy="1084193"/>
          </a:xfrm>
          <a:prstGeom prst="rect">
            <a:avLst/>
          </a:prstGeom>
          <a:noFill/>
        </p:spPr>
        <p:txBody>
          <a:bodyPr wrap="square" lIns="82598" tIns="41300" rIns="82598" bIns="41300" rtlCol="0">
            <a:spAutoFit/>
          </a:bodyPr>
          <a:lstStyle/>
          <a:p>
            <a:pPr fontAlgn="base">
              <a:spcBef>
                <a:spcPct val="0"/>
              </a:spcBef>
              <a:spcAft>
                <a:spcPct val="0"/>
              </a:spcAft>
            </a:pPr>
            <a:r>
              <a:rPr lang="en-US" sz="1626" b="1" dirty="0">
                <a:solidFill>
                  <a:srgbClr val="00AEEF"/>
                </a:solidFill>
                <a:latin typeface="Arial"/>
              </a:rPr>
              <a:t>The MSHS as a NYS Medicaid provider must provide an annual certification to OMIG because we receive greater than $5 million in Medicaid payments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610" y="4962582"/>
            <a:ext cx="925684" cy="858625"/>
          </a:xfrm>
          <a:prstGeom prst="rect">
            <a:avLst/>
          </a:prstGeom>
        </p:spPr>
      </p:pic>
      <p:sp>
        <p:nvSpPr>
          <p:cNvPr id="9" name="TextBox 8"/>
          <p:cNvSpPr txBox="1"/>
          <p:nvPr/>
        </p:nvSpPr>
        <p:spPr>
          <a:xfrm>
            <a:off x="1892592" y="5238938"/>
            <a:ext cx="1419537" cy="314830"/>
          </a:xfrm>
          <a:prstGeom prst="rect">
            <a:avLst/>
          </a:prstGeom>
          <a:noFill/>
        </p:spPr>
        <p:txBody>
          <a:bodyPr wrap="square" rtlCol="0">
            <a:spAutoFit/>
          </a:bodyPr>
          <a:lstStyle/>
          <a:p>
            <a:pPr fontAlgn="base">
              <a:spcBef>
                <a:spcPct val="0"/>
              </a:spcBef>
              <a:spcAft>
                <a:spcPct val="0"/>
              </a:spcAft>
            </a:pPr>
            <a:r>
              <a:rPr lang="en-US" sz="1446" b="1" dirty="0">
                <a:solidFill>
                  <a:srgbClr val="000000"/>
                </a:solidFill>
              </a:rPr>
              <a:t>Did you know?</a:t>
            </a:r>
            <a:endParaRPr lang="en-US" sz="1446" dirty="0">
              <a:solidFill>
                <a:srgbClr val="000000"/>
              </a:solidFill>
            </a:endParaRPr>
          </a:p>
        </p:txBody>
      </p:sp>
    </p:spTree>
    <p:extLst>
      <p:ext uri="{BB962C8B-B14F-4D97-AF65-F5344CB8AC3E}">
        <p14:creationId xmlns:p14="http://schemas.microsoft.com/office/powerpoint/2010/main" val="278318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257" y="1019160"/>
            <a:ext cx="7582791" cy="4883929"/>
          </a:xfrm>
        </p:spPr>
        <p:txBody>
          <a:bodyPr>
            <a:noAutofit/>
          </a:bodyPr>
          <a:lstStyle/>
          <a:p>
            <a:pPr algn="just"/>
            <a:r>
              <a:rPr lang="en-US" sz="1626" dirty="0">
                <a:solidFill>
                  <a:schemeClr val="tx1"/>
                </a:solidFill>
              </a:rPr>
              <a:t>Each year, the federal government spends more than </a:t>
            </a:r>
            <a:r>
              <a:rPr lang="en-US" sz="1626" i="1" dirty="0">
                <a:solidFill>
                  <a:schemeClr val="tx1"/>
                </a:solidFill>
              </a:rPr>
              <a:t>$845 billion </a:t>
            </a:r>
            <a:r>
              <a:rPr lang="en-US" sz="1626" dirty="0">
                <a:solidFill>
                  <a:schemeClr val="tx1"/>
                </a:solidFill>
              </a:rPr>
              <a:t>on Medicare and Medicaid, of which nearly </a:t>
            </a:r>
            <a:r>
              <a:rPr lang="en-US" sz="1626" i="1" dirty="0">
                <a:solidFill>
                  <a:srgbClr val="FF0000"/>
                </a:solidFill>
              </a:rPr>
              <a:t>$40 billion </a:t>
            </a:r>
            <a:r>
              <a:rPr lang="en-US" sz="1626" dirty="0">
                <a:solidFill>
                  <a:schemeClr val="tx1"/>
                </a:solidFill>
              </a:rPr>
              <a:t>are related to improper payments.</a:t>
            </a:r>
          </a:p>
          <a:p>
            <a:pPr algn="just"/>
            <a:endParaRPr lang="en-US" sz="1626" dirty="0"/>
          </a:p>
          <a:p>
            <a:pPr algn="just"/>
            <a:r>
              <a:rPr lang="en-US" sz="1626" dirty="0">
                <a:solidFill>
                  <a:schemeClr val="tx1"/>
                </a:solidFill>
              </a:rPr>
              <a:t>A </a:t>
            </a:r>
            <a:r>
              <a:rPr lang="en-US" sz="1626" dirty="0" smtClean="0">
                <a:solidFill>
                  <a:schemeClr val="tx1"/>
                </a:solidFill>
              </a:rPr>
              <a:t>recent Government </a:t>
            </a:r>
            <a:r>
              <a:rPr lang="en-US" sz="1626" dirty="0">
                <a:solidFill>
                  <a:schemeClr val="tx1"/>
                </a:solidFill>
              </a:rPr>
              <a:t>Accountability Office </a:t>
            </a:r>
            <a:r>
              <a:rPr lang="en-US" sz="1626" dirty="0" smtClean="0">
                <a:solidFill>
                  <a:schemeClr val="tx1"/>
                </a:solidFill>
              </a:rPr>
              <a:t>(GAO) report </a:t>
            </a:r>
            <a:r>
              <a:rPr lang="en-US" sz="1626" dirty="0">
                <a:solidFill>
                  <a:schemeClr val="tx1"/>
                </a:solidFill>
              </a:rPr>
              <a:t>found fraudulent billing makes up nearly </a:t>
            </a:r>
            <a:r>
              <a:rPr lang="en-US" sz="1626" i="1" dirty="0">
                <a:solidFill>
                  <a:srgbClr val="FF0000"/>
                </a:solidFill>
              </a:rPr>
              <a:t>68%</a:t>
            </a:r>
            <a:r>
              <a:rPr lang="en-US" sz="1626" dirty="0"/>
              <a:t> </a:t>
            </a:r>
            <a:r>
              <a:rPr lang="en-US" sz="1626" dirty="0">
                <a:solidFill>
                  <a:schemeClr val="tx1"/>
                </a:solidFill>
              </a:rPr>
              <a:t>of all resolved healthcare fraud cases, and fraudulent billing </a:t>
            </a:r>
            <a:r>
              <a:rPr lang="en-US" sz="1626" dirty="0" smtClean="0">
                <a:solidFill>
                  <a:schemeClr val="tx1"/>
                </a:solidFill>
              </a:rPr>
              <a:t>accounts for </a:t>
            </a:r>
            <a:r>
              <a:rPr lang="en-US" sz="1626" dirty="0">
                <a:solidFill>
                  <a:schemeClr val="tx1"/>
                </a:solidFill>
              </a:rPr>
              <a:t>nearly </a:t>
            </a:r>
            <a:r>
              <a:rPr lang="en-US" sz="1626" i="1" dirty="0">
                <a:solidFill>
                  <a:srgbClr val="FF0000"/>
                </a:solidFill>
              </a:rPr>
              <a:t>42%</a:t>
            </a:r>
            <a:r>
              <a:rPr lang="en-US" sz="1626" dirty="0"/>
              <a:t> </a:t>
            </a:r>
            <a:r>
              <a:rPr lang="en-US" sz="1626" dirty="0">
                <a:solidFill>
                  <a:schemeClr val="tx1"/>
                </a:solidFill>
              </a:rPr>
              <a:t>of convictions and judgments.</a:t>
            </a:r>
          </a:p>
          <a:p>
            <a:pPr algn="ctr"/>
            <a:endParaRPr lang="en-US" sz="1626" dirty="0"/>
          </a:p>
          <a:p>
            <a:pPr algn="ctr"/>
            <a:r>
              <a:rPr lang="en-US" sz="1626" dirty="0" smtClean="0">
                <a:solidFill>
                  <a:srgbClr val="FF0000"/>
                </a:solidFill>
              </a:rPr>
              <a:t>Fraudulent </a:t>
            </a:r>
            <a:r>
              <a:rPr lang="en-US" sz="1626" dirty="0">
                <a:solidFill>
                  <a:srgbClr val="FF0000"/>
                </a:solidFill>
              </a:rPr>
              <a:t>billing is deemed the most prevalent form of healthcare fraud</a:t>
            </a:r>
          </a:p>
          <a:p>
            <a:pPr algn="just"/>
            <a:endParaRPr lang="en-US" sz="1626" dirty="0"/>
          </a:p>
          <a:p>
            <a:pPr algn="just"/>
            <a:r>
              <a:rPr lang="en-US" sz="1626" dirty="0">
                <a:solidFill>
                  <a:schemeClr val="tx1"/>
                </a:solidFill>
              </a:rPr>
              <a:t>The GAO found other common schemes comprised healthcare fraud including:</a:t>
            </a:r>
          </a:p>
          <a:p>
            <a:endParaRPr lang="en-US" sz="1626" dirty="0">
              <a:solidFill>
                <a:schemeClr val="tx1"/>
              </a:solidFill>
            </a:endParaRPr>
          </a:p>
          <a:p>
            <a:pPr marL="309844" indent="-309844">
              <a:buFont typeface="Wingdings" panose="05000000000000000000" pitchFamily="2" charset="2"/>
              <a:buChar char="Ø"/>
            </a:pPr>
            <a:r>
              <a:rPr lang="en-US" sz="1626" b="1" dirty="0">
                <a:solidFill>
                  <a:srgbClr val="00B0F0"/>
                </a:solidFill>
              </a:rPr>
              <a:t>Falsifying records (25%)</a:t>
            </a:r>
          </a:p>
          <a:p>
            <a:pPr marL="309844" indent="-309844">
              <a:buFont typeface="Wingdings" panose="05000000000000000000" pitchFamily="2" charset="2"/>
              <a:buChar char="Ø"/>
            </a:pPr>
            <a:r>
              <a:rPr lang="en-US" sz="1626" b="1" dirty="0">
                <a:solidFill>
                  <a:srgbClr val="00B0F0"/>
                </a:solidFill>
              </a:rPr>
              <a:t>Kickbacks (21%) and,</a:t>
            </a:r>
          </a:p>
          <a:p>
            <a:pPr marL="309844" indent="-309844">
              <a:buFont typeface="Wingdings" panose="05000000000000000000" pitchFamily="2" charset="2"/>
              <a:buChar char="Ø"/>
            </a:pPr>
            <a:r>
              <a:rPr lang="en-US" sz="1626" b="1" dirty="0">
                <a:solidFill>
                  <a:srgbClr val="00B0F0"/>
                </a:solidFill>
              </a:rPr>
              <a:t>Fraudulently obtaining controlled substances or misbranding prescription drugs (21%).</a:t>
            </a:r>
          </a:p>
          <a:p>
            <a:pPr>
              <a:spcBef>
                <a:spcPts val="0"/>
              </a:spcBef>
            </a:pPr>
            <a:endParaRPr lang="en-US" sz="1626" dirty="0">
              <a:hlinkClick r:id="rId3"/>
            </a:endParaRPr>
          </a:p>
          <a:p>
            <a:pPr>
              <a:lnSpc>
                <a:spcPct val="100000"/>
              </a:lnSpc>
              <a:spcBef>
                <a:spcPts val="0"/>
              </a:spcBef>
            </a:pPr>
            <a:r>
              <a:rPr lang="en-US" sz="1100" dirty="0">
                <a:hlinkClick r:id="rId3"/>
              </a:rPr>
              <a:t>http://www.beckersasc.com/asc-coding-billing-and-collections/6-major-healthcare-fraud-cases-costing-millions-in-2016-9-key-statistics.html</a:t>
            </a:r>
            <a:endParaRPr lang="en-US" sz="1100" dirty="0"/>
          </a:p>
          <a:p>
            <a:endParaRPr lang="en-US" sz="1626" dirty="0"/>
          </a:p>
          <a:p>
            <a:endParaRPr lang="en-US" sz="1626" dirty="0"/>
          </a:p>
        </p:txBody>
      </p:sp>
      <p:sp>
        <p:nvSpPr>
          <p:cNvPr id="5" name="Slide Number Placeholder 4"/>
          <p:cNvSpPr>
            <a:spLocks noGrp="1"/>
          </p:cNvSpPr>
          <p:nvPr>
            <p:ph type="sldNum" sz="quarter" idx="12"/>
          </p:nvPr>
        </p:nvSpPr>
        <p:spPr>
          <a:xfrm>
            <a:off x="8152332" y="6356353"/>
            <a:ext cx="338455" cy="365125"/>
          </a:xfrm>
        </p:spPr>
        <p:txBody>
          <a:bodyPr/>
          <a:lstStyle/>
          <a:p>
            <a:fld id="{9F8FBD0B-D5BA-AC4A-B182-CCF391B5588A}" type="slidenum">
              <a:rPr lang="en-US" smtClean="0">
                <a:solidFill>
                  <a:srgbClr val="000000">
                    <a:tint val="75000"/>
                  </a:srgbClr>
                </a:solidFill>
              </a:rPr>
              <a:pPr/>
              <a:t>15</a:t>
            </a:fld>
            <a:endParaRPr lang="en-US" dirty="0">
              <a:solidFill>
                <a:srgbClr val="000000">
                  <a:tint val="75000"/>
                </a:srgbClr>
              </a:solidFill>
            </a:endParaRPr>
          </a:p>
        </p:txBody>
      </p:sp>
      <p:sp>
        <p:nvSpPr>
          <p:cNvPr id="7" name="Title 1"/>
          <p:cNvSpPr>
            <a:spLocks noGrp="1"/>
          </p:cNvSpPr>
          <p:nvPr>
            <p:ph type="title"/>
          </p:nvPr>
        </p:nvSpPr>
        <p:spPr>
          <a:xfrm>
            <a:off x="703194" y="462843"/>
            <a:ext cx="7837572" cy="625171"/>
          </a:xfrm>
        </p:spPr>
        <p:txBody>
          <a:bodyPr>
            <a:normAutofit/>
          </a:bodyPr>
          <a:lstStyle/>
          <a:p>
            <a:r>
              <a:rPr lang="en-US" sz="2000" dirty="0" smtClean="0"/>
              <a:t>Healthcare Fraud</a:t>
            </a:r>
            <a:endParaRPr lang="en-US" sz="2000" dirty="0"/>
          </a:p>
        </p:txBody>
      </p:sp>
    </p:spTree>
    <p:extLst>
      <p:ext uri="{BB962C8B-B14F-4D97-AF65-F5344CB8AC3E}">
        <p14:creationId xmlns:p14="http://schemas.microsoft.com/office/powerpoint/2010/main" val="1529391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258" y="1019161"/>
            <a:ext cx="7642632" cy="4525963"/>
          </a:xfrm>
        </p:spPr>
        <p:txBody>
          <a:bodyPr>
            <a:noAutofit/>
          </a:bodyPr>
          <a:lstStyle/>
          <a:p>
            <a:pPr algn="just">
              <a:spcAft>
                <a:spcPts val="1626"/>
              </a:spcAft>
            </a:pPr>
            <a:r>
              <a:rPr lang="en-US" sz="1626" b="1" dirty="0">
                <a:solidFill>
                  <a:schemeClr val="tx1"/>
                </a:solidFill>
                <a:latin typeface="+mj-lt"/>
              </a:rPr>
              <a:t>Common examples of provider fraud that are relevant in our day-to day responsibilities:</a:t>
            </a:r>
          </a:p>
          <a:p>
            <a:pPr marL="309844" lvl="1" indent="-309844" algn="just">
              <a:lnSpc>
                <a:spcPts val="2237"/>
              </a:lnSpc>
              <a:buClr>
                <a:srgbClr val="333333"/>
              </a:buClr>
              <a:buSzPct val="55000"/>
            </a:pPr>
            <a:r>
              <a:rPr lang="en-US" sz="1626" dirty="0">
                <a:latin typeface="+mj-lt"/>
              </a:rPr>
              <a:t>Billing for services that were not provided (e.g., a chest x-ray that was never taken)</a:t>
            </a:r>
          </a:p>
          <a:p>
            <a:pPr marL="309844" lvl="1" indent="-309844" algn="just">
              <a:lnSpc>
                <a:spcPts val="2237"/>
              </a:lnSpc>
              <a:buClr>
                <a:srgbClr val="333333"/>
              </a:buClr>
              <a:buSzPct val="55000"/>
            </a:pPr>
            <a:r>
              <a:rPr lang="en-US" sz="1626" dirty="0">
                <a:latin typeface="+mj-lt"/>
              </a:rPr>
              <a:t>Duplicate billing which occurs when a provider bills Medicaid and also bills private insurance and/or the recipient for the same service</a:t>
            </a:r>
          </a:p>
          <a:p>
            <a:pPr marL="309844" indent="-309844" algn="just">
              <a:buClr>
                <a:srgbClr val="333333"/>
              </a:buClr>
              <a:buFont typeface="Arial" panose="020B0604020202020204" pitchFamily="34" charset="0"/>
              <a:buChar char="►"/>
              <a:defRPr/>
            </a:pPr>
            <a:r>
              <a:rPr lang="en-US" sz="1626" dirty="0" err="1">
                <a:latin typeface="+mj-lt"/>
              </a:rPr>
              <a:t>Upcoding</a:t>
            </a:r>
            <a:r>
              <a:rPr lang="en-US" sz="1626" dirty="0">
                <a:latin typeface="+mj-lt"/>
              </a:rPr>
              <a:t>, (e.g., providing a simple office visit and billing for a higher level comprehensive visit)</a:t>
            </a:r>
          </a:p>
          <a:p>
            <a:pPr marL="309844" indent="-309844" algn="just">
              <a:buClr>
                <a:srgbClr val="333333"/>
              </a:buClr>
              <a:buFont typeface="Arial" panose="020B0604020202020204" pitchFamily="34" charset="0"/>
              <a:buChar char="►"/>
              <a:defRPr/>
            </a:pPr>
            <a:r>
              <a:rPr lang="en-US" sz="1626" dirty="0">
                <a:latin typeface="+mj-lt"/>
              </a:rPr>
              <a:t>Having an unlicensed person perform services that only a licensed professional should render, and bills as if the licensed professional provided the service</a:t>
            </a:r>
          </a:p>
          <a:p>
            <a:pPr marL="309844" indent="-309844" algn="just">
              <a:buClr>
                <a:srgbClr val="333333"/>
              </a:buClr>
              <a:buFont typeface="Arial" panose="020B0604020202020204" pitchFamily="34" charset="0"/>
              <a:buChar char="►"/>
              <a:defRPr/>
            </a:pPr>
            <a:r>
              <a:rPr lang="en-US" sz="1626" dirty="0">
                <a:latin typeface="+mj-lt"/>
              </a:rPr>
              <a:t>Acceptance of illegally referred Medicare and Medicaid patients</a:t>
            </a:r>
          </a:p>
          <a:p>
            <a:pPr marL="309844" indent="-309844" algn="just">
              <a:buClr>
                <a:srgbClr val="333333"/>
              </a:buClr>
              <a:buFont typeface="Arial" panose="020B0604020202020204" pitchFamily="34" charset="0"/>
              <a:buChar char="►"/>
              <a:defRPr/>
            </a:pPr>
            <a:r>
              <a:rPr lang="en-US" altLang="en-US" sz="1626" dirty="0">
                <a:latin typeface="+mj-lt"/>
              </a:rPr>
              <a:t>Kickbacks to pharmacy providers</a:t>
            </a:r>
          </a:p>
          <a:p>
            <a:pPr>
              <a:defRPr/>
            </a:pPr>
            <a:endParaRPr lang="en-US" sz="1626" dirty="0"/>
          </a:p>
          <a:p>
            <a:endParaRPr lang="en-US" sz="1626" dirty="0"/>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16</a:t>
            </a:fld>
            <a:endParaRPr lang="en-US" dirty="0">
              <a:solidFill>
                <a:srgbClr val="000000">
                  <a:tint val="75000"/>
                </a:srgbClr>
              </a:solidFill>
            </a:endParaRPr>
          </a:p>
        </p:txBody>
      </p:sp>
      <p:sp>
        <p:nvSpPr>
          <p:cNvPr id="8" name="Title 1"/>
          <p:cNvSpPr txBox="1">
            <a:spLocks/>
          </p:cNvSpPr>
          <p:nvPr/>
        </p:nvSpPr>
        <p:spPr>
          <a:xfrm>
            <a:off x="716257" y="450603"/>
            <a:ext cx="7837572" cy="625171"/>
          </a:xfrm>
          <a:prstGeom prst="rect">
            <a:avLst/>
          </a:prstGeom>
        </p:spPr>
        <p:txBody>
          <a:bodyPr vert="horz" lIns="88916" tIns="44460" rIns="88916" bIns="44460" rtlCol="0" anchor="t">
            <a:normAutofit/>
          </a:bodyPr>
          <a:lstStyle>
            <a:lvl1pPr algn="l" defTabSz="492032" rtl="0" eaLnBrk="1" latinLnBrk="0" hangingPunct="1">
              <a:spcBef>
                <a:spcPct val="0"/>
              </a:spcBef>
              <a:buNone/>
              <a:defRPr sz="2200" b="1" i="0" u="none" kern="1200">
                <a:solidFill>
                  <a:schemeClr val="accent1"/>
                </a:solidFill>
                <a:latin typeface="Times New Roman"/>
                <a:ea typeface="+mj-ea"/>
                <a:cs typeface="Times New Roman"/>
              </a:defRPr>
            </a:lvl1pPr>
          </a:lstStyle>
          <a:p>
            <a:r>
              <a:rPr lang="en-US" sz="1988" dirty="0">
                <a:solidFill>
                  <a:srgbClr val="00AEEF"/>
                </a:solidFill>
              </a:rPr>
              <a:t>Healthcare Fraud</a:t>
            </a:r>
          </a:p>
        </p:txBody>
      </p:sp>
    </p:spTree>
    <p:extLst>
      <p:ext uri="{BB962C8B-B14F-4D97-AF65-F5344CB8AC3E}">
        <p14:creationId xmlns:p14="http://schemas.microsoft.com/office/powerpoint/2010/main" val="3088700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132" y="448444"/>
            <a:ext cx="8055282" cy="523327"/>
          </a:xfrm>
        </p:spPr>
        <p:txBody>
          <a:bodyPr>
            <a:noAutofit/>
          </a:bodyPr>
          <a:lstStyle/>
          <a:p>
            <a:r>
              <a:rPr lang="en-US" sz="1800" dirty="0">
                <a:solidFill>
                  <a:srgbClr val="00AEEF"/>
                </a:solidFill>
              </a:rPr>
              <a:t>Healthcare Fraud</a:t>
            </a:r>
            <a:br>
              <a:rPr lang="en-US" sz="1800" dirty="0">
                <a:solidFill>
                  <a:srgbClr val="00AEEF"/>
                </a:solidFill>
              </a:rPr>
            </a:br>
            <a:endParaRPr lang="en-US" sz="1850" dirty="0">
              <a:solidFill>
                <a:srgbClr val="00AEEF"/>
              </a:solidFill>
              <a:latin typeface="Times New Roman" pitchFamily="18" charset="0"/>
              <a:cs typeface="Times New Roman" pitchFamily="18" charset="0"/>
            </a:endParaRPr>
          </a:p>
        </p:txBody>
      </p:sp>
      <p:sp>
        <p:nvSpPr>
          <p:cNvPr id="3" name="Content Placeholder 2"/>
          <p:cNvSpPr>
            <a:spLocks noGrp="1"/>
          </p:cNvSpPr>
          <p:nvPr>
            <p:ph idx="1"/>
          </p:nvPr>
        </p:nvSpPr>
        <p:spPr>
          <a:xfrm>
            <a:off x="681286" y="1858797"/>
            <a:ext cx="7711483" cy="3718037"/>
          </a:xfrm>
        </p:spPr>
        <p:txBody>
          <a:bodyPr>
            <a:normAutofit/>
          </a:bodyPr>
          <a:lstStyle/>
          <a:p>
            <a:pPr algn="just"/>
            <a:r>
              <a:rPr lang="en-US" sz="1810" b="1" dirty="0" smtClean="0">
                <a:latin typeface="Arial" pitchFamily="34" charset="0"/>
                <a:cs typeface="Arial" pitchFamily="34" charset="0"/>
              </a:rPr>
              <a:t>Recent national trends relating to healthcare fraud settlements </a:t>
            </a:r>
          </a:p>
          <a:p>
            <a:pPr algn="just"/>
            <a:r>
              <a:rPr lang="en-US" sz="1810" b="1" dirty="0" smtClean="0">
                <a:latin typeface="Arial" pitchFamily="34" charset="0"/>
                <a:cs typeface="Arial" pitchFamily="34" charset="0"/>
              </a:rPr>
              <a:t>reflect penalties and fines reaching into the millions of dollars.</a:t>
            </a:r>
          </a:p>
          <a:p>
            <a:pPr algn="just"/>
            <a:endParaRPr lang="en-US" sz="1810" b="1" dirty="0">
              <a:latin typeface="Arial" pitchFamily="34" charset="0"/>
              <a:cs typeface="Arial" pitchFamily="34" charset="0"/>
            </a:endParaRPr>
          </a:p>
          <a:p>
            <a:pPr algn="just"/>
            <a:r>
              <a:rPr lang="en-US" sz="1810" b="1" dirty="0" smtClean="0">
                <a:latin typeface="Arial" pitchFamily="34" charset="0"/>
                <a:cs typeface="Arial" pitchFamily="34" charset="0"/>
              </a:rPr>
              <a:t>Organizational compliance with Fraud, Waste, and Abuse laws </a:t>
            </a:r>
          </a:p>
          <a:p>
            <a:pPr algn="just"/>
            <a:r>
              <a:rPr lang="en-US" sz="1810" b="1" dirty="0" smtClean="0">
                <a:latin typeface="Arial" pitchFamily="34" charset="0"/>
                <a:cs typeface="Arial" pitchFamily="34" charset="0"/>
              </a:rPr>
              <a:t>is a priority at Mount Sinai Health System.</a:t>
            </a:r>
            <a:endParaRPr lang="en-US" sz="1810" b="1" dirty="0">
              <a:latin typeface="Arial" pitchFamily="34" charset="0"/>
              <a:cs typeface="Arial" pitchFamily="34" charset="0"/>
            </a:endParaRPr>
          </a:p>
          <a:p>
            <a:pPr algn="just"/>
            <a:endParaRPr lang="en-US" sz="1717" dirty="0">
              <a:latin typeface="Arial" pitchFamily="34" charset="0"/>
              <a:cs typeface="Arial" pitchFamily="34" charset="0"/>
            </a:endParaRPr>
          </a:p>
          <a:p>
            <a:pPr marL="833501" lvl="2" indent="0" algn="just">
              <a:buClr>
                <a:srgbClr val="333333"/>
              </a:buClr>
              <a:buSzPct val="61000"/>
              <a:buNone/>
              <a:tabLst>
                <a:tab pos="6924163" algn="l"/>
                <a:tab pos="7594058" algn="l"/>
              </a:tabLst>
            </a:pPr>
            <a:endParaRPr lang="en-US" sz="1717"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17</a:t>
            </a:fld>
            <a:endParaRPr lang="en-US" dirty="0">
              <a:solidFill>
                <a:srgbClr val="000000">
                  <a:tint val="75000"/>
                </a:srgbClr>
              </a:solidFill>
            </a:endParaRPr>
          </a:p>
        </p:txBody>
      </p:sp>
    </p:spTree>
    <p:extLst>
      <p:ext uri="{BB962C8B-B14F-4D97-AF65-F5344CB8AC3E}">
        <p14:creationId xmlns:p14="http://schemas.microsoft.com/office/powerpoint/2010/main" val="3767082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7795" y="0"/>
            <a:ext cx="8708412" cy="2120802"/>
          </a:xfrm>
          <a:prstGeom prst="rect">
            <a:avLst/>
          </a:prstGeom>
          <a:gradFill>
            <a:gsLst>
              <a:gs pos="0">
                <a:schemeClr val="accent1">
                  <a:alpha val="0"/>
                </a:schemeClr>
              </a:gs>
              <a:gs pos="100000">
                <a:schemeClr val="accent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65">
              <a:solidFill>
                <a:srgbClr val="FFFFFF"/>
              </a:solidFill>
            </a:endParaRPr>
          </a:p>
        </p:txBody>
      </p:sp>
      <p:cxnSp>
        <p:nvCxnSpPr>
          <p:cNvPr id="66" name="Straight Connector 65"/>
          <p:cNvCxnSpPr/>
          <p:nvPr/>
        </p:nvCxnSpPr>
        <p:spPr>
          <a:xfrm>
            <a:off x="4571554" y="3172972"/>
            <a:ext cx="110566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78580" y="2763849"/>
            <a:ext cx="165625" cy="372807"/>
          </a:xfrm>
          <a:prstGeom prst="rect">
            <a:avLst/>
          </a:prstGeom>
          <a:solidFill>
            <a:schemeClr val="bg2"/>
          </a:solidFill>
          <a:ln>
            <a:noFill/>
          </a:ln>
          <a:effectLst>
            <a:reflection blurRad="63500" stA="50000" endA="300" endPos="4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65">
              <a:solidFill>
                <a:srgbClr val="FFFFFF"/>
              </a:solidFill>
            </a:endParaRPr>
          </a:p>
        </p:txBody>
      </p:sp>
      <p:sp>
        <p:nvSpPr>
          <p:cNvPr id="8" name="Rectangle 7"/>
          <p:cNvSpPr/>
          <p:nvPr/>
        </p:nvSpPr>
        <p:spPr>
          <a:xfrm>
            <a:off x="224374" y="3345037"/>
            <a:ext cx="8708412" cy="6519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65">
              <a:solidFill>
                <a:srgbClr val="FFFFFF"/>
              </a:solidFill>
            </a:endParaRPr>
          </a:p>
        </p:txBody>
      </p:sp>
      <p:sp>
        <p:nvSpPr>
          <p:cNvPr id="9" name="Slide Number Placeholder 8"/>
          <p:cNvSpPr>
            <a:spLocks noGrp="1"/>
          </p:cNvSpPr>
          <p:nvPr>
            <p:ph type="sldNum" sz="quarter" idx="12"/>
          </p:nvPr>
        </p:nvSpPr>
        <p:spPr/>
        <p:txBody>
          <a:bodyPr/>
          <a:lstStyle/>
          <a:p>
            <a:fld id="{9F8FBD0B-D5BA-AC4A-B182-CCF391B5588A}" type="slidenum">
              <a:rPr lang="en-US" smtClean="0">
                <a:solidFill>
                  <a:srgbClr val="000000">
                    <a:tint val="75000"/>
                  </a:srgbClr>
                </a:solidFill>
              </a:rPr>
              <a:pPr/>
              <a:t>18</a:t>
            </a:fld>
            <a:endParaRPr lang="en-US" dirty="0">
              <a:solidFill>
                <a:srgbClr val="000000">
                  <a:tint val="75000"/>
                </a:srgbClr>
              </a:solidFill>
            </a:endParaRPr>
          </a:p>
        </p:txBody>
      </p:sp>
      <p:grpSp>
        <p:nvGrpSpPr>
          <p:cNvPr id="25" name="Group 24"/>
          <p:cNvGrpSpPr/>
          <p:nvPr/>
        </p:nvGrpSpPr>
        <p:grpSpPr>
          <a:xfrm>
            <a:off x="564239" y="1159252"/>
            <a:ext cx="1804480" cy="4682757"/>
            <a:chOff x="238638" y="561353"/>
            <a:chExt cx="1997041" cy="5182468"/>
          </a:xfrm>
        </p:grpSpPr>
        <p:sp>
          <p:nvSpPr>
            <p:cNvPr id="70" name="TextBox 69"/>
            <p:cNvSpPr txBox="1"/>
            <p:nvPr/>
          </p:nvSpPr>
          <p:spPr>
            <a:xfrm>
              <a:off x="238638" y="2625442"/>
              <a:ext cx="1997041" cy="3118379"/>
            </a:xfrm>
            <a:prstGeom prst="rect">
              <a:avLst/>
            </a:prstGeom>
            <a:noFill/>
          </p:spPr>
          <p:txBody>
            <a:bodyPr wrap="square" rtlCol="0">
              <a:spAutoFit/>
            </a:bodyPr>
            <a:lstStyle/>
            <a:p>
              <a:pPr fontAlgn="base">
                <a:spcBef>
                  <a:spcPct val="0"/>
                </a:spcBef>
                <a:spcAft>
                  <a:spcPct val="0"/>
                </a:spcAft>
              </a:pPr>
              <a:r>
                <a:rPr lang="en-GB" sz="1265" b="1" u="sng" dirty="0">
                  <a:solidFill>
                    <a:srgbClr val="000000"/>
                  </a:solidFill>
                  <a:latin typeface="Arial"/>
                </a:rPr>
                <a:t>Stark Law violations</a:t>
              </a:r>
            </a:p>
            <a:p>
              <a:pPr algn="just" fontAlgn="base">
                <a:spcBef>
                  <a:spcPct val="0"/>
                </a:spcBef>
                <a:spcAft>
                  <a:spcPct val="0"/>
                </a:spcAft>
              </a:pPr>
              <a:endParaRPr lang="en-GB" sz="1265" dirty="0">
                <a:solidFill>
                  <a:srgbClr val="000000"/>
                </a:solidFill>
                <a:latin typeface="Arial"/>
              </a:endParaRPr>
            </a:p>
            <a:p>
              <a:pPr algn="just" fontAlgn="base">
                <a:spcBef>
                  <a:spcPct val="0"/>
                </a:spcBef>
                <a:spcAft>
                  <a:spcPct val="0"/>
                </a:spcAft>
              </a:pPr>
              <a:r>
                <a:rPr lang="en-GB" sz="1265" dirty="0">
                  <a:latin typeface="Arial"/>
                </a:rPr>
                <a:t>Southern CA hospital willing to pay over </a:t>
              </a:r>
              <a:r>
                <a:rPr lang="en-GB" sz="1265" dirty="0">
                  <a:solidFill>
                    <a:srgbClr val="FF0000"/>
                  </a:solidFill>
                  <a:latin typeface="Arial"/>
                </a:rPr>
                <a:t>$3 million </a:t>
              </a:r>
              <a:r>
                <a:rPr lang="en-GB" sz="1265" dirty="0">
                  <a:solidFill>
                    <a:srgbClr val="000000"/>
                  </a:solidFill>
                  <a:latin typeface="Arial"/>
                </a:rPr>
                <a:t>to resolve “Documentation Violations”, and </a:t>
              </a:r>
            </a:p>
            <a:p>
              <a:pPr algn="just" fontAlgn="base">
                <a:spcBef>
                  <a:spcPct val="0"/>
                </a:spcBef>
                <a:spcAft>
                  <a:spcPct val="0"/>
                </a:spcAft>
              </a:pPr>
              <a:r>
                <a:rPr lang="en-GB" sz="1265" dirty="0">
                  <a:solidFill>
                    <a:srgbClr val="FF0000"/>
                  </a:solidFill>
                  <a:latin typeface="Arial"/>
                </a:rPr>
                <a:t>92 arrangements </a:t>
              </a:r>
              <a:r>
                <a:rPr lang="en-GB" sz="1265" dirty="0">
                  <a:solidFill>
                    <a:srgbClr val="000000"/>
                  </a:solidFill>
                  <a:latin typeface="Arial"/>
                </a:rPr>
                <a:t>with other physicians who failed to  qualify for acceptable exceptions</a:t>
              </a:r>
            </a:p>
            <a:p>
              <a:pPr algn="just" fontAlgn="base">
                <a:spcBef>
                  <a:spcPct val="0"/>
                </a:spcBef>
                <a:spcAft>
                  <a:spcPct val="0"/>
                </a:spcAft>
              </a:pPr>
              <a:endParaRPr lang="en-GB" sz="1265" b="1" dirty="0">
                <a:solidFill>
                  <a:srgbClr val="000000"/>
                </a:solidFill>
                <a:latin typeface="Arial"/>
              </a:endParaRPr>
            </a:p>
            <a:p>
              <a:pPr algn="just" fontAlgn="base">
                <a:spcBef>
                  <a:spcPct val="0"/>
                </a:spcBef>
                <a:spcAft>
                  <a:spcPct val="0"/>
                </a:spcAft>
              </a:pPr>
              <a:r>
                <a:rPr lang="en-GB" sz="1265" dirty="0">
                  <a:solidFill>
                    <a:srgbClr val="000000"/>
                  </a:solidFill>
                  <a:latin typeface="Arial"/>
                </a:rPr>
                <a:t>STARK Law has </a:t>
              </a:r>
              <a:r>
                <a:rPr lang="en-GB" sz="1265" dirty="0">
                  <a:solidFill>
                    <a:srgbClr val="FF0000"/>
                  </a:solidFill>
                  <a:latin typeface="Arial"/>
                </a:rPr>
                <a:t>36</a:t>
              </a:r>
              <a:r>
                <a:rPr lang="en-GB" sz="1265" dirty="0">
                  <a:solidFill>
                    <a:srgbClr val="000000"/>
                  </a:solidFill>
                  <a:latin typeface="Arial"/>
                </a:rPr>
                <a:t> acceptable exceptions</a:t>
              </a:r>
              <a:endParaRPr lang="en-US" sz="1265" dirty="0">
                <a:solidFill>
                  <a:srgbClr val="000000"/>
                </a:solidFill>
                <a:latin typeface="Arial"/>
              </a:endParaRPr>
            </a:p>
          </p:txBody>
        </p:sp>
        <p:grpSp>
          <p:nvGrpSpPr>
            <p:cNvPr id="18" name="Group 17"/>
            <p:cNvGrpSpPr/>
            <p:nvPr/>
          </p:nvGrpSpPr>
          <p:grpSpPr>
            <a:xfrm>
              <a:off x="320393" y="561353"/>
              <a:ext cx="1463040" cy="1554480"/>
              <a:chOff x="727183" y="349705"/>
              <a:chExt cx="1463040" cy="1554480"/>
            </a:xfrm>
          </p:grpSpPr>
          <p:sp>
            <p:nvSpPr>
              <p:cNvPr id="11" name="Oval 10"/>
              <p:cNvSpPr/>
              <p:nvPr/>
            </p:nvSpPr>
            <p:spPr>
              <a:xfrm>
                <a:off x="727183" y="349705"/>
                <a:ext cx="1463040" cy="1554480"/>
              </a:xfrm>
              <a:prstGeom prst="ellipse">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65">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103" y="449413"/>
                <a:ext cx="1219200" cy="1219200"/>
              </a:xfrm>
              <a:prstGeom prst="rect">
                <a:avLst/>
              </a:prstGeom>
              <a:ln>
                <a:noFill/>
              </a:ln>
            </p:spPr>
          </p:pic>
        </p:grpSp>
      </p:grpSp>
      <p:grpSp>
        <p:nvGrpSpPr>
          <p:cNvPr id="27" name="Group 26"/>
          <p:cNvGrpSpPr/>
          <p:nvPr/>
        </p:nvGrpSpPr>
        <p:grpSpPr>
          <a:xfrm>
            <a:off x="2644129" y="1151149"/>
            <a:ext cx="1583608" cy="3709877"/>
            <a:chOff x="3167629" y="582659"/>
            <a:chExt cx="1752600" cy="4105769"/>
          </a:xfrm>
        </p:grpSpPr>
        <p:sp>
          <p:nvSpPr>
            <p:cNvPr id="72" name="TextBox 71"/>
            <p:cNvSpPr txBox="1"/>
            <p:nvPr/>
          </p:nvSpPr>
          <p:spPr>
            <a:xfrm>
              <a:off x="3167629" y="2647261"/>
              <a:ext cx="1752600" cy="2041167"/>
            </a:xfrm>
            <a:prstGeom prst="rect">
              <a:avLst/>
            </a:prstGeom>
            <a:noFill/>
          </p:spPr>
          <p:txBody>
            <a:bodyPr wrap="square" rtlCol="0">
              <a:spAutoFit/>
            </a:bodyPr>
            <a:lstStyle/>
            <a:p>
              <a:pPr algn="ctr" fontAlgn="base">
                <a:spcBef>
                  <a:spcPct val="0"/>
                </a:spcBef>
                <a:spcAft>
                  <a:spcPct val="0"/>
                </a:spcAft>
              </a:pPr>
              <a:r>
                <a:rPr lang="en-GB" sz="1265" b="1" u="sng" dirty="0">
                  <a:solidFill>
                    <a:srgbClr val="000000"/>
                  </a:solidFill>
                  <a:latin typeface="Arial"/>
                </a:rPr>
                <a:t>RN Guilty of Fraud</a:t>
              </a:r>
            </a:p>
            <a:p>
              <a:pPr algn="ctr" fontAlgn="base">
                <a:spcBef>
                  <a:spcPct val="0"/>
                </a:spcBef>
                <a:spcAft>
                  <a:spcPct val="0"/>
                </a:spcAft>
              </a:pPr>
              <a:endParaRPr lang="en-GB" sz="1265" b="1" u="sng" dirty="0">
                <a:solidFill>
                  <a:srgbClr val="000000"/>
                </a:solidFill>
                <a:latin typeface="Arial"/>
              </a:endParaRPr>
            </a:p>
            <a:p>
              <a:pPr algn="just" fontAlgn="base">
                <a:spcBef>
                  <a:spcPct val="0"/>
                </a:spcBef>
                <a:spcAft>
                  <a:spcPct val="0"/>
                </a:spcAft>
              </a:pPr>
              <a:r>
                <a:rPr lang="en-GB" sz="1265" dirty="0">
                  <a:solidFill>
                    <a:srgbClr val="FF0000"/>
                  </a:solidFill>
                  <a:latin typeface="Arial"/>
                </a:rPr>
                <a:t>10 years in prison</a:t>
              </a:r>
              <a:r>
                <a:rPr lang="en-GB" sz="1265" dirty="0">
                  <a:solidFill>
                    <a:srgbClr val="000000"/>
                  </a:solidFill>
                  <a:latin typeface="Arial"/>
                </a:rPr>
                <a:t> for her role in a </a:t>
              </a:r>
              <a:r>
                <a:rPr lang="en-GB" sz="1265" dirty="0">
                  <a:solidFill>
                    <a:srgbClr val="FF0000"/>
                  </a:solidFill>
                  <a:latin typeface="Arial"/>
                </a:rPr>
                <a:t>$25 million Medicare scam</a:t>
              </a:r>
              <a:r>
                <a:rPr lang="en-GB" sz="1265" dirty="0">
                  <a:solidFill>
                    <a:srgbClr val="000000"/>
                  </a:solidFill>
                  <a:latin typeface="Arial"/>
                </a:rPr>
                <a:t>.</a:t>
              </a:r>
              <a:endParaRPr lang="en-US" sz="1265" dirty="0">
                <a:solidFill>
                  <a:srgbClr val="000000"/>
                </a:solidFill>
                <a:latin typeface="Arial"/>
              </a:endParaRPr>
            </a:p>
            <a:p>
              <a:pPr algn="ctr" fontAlgn="base">
                <a:spcBef>
                  <a:spcPct val="0"/>
                </a:spcBef>
                <a:spcAft>
                  <a:spcPct val="0"/>
                </a:spcAft>
              </a:pPr>
              <a:endParaRPr lang="en-US" sz="1265" dirty="0">
                <a:solidFill>
                  <a:srgbClr val="000000"/>
                </a:solidFill>
                <a:latin typeface="Arial"/>
              </a:endParaRPr>
            </a:p>
            <a:p>
              <a:pPr algn="ctr" fontAlgn="base">
                <a:spcBef>
                  <a:spcPct val="0"/>
                </a:spcBef>
                <a:spcAft>
                  <a:spcPct val="0"/>
                </a:spcAft>
              </a:pPr>
              <a:endParaRPr lang="en-US" sz="1265" dirty="0">
                <a:solidFill>
                  <a:srgbClr val="000000"/>
                </a:solidFill>
                <a:latin typeface="Arial"/>
              </a:endParaRPr>
            </a:p>
          </p:txBody>
        </p:sp>
        <p:grpSp>
          <p:nvGrpSpPr>
            <p:cNvPr id="21" name="Group 20"/>
            <p:cNvGrpSpPr/>
            <p:nvPr/>
          </p:nvGrpSpPr>
          <p:grpSpPr>
            <a:xfrm>
              <a:off x="3177025" y="582659"/>
              <a:ext cx="1554480" cy="1554480"/>
              <a:chOff x="3583815" y="320193"/>
              <a:chExt cx="1554480" cy="1554480"/>
            </a:xfrm>
          </p:grpSpPr>
          <p:sp>
            <p:nvSpPr>
              <p:cNvPr id="62" name="Oval 61"/>
              <p:cNvSpPr/>
              <p:nvPr/>
            </p:nvSpPr>
            <p:spPr>
              <a:xfrm>
                <a:off x="3583815" y="320193"/>
                <a:ext cx="1554480" cy="1554480"/>
              </a:xfrm>
              <a:prstGeom prst="ellipse">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65">
                  <a:solidFill>
                    <a:srgbClr val="FFFF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6918" y="544674"/>
                <a:ext cx="1068273" cy="1068273"/>
              </a:xfrm>
              <a:prstGeom prst="ellipse">
                <a:avLst/>
              </a:prstGeom>
            </p:spPr>
          </p:pic>
        </p:grpSp>
      </p:grpSp>
      <p:grpSp>
        <p:nvGrpSpPr>
          <p:cNvPr id="35" name="Group 34"/>
          <p:cNvGrpSpPr/>
          <p:nvPr/>
        </p:nvGrpSpPr>
        <p:grpSpPr>
          <a:xfrm>
            <a:off x="4709705" y="1146955"/>
            <a:ext cx="1648958" cy="3764527"/>
            <a:chOff x="4327028" y="564040"/>
            <a:chExt cx="1824923" cy="3982632"/>
          </a:xfrm>
        </p:grpSpPr>
        <p:sp>
          <p:nvSpPr>
            <p:cNvPr id="73" name="TextBox 72"/>
            <p:cNvSpPr txBox="1"/>
            <p:nvPr/>
          </p:nvSpPr>
          <p:spPr>
            <a:xfrm>
              <a:off x="4327028" y="2389518"/>
              <a:ext cx="1824923" cy="2157154"/>
            </a:xfrm>
            <a:prstGeom prst="rect">
              <a:avLst/>
            </a:prstGeom>
            <a:noFill/>
          </p:spPr>
          <p:txBody>
            <a:bodyPr wrap="square" rtlCol="0">
              <a:spAutoFit/>
            </a:bodyPr>
            <a:lstStyle/>
            <a:p>
              <a:pPr algn="ctr" fontAlgn="base">
                <a:spcBef>
                  <a:spcPct val="0"/>
                </a:spcBef>
                <a:spcAft>
                  <a:spcPct val="0"/>
                </a:spcAft>
              </a:pPr>
              <a:r>
                <a:rPr lang="en-GB" sz="1265" b="1" u="sng" dirty="0">
                  <a:solidFill>
                    <a:srgbClr val="000000"/>
                  </a:solidFill>
                  <a:latin typeface="Arial"/>
                </a:rPr>
                <a:t>Medical Billing Fraud Case</a:t>
              </a:r>
            </a:p>
            <a:p>
              <a:pPr algn="ctr" fontAlgn="base">
                <a:spcBef>
                  <a:spcPct val="0"/>
                </a:spcBef>
                <a:spcAft>
                  <a:spcPct val="0"/>
                </a:spcAft>
              </a:pPr>
              <a:endParaRPr lang="en-GB" sz="1265" dirty="0">
                <a:solidFill>
                  <a:srgbClr val="000000"/>
                </a:solidFill>
                <a:latin typeface="Arial"/>
              </a:endParaRPr>
            </a:p>
            <a:p>
              <a:pPr algn="just" fontAlgn="base">
                <a:spcBef>
                  <a:spcPct val="0"/>
                </a:spcBef>
                <a:spcAft>
                  <a:spcPct val="0"/>
                </a:spcAft>
              </a:pPr>
              <a:r>
                <a:rPr lang="en-GB" sz="1265" dirty="0">
                  <a:solidFill>
                    <a:srgbClr val="000000"/>
                  </a:solidFill>
                  <a:latin typeface="Arial"/>
                </a:rPr>
                <a:t>Jury awarded Aetna </a:t>
              </a:r>
              <a:r>
                <a:rPr lang="en-GB" sz="1265" dirty="0">
                  <a:solidFill>
                    <a:srgbClr val="FF0000"/>
                  </a:solidFill>
                  <a:latin typeface="Arial"/>
                </a:rPr>
                <a:t>$37.4 million in damages</a:t>
              </a:r>
              <a:r>
                <a:rPr lang="en-GB" sz="1265" dirty="0">
                  <a:solidFill>
                    <a:srgbClr val="000000"/>
                  </a:solidFill>
                  <a:latin typeface="Arial"/>
                </a:rPr>
                <a:t> after four years of litigation and trial involving ambulatory surgery </a:t>
              </a:r>
              <a:r>
                <a:rPr lang="en-GB" sz="1265" dirty="0" err="1">
                  <a:solidFill>
                    <a:srgbClr val="000000"/>
                  </a:solidFill>
                  <a:latin typeface="Arial"/>
                </a:rPr>
                <a:t>centers</a:t>
              </a:r>
              <a:endParaRPr lang="en-US" sz="1265" dirty="0">
                <a:solidFill>
                  <a:srgbClr val="000000"/>
                </a:solidFill>
                <a:latin typeface="Arial"/>
              </a:endParaRPr>
            </a:p>
          </p:txBody>
        </p:sp>
        <p:grpSp>
          <p:nvGrpSpPr>
            <p:cNvPr id="22" name="Group 21"/>
            <p:cNvGrpSpPr/>
            <p:nvPr/>
          </p:nvGrpSpPr>
          <p:grpSpPr>
            <a:xfrm>
              <a:off x="4424701" y="564040"/>
              <a:ext cx="1554480" cy="1498980"/>
              <a:chOff x="4831491" y="260952"/>
              <a:chExt cx="1554480" cy="1498980"/>
            </a:xfrm>
            <a:effectLst>
              <a:outerShdw blurRad="50800" dist="38100" dir="2700000" algn="tl" rotWithShape="0">
                <a:prstClr val="black">
                  <a:alpha val="40000"/>
                </a:prstClr>
              </a:outerShdw>
            </a:effectLst>
          </p:grpSpPr>
          <p:sp>
            <p:nvSpPr>
              <p:cNvPr id="63" name="Oval 62"/>
              <p:cNvSpPr/>
              <p:nvPr/>
            </p:nvSpPr>
            <p:spPr>
              <a:xfrm>
                <a:off x="4831491" y="260952"/>
                <a:ext cx="1554480" cy="1498980"/>
              </a:xfrm>
              <a:prstGeom prst="ellipse">
                <a:avLst/>
              </a:prstGeom>
              <a:solidFill>
                <a:schemeClr val="bg1"/>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65">
                  <a:solidFill>
                    <a:srgbClr val="FFFFFF"/>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8923" y="371295"/>
                <a:ext cx="1259616" cy="1259616"/>
              </a:xfrm>
              <a:prstGeom prst="ellipse">
                <a:avLst/>
              </a:prstGeom>
            </p:spPr>
          </p:pic>
        </p:grpSp>
      </p:grpSp>
      <p:grpSp>
        <p:nvGrpSpPr>
          <p:cNvPr id="75" name="Group 74"/>
          <p:cNvGrpSpPr/>
          <p:nvPr/>
        </p:nvGrpSpPr>
        <p:grpSpPr>
          <a:xfrm>
            <a:off x="6706429" y="1142018"/>
            <a:ext cx="1908132" cy="4745068"/>
            <a:chOff x="7235157" y="540931"/>
            <a:chExt cx="2111754" cy="4968906"/>
          </a:xfrm>
        </p:grpSpPr>
        <p:sp>
          <p:nvSpPr>
            <p:cNvPr id="34" name="TextBox 33"/>
            <p:cNvSpPr txBox="1"/>
            <p:nvPr/>
          </p:nvSpPr>
          <p:spPr>
            <a:xfrm>
              <a:off x="7235157" y="2355372"/>
              <a:ext cx="2111754" cy="3154465"/>
            </a:xfrm>
            <a:prstGeom prst="rect">
              <a:avLst/>
            </a:prstGeom>
            <a:noFill/>
          </p:spPr>
          <p:txBody>
            <a:bodyPr wrap="square" rtlCol="0">
              <a:spAutoFit/>
            </a:bodyPr>
            <a:lstStyle/>
            <a:p>
              <a:pPr algn="ctr" fontAlgn="base">
                <a:spcBef>
                  <a:spcPct val="0"/>
                </a:spcBef>
                <a:spcAft>
                  <a:spcPct val="0"/>
                </a:spcAft>
              </a:pPr>
              <a:r>
                <a:rPr lang="en-US" sz="1265" b="1" u="sng" dirty="0">
                  <a:solidFill>
                    <a:srgbClr val="000000"/>
                  </a:solidFill>
                  <a:latin typeface="Arial"/>
                </a:rPr>
                <a:t>Medicare and Medicaid Fraud Allegations. </a:t>
              </a:r>
            </a:p>
            <a:p>
              <a:pPr algn="ctr" fontAlgn="base">
                <a:spcBef>
                  <a:spcPct val="0"/>
                </a:spcBef>
                <a:spcAft>
                  <a:spcPct val="0"/>
                </a:spcAft>
              </a:pPr>
              <a:endParaRPr lang="en-US" sz="1265" dirty="0">
                <a:solidFill>
                  <a:srgbClr val="000000"/>
                </a:solidFill>
                <a:latin typeface="Arial"/>
              </a:endParaRPr>
            </a:p>
            <a:p>
              <a:pPr algn="just" fontAlgn="base">
                <a:spcBef>
                  <a:spcPct val="0"/>
                </a:spcBef>
                <a:spcAft>
                  <a:spcPct val="0"/>
                </a:spcAft>
              </a:pPr>
              <a:r>
                <a:rPr lang="en-US" sz="1265" dirty="0">
                  <a:solidFill>
                    <a:srgbClr val="000000"/>
                  </a:solidFill>
                  <a:latin typeface="Arial"/>
                </a:rPr>
                <a:t>Boston Medical Ctr. agreed to pay </a:t>
              </a:r>
              <a:r>
                <a:rPr lang="en-US" sz="1265" dirty="0">
                  <a:solidFill>
                    <a:srgbClr val="FF0000"/>
                  </a:solidFill>
                  <a:latin typeface="Arial"/>
                </a:rPr>
                <a:t>$1.1 million</a:t>
              </a:r>
              <a:r>
                <a:rPr lang="en-US" sz="1265" dirty="0">
                  <a:solidFill>
                    <a:srgbClr val="000000"/>
                  </a:solidFill>
                  <a:latin typeface="Arial"/>
                </a:rPr>
                <a:t> related to medication irregularities </a:t>
              </a:r>
            </a:p>
            <a:p>
              <a:pPr algn="just" fontAlgn="base">
                <a:spcBef>
                  <a:spcPct val="0"/>
                </a:spcBef>
                <a:spcAft>
                  <a:spcPct val="0"/>
                </a:spcAft>
              </a:pPr>
              <a:endParaRPr lang="en-US" sz="1265" dirty="0">
                <a:solidFill>
                  <a:srgbClr val="000000"/>
                </a:solidFill>
                <a:latin typeface="Arial"/>
              </a:endParaRPr>
            </a:p>
            <a:p>
              <a:pPr algn="just" fontAlgn="base">
                <a:spcBef>
                  <a:spcPct val="0"/>
                </a:spcBef>
                <a:spcAft>
                  <a:spcPct val="0"/>
                </a:spcAft>
              </a:pPr>
              <a:r>
                <a:rPr lang="en-US" sz="1265" dirty="0">
                  <a:solidFill>
                    <a:srgbClr val="000000"/>
                  </a:solidFill>
                  <a:latin typeface="Arial"/>
                </a:rPr>
                <a:t>Prosecutors charged the hospital and two of its physician groups for </a:t>
              </a:r>
              <a:r>
                <a:rPr lang="en-US" sz="1265" dirty="0">
                  <a:solidFill>
                    <a:srgbClr val="FF0000"/>
                  </a:solidFill>
                  <a:latin typeface="Arial"/>
                </a:rPr>
                <a:t>billing Medicare </a:t>
              </a:r>
              <a:r>
                <a:rPr lang="en-US" sz="1265" dirty="0">
                  <a:solidFill>
                    <a:srgbClr val="000000"/>
                  </a:solidFill>
                  <a:latin typeface="Arial"/>
                </a:rPr>
                <a:t>for more units than it actually used</a:t>
              </a:r>
            </a:p>
          </p:txBody>
        </p:sp>
        <p:grpSp>
          <p:nvGrpSpPr>
            <p:cNvPr id="24" name="Group 23"/>
            <p:cNvGrpSpPr/>
            <p:nvPr/>
          </p:nvGrpSpPr>
          <p:grpSpPr>
            <a:xfrm>
              <a:off x="7539957" y="540931"/>
              <a:ext cx="1554480" cy="1488899"/>
              <a:chOff x="7946747" y="283563"/>
              <a:chExt cx="1554480" cy="1488899"/>
            </a:xfrm>
            <a:effectLst>
              <a:outerShdw blurRad="50800" dist="38100" dir="2700000" algn="tl" rotWithShape="0">
                <a:prstClr val="black">
                  <a:alpha val="40000"/>
                </a:prstClr>
              </a:outerShdw>
            </a:effectLst>
          </p:grpSpPr>
          <p:sp>
            <p:nvSpPr>
              <p:cNvPr id="69" name="Oval 68"/>
              <p:cNvSpPr/>
              <p:nvPr/>
            </p:nvSpPr>
            <p:spPr>
              <a:xfrm>
                <a:off x="7946747" y="283563"/>
                <a:ext cx="1554480" cy="1488899"/>
              </a:xfrm>
              <a:prstGeom prst="ellipse">
                <a:avLst/>
              </a:prstGeom>
              <a:solidFill>
                <a:schemeClr val="bg1"/>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65">
                  <a:solidFill>
                    <a:srgbClr val="FFFFFF"/>
                  </a:soli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3577" y="525946"/>
                <a:ext cx="1457650" cy="1191796"/>
              </a:xfrm>
              <a:prstGeom prst="rect">
                <a:avLst/>
              </a:prstGeom>
            </p:spPr>
          </p:pic>
        </p:grpSp>
      </p:grpSp>
      <p:sp>
        <p:nvSpPr>
          <p:cNvPr id="3" name="TextBox 2"/>
          <p:cNvSpPr txBox="1"/>
          <p:nvPr/>
        </p:nvSpPr>
        <p:spPr>
          <a:xfrm>
            <a:off x="592814" y="415020"/>
            <a:ext cx="7303411" cy="400110"/>
          </a:xfrm>
          <a:prstGeom prst="rect">
            <a:avLst/>
          </a:prstGeom>
          <a:noFill/>
        </p:spPr>
        <p:txBody>
          <a:bodyPr wrap="square" rtlCol="0">
            <a:spAutoFit/>
          </a:bodyPr>
          <a:lstStyle/>
          <a:p>
            <a:r>
              <a:rPr lang="en-US" sz="2000" dirty="0" smtClean="0"/>
              <a:t>Examples of Recent Settlements</a:t>
            </a:r>
            <a:endParaRPr lang="en-US" sz="2000" dirty="0"/>
          </a:p>
        </p:txBody>
      </p:sp>
      <p:sp>
        <p:nvSpPr>
          <p:cNvPr id="5" name="TextBox 4"/>
          <p:cNvSpPr txBox="1"/>
          <p:nvPr/>
        </p:nvSpPr>
        <p:spPr>
          <a:xfrm>
            <a:off x="578456" y="6204857"/>
            <a:ext cx="4646685" cy="276999"/>
          </a:xfrm>
          <a:prstGeom prst="rect">
            <a:avLst/>
          </a:prstGeom>
          <a:noFill/>
        </p:spPr>
        <p:txBody>
          <a:bodyPr wrap="square" rtlCol="0">
            <a:spAutoFit/>
          </a:bodyPr>
          <a:lstStyle/>
          <a:p>
            <a:r>
              <a:rPr lang="en-US" sz="1200" dirty="0" smtClean="0"/>
              <a:t>Source: Various healthcare publications, 2016</a:t>
            </a:r>
            <a:endParaRPr lang="en-US" sz="1200" dirty="0"/>
          </a:p>
        </p:txBody>
      </p:sp>
    </p:spTree>
    <p:extLst>
      <p:ext uri="{BB962C8B-B14F-4D97-AF65-F5344CB8AC3E}">
        <p14:creationId xmlns:p14="http://schemas.microsoft.com/office/powerpoint/2010/main" val="291057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8FBD0B-D5BA-AC4A-B182-CCF391B5588A}" type="slidenum">
              <a:rPr lang="en-US" smtClean="0">
                <a:solidFill>
                  <a:srgbClr val="000000">
                    <a:tint val="75000"/>
                  </a:srgbClr>
                </a:solidFill>
              </a:rPr>
              <a:pPr/>
              <a:t>19</a:t>
            </a:fld>
            <a:endParaRPr lang="en-US" dirty="0">
              <a:solidFill>
                <a:srgbClr val="000000">
                  <a:tint val="75000"/>
                </a:srgbClr>
              </a:solidFill>
            </a:endParaRPr>
          </a:p>
        </p:txBody>
      </p:sp>
      <p:sp>
        <p:nvSpPr>
          <p:cNvPr id="5" name="Text Placeholder 4"/>
          <p:cNvSpPr>
            <a:spLocks noGrp="1"/>
          </p:cNvSpPr>
          <p:nvPr>
            <p:ph type="body" idx="1"/>
          </p:nvPr>
        </p:nvSpPr>
        <p:spPr>
          <a:xfrm>
            <a:off x="716258" y="812603"/>
            <a:ext cx="7768719" cy="5577056"/>
          </a:xfrm>
        </p:spPr>
        <p:txBody>
          <a:bodyPr/>
          <a:lstStyle/>
          <a:p>
            <a:pPr marL="3996" algn="just">
              <a:spcBef>
                <a:spcPts val="0"/>
              </a:spcBef>
              <a:defRPr/>
            </a:pPr>
            <a:r>
              <a:rPr lang="en-US" sz="1807" b="0" dirty="0" smtClean="0">
                <a:solidFill>
                  <a:schemeClr val="tx1"/>
                </a:solidFill>
                <a:latin typeface="Arial" panose="020B0604020202020204" pitchFamily="34" charset="0"/>
                <a:cs typeface="Arial" panose="020B0604020202020204" pitchFamily="34" charset="0"/>
              </a:rPr>
              <a:t>Compliance is everyone’s responsibility.  “Compliance is thinking ahead and staying alert”.  Be proactive.  Here’s how:</a:t>
            </a:r>
            <a:endParaRPr lang="en-US" sz="1807" b="0" dirty="0">
              <a:solidFill>
                <a:schemeClr val="tx1"/>
              </a:solidFill>
              <a:latin typeface="Arial" panose="020B0604020202020204" pitchFamily="34" charset="0"/>
              <a:cs typeface="Arial" panose="020B0604020202020204" pitchFamily="34" charset="0"/>
            </a:endParaRPr>
          </a:p>
          <a:p>
            <a:pPr marL="3996" algn="ctr">
              <a:spcAft>
                <a:spcPts val="503"/>
              </a:spcAft>
              <a:defRPr/>
            </a:pPr>
            <a:r>
              <a:rPr lang="en-US" sz="1807" dirty="0">
                <a:solidFill>
                  <a:srgbClr val="D80B8C"/>
                </a:solidFill>
                <a:latin typeface="Arial" panose="020B0604020202020204" pitchFamily="34" charset="0"/>
                <a:cs typeface="Arial" panose="020B0604020202020204" pitchFamily="34" charset="0"/>
              </a:rPr>
              <a:t>How can you contribute?</a:t>
            </a:r>
          </a:p>
          <a:p>
            <a:pPr marL="3996" algn="just">
              <a:spcAft>
                <a:spcPts val="503"/>
              </a:spcAft>
              <a:defRPr/>
            </a:pPr>
            <a:endParaRPr lang="en-US" sz="1807" dirty="0">
              <a:solidFill>
                <a:srgbClr val="D80B8C"/>
              </a:solidFill>
              <a:latin typeface="Arial" panose="020B0604020202020204" pitchFamily="34" charset="0"/>
              <a:cs typeface="Arial" panose="020B0604020202020204" pitchFamily="34" charset="0"/>
            </a:endParaRPr>
          </a:p>
          <a:p>
            <a:pPr marL="3996" algn="just">
              <a:spcAft>
                <a:spcPts val="503"/>
              </a:spcAft>
              <a:defRPr/>
            </a:pPr>
            <a:endParaRPr lang="en-US" sz="1807" dirty="0">
              <a:solidFill>
                <a:srgbClr val="D80B8C"/>
              </a:solidFill>
              <a:latin typeface="Arial" panose="020B0604020202020204" pitchFamily="34" charset="0"/>
              <a:cs typeface="Arial" panose="020B0604020202020204" pitchFamily="34" charset="0"/>
            </a:endParaRPr>
          </a:p>
          <a:p>
            <a:endParaRPr lang="en-US" dirty="0"/>
          </a:p>
        </p:txBody>
      </p:sp>
      <p:sp>
        <p:nvSpPr>
          <p:cNvPr id="6" name="Title 1"/>
          <p:cNvSpPr>
            <a:spLocks noGrp="1"/>
          </p:cNvSpPr>
          <p:nvPr>
            <p:ph type="title"/>
          </p:nvPr>
        </p:nvSpPr>
        <p:spPr/>
        <p:txBody>
          <a:bodyPr/>
          <a:lstStyle/>
          <a:p>
            <a:r>
              <a:rPr lang="en-US" dirty="0" smtClean="0"/>
              <a:t>Compliance is everyone’s responsibility</a:t>
            </a:r>
            <a:endParaRPr lang="en-US" dirty="0"/>
          </a:p>
        </p:txBody>
      </p:sp>
      <p:graphicFrame>
        <p:nvGraphicFramePr>
          <p:cNvPr id="7" name="Table 6"/>
          <p:cNvGraphicFramePr>
            <a:graphicFrameLocks noGrp="1"/>
          </p:cNvGraphicFramePr>
          <p:nvPr>
            <p:extLst/>
          </p:nvPr>
        </p:nvGraphicFramePr>
        <p:xfrm>
          <a:off x="2162161" y="2533917"/>
          <a:ext cx="5026236" cy="3029512"/>
        </p:xfrm>
        <a:graphic>
          <a:graphicData uri="http://schemas.openxmlformats.org/drawingml/2006/table">
            <a:tbl>
              <a:tblPr>
                <a:tableStyleId>{5C22544A-7EE6-4342-B048-85BDC9FD1C3A}</a:tableStyleId>
              </a:tblPr>
              <a:tblGrid>
                <a:gridCol w="2630921"/>
                <a:gridCol w="2395315"/>
              </a:tblGrid>
              <a:tr h="1575346">
                <a:tc>
                  <a:txBody>
                    <a:bodyPr/>
                    <a:lstStyle/>
                    <a:p>
                      <a:pPr algn="ctr" fontAlgn="ctr"/>
                      <a:r>
                        <a:rPr lang="en-US" sz="1300" b="1" u="none" strike="noStrike" dirty="0">
                          <a:effectLst/>
                        </a:rPr>
                        <a:t>Identifying Risk </a:t>
                      </a:r>
                      <a:endParaRPr lang="en-US" sz="1300" b="1" u="none" strike="noStrike" dirty="0" smtClean="0">
                        <a:effectLst/>
                      </a:endParaRPr>
                    </a:p>
                    <a:p>
                      <a:pPr algn="ctr" fontAlgn="ctr"/>
                      <a:r>
                        <a:rPr lang="en-US" sz="1300" b="1" u="none" strike="noStrike" dirty="0" smtClean="0">
                          <a:effectLst/>
                        </a:rPr>
                        <a:t>Areas Proactively</a:t>
                      </a:r>
                      <a:endParaRPr lang="en-US" sz="1300" b="1" i="0" u="none" strike="noStrike" dirty="0">
                        <a:solidFill>
                          <a:srgbClr val="000000"/>
                        </a:solidFill>
                        <a:effectLst/>
                        <a:latin typeface="Calibri"/>
                      </a:endParaRPr>
                    </a:p>
                  </a:txBody>
                  <a:tcPr marL="8607" marR="8607" marT="8607" marB="0" anchor="ctr">
                    <a:solidFill>
                      <a:srgbClr val="00AEEF"/>
                    </a:solidFill>
                  </a:tcPr>
                </a:tc>
                <a:tc>
                  <a:txBody>
                    <a:bodyPr/>
                    <a:lstStyle/>
                    <a:p>
                      <a:pPr algn="ctr" fontAlgn="ctr"/>
                      <a:r>
                        <a:rPr lang="en-US" sz="1300" b="1" u="none" strike="noStrike" dirty="0">
                          <a:effectLst/>
                        </a:rPr>
                        <a:t>Using the </a:t>
                      </a:r>
                      <a:endParaRPr lang="en-US" sz="1300" b="1" u="none" strike="noStrike" dirty="0" smtClean="0">
                        <a:effectLst/>
                      </a:endParaRPr>
                    </a:p>
                    <a:p>
                      <a:pPr algn="ctr" fontAlgn="ctr"/>
                      <a:r>
                        <a:rPr lang="en-US" sz="1300" b="1" u="none" strike="noStrike" dirty="0" smtClean="0">
                          <a:effectLst/>
                        </a:rPr>
                        <a:t>Compliance Hotline </a:t>
                      </a:r>
                      <a:endParaRPr lang="en-US" sz="1000" b="1" i="0" u="none" strike="noStrike" dirty="0">
                        <a:solidFill>
                          <a:srgbClr val="000000"/>
                        </a:solidFill>
                        <a:effectLst/>
                        <a:latin typeface="Calibri"/>
                      </a:endParaRPr>
                    </a:p>
                  </a:txBody>
                  <a:tcPr marL="8607" marR="8607" marT="8607" marB="0" anchor="ctr">
                    <a:solidFill>
                      <a:srgbClr val="D60093"/>
                    </a:solidFill>
                  </a:tcPr>
                </a:tc>
              </a:tr>
              <a:tr h="1454166">
                <a:tc>
                  <a:txBody>
                    <a:bodyPr/>
                    <a:lstStyle/>
                    <a:p>
                      <a:pPr algn="ctr" fontAlgn="ctr"/>
                      <a:r>
                        <a:rPr lang="en-US" sz="1300" b="1" u="none" strike="noStrike" dirty="0">
                          <a:effectLst/>
                        </a:rPr>
                        <a:t>Verifying </a:t>
                      </a:r>
                      <a:endParaRPr lang="en-US" sz="1300" b="1" u="none" strike="noStrike" dirty="0" smtClean="0">
                        <a:effectLst/>
                      </a:endParaRPr>
                    </a:p>
                    <a:p>
                      <a:pPr algn="ctr" fontAlgn="ctr"/>
                      <a:r>
                        <a:rPr lang="en-US" sz="1300" b="1" u="none" strike="noStrike" dirty="0" smtClean="0">
                          <a:effectLst/>
                        </a:rPr>
                        <a:t>Current Policies</a:t>
                      </a:r>
                      <a:endParaRPr lang="en-US" sz="1300" b="1" i="0" u="none" strike="noStrike" dirty="0">
                        <a:solidFill>
                          <a:srgbClr val="000000"/>
                        </a:solidFill>
                        <a:effectLst/>
                        <a:latin typeface="Calibri"/>
                      </a:endParaRPr>
                    </a:p>
                  </a:txBody>
                  <a:tcPr marL="8607" marR="8607" marT="8607" marB="0" anchor="ctr">
                    <a:solidFill>
                      <a:srgbClr val="D60093"/>
                    </a:solidFill>
                  </a:tcPr>
                </a:tc>
                <a:tc>
                  <a:txBody>
                    <a:bodyPr/>
                    <a:lstStyle/>
                    <a:p>
                      <a:pPr marL="0" indent="0" algn="ctr" rtl="0" fontAlgn="ctr">
                        <a:buClr>
                          <a:srgbClr val="000000"/>
                        </a:buClr>
                        <a:buSzPts val="1100"/>
                        <a:buFont typeface="Calibri"/>
                        <a:buNone/>
                        <a:tabLst>
                          <a:tab pos="1031875" algn="l"/>
                          <a:tab pos="1881188" algn="l"/>
                        </a:tabLst>
                      </a:pPr>
                      <a:r>
                        <a:rPr lang="en-US" sz="1300" b="1" i="0" u="none" strike="noStrike" dirty="0" smtClean="0">
                          <a:solidFill>
                            <a:schemeClr val="tx1"/>
                          </a:solidFill>
                          <a:effectLst/>
                          <a:latin typeface="+mn-lt"/>
                        </a:rPr>
                        <a:t>Avoiding </a:t>
                      </a:r>
                    </a:p>
                    <a:p>
                      <a:pPr algn="ctr" rtl="0" fontAlgn="ctr">
                        <a:buClr>
                          <a:srgbClr val="000000"/>
                        </a:buClr>
                        <a:buSzPts val="1100"/>
                        <a:buFont typeface="Calibri"/>
                        <a:buNone/>
                        <a:tabLst>
                          <a:tab pos="1031875" algn="l"/>
                          <a:tab pos="1881188" algn="l"/>
                        </a:tabLst>
                      </a:pPr>
                      <a:r>
                        <a:rPr lang="en-US" sz="1300" b="1" i="0" u="none" strike="noStrike" dirty="0" smtClean="0">
                          <a:solidFill>
                            <a:schemeClr val="tx1"/>
                          </a:solidFill>
                          <a:effectLst/>
                          <a:latin typeface="+mn-lt"/>
                        </a:rPr>
                        <a:t>Conflicts of Interest</a:t>
                      </a:r>
                      <a:endParaRPr lang="en-US" sz="1300" b="1" i="0" u="none" strike="noStrike" dirty="0">
                        <a:solidFill>
                          <a:schemeClr val="tx1"/>
                        </a:solidFill>
                        <a:effectLst/>
                        <a:latin typeface="+mn-lt"/>
                      </a:endParaRPr>
                    </a:p>
                  </a:txBody>
                  <a:tcPr marL="232377" marR="8607" marT="8607" marB="0" anchor="ctr">
                    <a:solidFill>
                      <a:srgbClr val="00AEEF"/>
                    </a:solidFill>
                  </a:tcPr>
                </a:tc>
              </a:tr>
            </a:tbl>
          </a:graphicData>
        </a:graphic>
      </p:graphicFrame>
    </p:spTree>
    <p:extLst>
      <p:ext uri="{BB962C8B-B14F-4D97-AF65-F5344CB8AC3E}">
        <p14:creationId xmlns:p14="http://schemas.microsoft.com/office/powerpoint/2010/main" val="3594502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653215" y="446677"/>
            <a:ext cx="7837572" cy="625171"/>
          </a:xfrm>
        </p:spPr>
        <p:txBody>
          <a:bodyPr>
            <a:normAutofit/>
          </a:bodyPr>
          <a:lstStyle/>
          <a:p>
            <a:r>
              <a:rPr lang="en-US" sz="1900" dirty="0"/>
              <a:t>Introduction</a:t>
            </a:r>
          </a:p>
        </p:txBody>
      </p:sp>
      <p:sp>
        <p:nvSpPr>
          <p:cNvPr id="5" name="Content Placeholder 4"/>
          <p:cNvSpPr>
            <a:spLocks noGrp="1"/>
          </p:cNvSpPr>
          <p:nvPr>
            <p:ph idx="1"/>
            <p:custDataLst>
              <p:tags r:id="rId2"/>
            </p:custDataLst>
          </p:nvPr>
        </p:nvSpPr>
        <p:spPr>
          <a:xfrm>
            <a:off x="643782" y="1156866"/>
            <a:ext cx="7837572" cy="4525963"/>
          </a:xfrm>
        </p:spPr>
        <p:txBody>
          <a:bodyPr>
            <a:normAutofit/>
          </a:bodyPr>
          <a:lstStyle/>
          <a:p>
            <a:pPr algn="just">
              <a:lnSpc>
                <a:spcPct val="110000"/>
              </a:lnSpc>
              <a:spcBef>
                <a:spcPts val="0"/>
              </a:spcBef>
              <a:spcAft>
                <a:spcPts val="1626"/>
              </a:spcAft>
            </a:pPr>
            <a:r>
              <a:rPr lang="en-US" sz="1807" dirty="0"/>
              <a:t>This education session will increase and enhance your knowledge about key regulations and how the Corporate Compliance program ensures regulatory guidelines are applied across the Mount Sinai Health System.</a:t>
            </a:r>
          </a:p>
          <a:p>
            <a:pPr marL="309844" indent="-309844" algn="just">
              <a:lnSpc>
                <a:spcPct val="110000"/>
              </a:lnSpc>
              <a:spcBef>
                <a:spcPts val="0"/>
              </a:spcBef>
              <a:spcAft>
                <a:spcPts val="1626"/>
              </a:spcAft>
              <a:buFont typeface="Wingdings 3" panose="05040102010807070707" pitchFamily="18" charset="2"/>
              <a:buChar char="u"/>
            </a:pPr>
            <a:r>
              <a:rPr lang="en-US" sz="1807" dirty="0"/>
              <a:t>Code of Conduct</a:t>
            </a:r>
          </a:p>
          <a:p>
            <a:pPr marL="309844" indent="-309844" algn="just">
              <a:lnSpc>
                <a:spcPct val="110000"/>
              </a:lnSpc>
              <a:spcBef>
                <a:spcPts val="0"/>
              </a:spcBef>
              <a:spcAft>
                <a:spcPts val="1626"/>
              </a:spcAft>
              <a:buFont typeface="Wingdings 3" panose="05040102010807070707" pitchFamily="18" charset="2"/>
              <a:buChar char="u"/>
            </a:pPr>
            <a:r>
              <a:rPr lang="en-US" sz="1807" dirty="0"/>
              <a:t>Fraud Waste and Abuse</a:t>
            </a:r>
          </a:p>
          <a:p>
            <a:pPr marL="309844" indent="-309844" algn="just">
              <a:lnSpc>
                <a:spcPct val="110000"/>
              </a:lnSpc>
              <a:spcBef>
                <a:spcPts val="0"/>
              </a:spcBef>
              <a:spcAft>
                <a:spcPts val="1626"/>
              </a:spcAft>
              <a:buFont typeface="Wingdings 3" panose="05040102010807070707" pitchFamily="18" charset="2"/>
              <a:buChar char="u"/>
            </a:pPr>
            <a:r>
              <a:rPr lang="en-US" sz="1807" dirty="0"/>
              <a:t>Corporate Compliance Hotline</a:t>
            </a:r>
          </a:p>
          <a:p>
            <a:pPr marL="309844" indent="-309844" algn="just">
              <a:lnSpc>
                <a:spcPct val="110000"/>
              </a:lnSpc>
              <a:spcBef>
                <a:spcPts val="0"/>
              </a:spcBef>
              <a:spcAft>
                <a:spcPts val="1626"/>
              </a:spcAft>
              <a:buFont typeface="Wingdings 3" panose="05040102010807070707" pitchFamily="18" charset="2"/>
              <a:buChar char="u"/>
            </a:pPr>
            <a:r>
              <a:rPr lang="en-US" sz="1807" dirty="0"/>
              <a:t>Conflicts of Interest and Vendor Relations</a:t>
            </a:r>
          </a:p>
          <a:p>
            <a:pPr marL="309844" indent="-309844" algn="just">
              <a:lnSpc>
                <a:spcPct val="110000"/>
              </a:lnSpc>
              <a:spcBef>
                <a:spcPts val="0"/>
              </a:spcBef>
              <a:spcAft>
                <a:spcPts val="1626"/>
              </a:spcAft>
              <a:buFont typeface="Wingdings 3" panose="05040102010807070707" pitchFamily="18" charset="2"/>
              <a:buChar char="u"/>
            </a:pPr>
            <a:r>
              <a:rPr lang="en-US" sz="1807" dirty="0"/>
              <a:t>Accountable Care Org and Performing Provider System</a:t>
            </a:r>
          </a:p>
          <a:p>
            <a:pPr>
              <a:lnSpc>
                <a:spcPct val="110000"/>
              </a:lnSpc>
              <a:spcBef>
                <a:spcPts val="1084"/>
              </a:spcBef>
            </a:pPr>
            <a:endParaRPr lang="en-US" sz="1807" b="1" dirty="0"/>
          </a:p>
        </p:txBody>
      </p:sp>
      <p:sp>
        <p:nvSpPr>
          <p:cNvPr id="8" name="Slide Number Placeholder 7"/>
          <p:cNvSpPr>
            <a:spLocks noGrp="1"/>
          </p:cNvSpPr>
          <p:nvPr>
            <p:ph type="sldNum" sz="quarter" idx="12"/>
            <p:custDataLst>
              <p:tags r:id="rId3"/>
            </p:custDataLst>
          </p:nvPr>
        </p:nvSpPr>
        <p:spPr bwMode="auto">
          <a:noFill/>
          <a:ln>
            <a:miter lim="800000"/>
            <a:headEnd/>
            <a:tailEnd/>
          </a:ln>
        </p:spPr>
        <p:txBody>
          <a:bodyPr vert="horz" wrap="square" numCol="1" anchor="t" anchorCtr="0" compatLnSpc="1">
            <a:prstTxWarp prst="textNoShape">
              <a:avLst/>
            </a:prstTxWarp>
          </a:bodyPr>
          <a:lstStyle/>
          <a:p>
            <a:fld id="{6AF9AE4F-E026-4B9E-82DB-52241440F5C0}" type="slidenum">
              <a:rPr lang="en-US" smtClean="0">
                <a:solidFill>
                  <a:srgbClr val="000000">
                    <a:tint val="75000"/>
                  </a:srgbClr>
                </a:solidFill>
                <a:latin typeface="Arial" charset="0"/>
              </a:rPr>
              <a:pPr/>
              <a:t>2</a:t>
            </a:fld>
            <a:endParaRPr lang="en-US" dirty="0" smtClean="0">
              <a:solidFill>
                <a:srgbClr val="000000">
                  <a:tint val="75000"/>
                </a:srgbClr>
              </a:solidFill>
              <a:latin typeface="Arial" charset="0"/>
            </a:endParaRPr>
          </a:p>
        </p:txBody>
      </p:sp>
    </p:spTree>
    <p:extLst>
      <p:ext uri="{BB962C8B-B14F-4D97-AF65-F5344CB8AC3E}">
        <p14:creationId xmlns:p14="http://schemas.microsoft.com/office/powerpoint/2010/main" val="4294309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53664" y="453325"/>
            <a:ext cx="7837572" cy="445359"/>
          </a:xfrm>
        </p:spPr>
        <p:txBody>
          <a:bodyPr>
            <a:normAutofit/>
          </a:bodyPr>
          <a:lstStyle/>
          <a:p>
            <a:pPr algn="l"/>
            <a:r>
              <a:rPr lang="en-US" dirty="0">
                <a:solidFill>
                  <a:srgbClr val="00AEEF"/>
                </a:solidFill>
                <a:latin typeface="Times New Roman" panose="02020603050405020304" pitchFamily="18" charset="0"/>
                <a:cs typeface="Times New Roman" panose="02020603050405020304" pitchFamily="18" charset="0"/>
              </a:rPr>
              <a:t>Suspect</a:t>
            </a:r>
            <a:r>
              <a:rPr lang="en-US" sz="1807" dirty="0">
                <a:solidFill>
                  <a:srgbClr val="00AEEF"/>
                </a:solidFill>
                <a:latin typeface="Times New Roman" panose="02020603050405020304" pitchFamily="18" charset="0"/>
                <a:cs typeface="Times New Roman" panose="02020603050405020304" pitchFamily="18" charset="0"/>
              </a:rPr>
              <a:t> Fraud? Please Call.</a:t>
            </a:r>
          </a:p>
        </p:txBody>
      </p:sp>
      <p:sp>
        <p:nvSpPr>
          <p:cNvPr id="3" name="Content Placeholder 2"/>
          <p:cNvSpPr>
            <a:spLocks noGrp="1"/>
          </p:cNvSpPr>
          <p:nvPr>
            <p:ph idx="1"/>
            <p:custDataLst>
              <p:tags r:id="rId2"/>
            </p:custDataLst>
          </p:nvPr>
        </p:nvSpPr>
        <p:spPr>
          <a:xfrm>
            <a:off x="598910" y="1019161"/>
            <a:ext cx="7986896" cy="5714761"/>
          </a:xfrm>
        </p:spPr>
        <p:txBody>
          <a:bodyPr>
            <a:normAutofit fontScale="25000" lnSpcReduction="20000"/>
          </a:bodyPr>
          <a:lstStyle/>
          <a:p>
            <a:pPr marL="55567">
              <a:spcAft>
                <a:spcPts val="1084"/>
              </a:spcAft>
              <a:defRPr/>
            </a:pPr>
            <a:r>
              <a:rPr lang="en-US" sz="6867" b="1" dirty="0">
                <a:latin typeface="Arial" pitchFamily="34" charset="0"/>
                <a:cs typeface="Arial" pitchFamily="34" charset="0"/>
              </a:rPr>
              <a:t>What are the Penalties? </a:t>
            </a:r>
            <a:endParaRPr lang="en-US" sz="7229" b="1" dirty="0">
              <a:latin typeface="Arial" pitchFamily="34" charset="0"/>
              <a:cs typeface="Arial" pitchFamily="34" charset="0"/>
            </a:endParaRPr>
          </a:p>
          <a:p>
            <a:pPr marL="55567" algn="just">
              <a:lnSpc>
                <a:spcPct val="120000"/>
              </a:lnSpc>
              <a:spcBef>
                <a:spcPts val="0"/>
              </a:spcBef>
              <a:defRPr/>
            </a:pPr>
            <a:r>
              <a:rPr lang="en-US" sz="6867" dirty="0">
                <a:latin typeface="Arial" pitchFamily="34" charset="0"/>
                <a:cs typeface="Arial" pitchFamily="34" charset="0"/>
              </a:rPr>
              <a:t>Those who defraud the </a:t>
            </a:r>
            <a:r>
              <a:rPr lang="en-US" sz="6867" dirty="0" smtClean="0">
                <a:latin typeface="Arial" pitchFamily="34" charset="0"/>
                <a:cs typeface="Arial" pitchFamily="34" charset="0"/>
              </a:rPr>
              <a:t>federal  and/or NYS government </a:t>
            </a:r>
            <a:r>
              <a:rPr lang="en-US" sz="6867" dirty="0">
                <a:latin typeface="Arial" pitchFamily="34" charset="0"/>
                <a:cs typeface="Arial" pitchFamily="34" charset="0"/>
              </a:rPr>
              <a:t>can end up paying triple (or more than) the damage done to the government or a fine </a:t>
            </a:r>
            <a:r>
              <a:rPr lang="en-US" sz="7048" dirty="0">
                <a:latin typeface="Arial" pitchFamily="34" charset="0"/>
                <a:cs typeface="Arial" pitchFamily="34" charset="0"/>
              </a:rPr>
              <a:t>(currently between $</a:t>
            </a:r>
            <a:r>
              <a:rPr lang="en-US" sz="7048" dirty="0" smtClean="0">
                <a:latin typeface="Arial" pitchFamily="34" charset="0"/>
                <a:cs typeface="Arial" pitchFamily="34" charset="0"/>
              </a:rPr>
              <a:t>15,000 </a:t>
            </a:r>
            <a:r>
              <a:rPr lang="en-US" sz="7048" dirty="0">
                <a:latin typeface="Arial" pitchFamily="34" charset="0"/>
                <a:cs typeface="Arial" pitchFamily="34" charset="0"/>
              </a:rPr>
              <a:t>and $</a:t>
            </a:r>
            <a:r>
              <a:rPr lang="en-US" sz="7048" dirty="0" smtClean="0">
                <a:latin typeface="Arial" pitchFamily="34" charset="0"/>
                <a:cs typeface="Arial" pitchFamily="34" charset="0"/>
              </a:rPr>
              <a:t>23,863) </a:t>
            </a:r>
            <a:r>
              <a:rPr lang="en-US" sz="6867" dirty="0">
                <a:latin typeface="Arial" pitchFamily="34" charset="0"/>
                <a:cs typeface="Arial" pitchFamily="34" charset="0"/>
              </a:rPr>
              <a:t>for every false claim, in addition to the claimant’s costs and attorney’s fees.  These monetary fines are in addition to potential incarceration, revocation of </a:t>
            </a:r>
            <a:r>
              <a:rPr lang="en-US" sz="6867" dirty="0" smtClean="0">
                <a:latin typeface="Arial" pitchFamily="34" charset="0"/>
                <a:cs typeface="Arial" pitchFamily="34" charset="0"/>
              </a:rPr>
              <a:t>licensure </a:t>
            </a:r>
            <a:r>
              <a:rPr lang="en-US" sz="6867" dirty="0">
                <a:latin typeface="Arial" pitchFamily="34" charset="0"/>
                <a:cs typeface="Arial" pitchFamily="34" charset="0"/>
              </a:rPr>
              <a:t>and/or becoming an “excluded” individual. </a:t>
            </a:r>
          </a:p>
          <a:p>
            <a:pPr marL="55567">
              <a:lnSpc>
                <a:spcPct val="120000"/>
              </a:lnSpc>
              <a:defRPr/>
            </a:pPr>
            <a:endParaRPr lang="en-US" sz="2801" dirty="0">
              <a:latin typeface="+mj-lt"/>
              <a:cs typeface="Times New Roman"/>
            </a:endParaRPr>
          </a:p>
          <a:p>
            <a:pPr marL="55567">
              <a:lnSpc>
                <a:spcPct val="120000"/>
              </a:lnSpc>
              <a:defRPr/>
            </a:pPr>
            <a:endParaRPr lang="en-US" sz="3976" b="1" dirty="0">
              <a:solidFill>
                <a:srgbClr val="666666"/>
              </a:solidFill>
              <a:latin typeface="Times New Roman"/>
              <a:cs typeface="Times New Roman"/>
            </a:endParaRPr>
          </a:p>
          <a:p>
            <a:pPr marL="55567">
              <a:lnSpc>
                <a:spcPct val="120000"/>
              </a:lnSpc>
              <a:defRPr/>
            </a:pPr>
            <a:endParaRPr lang="en-US" sz="3976" b="1" dirty="0">
              <a:solidFill>
                <a:srgbClr val="666666"/>
              </a:solidFill>
              <a:latin typeface="Times New Roman"/>
              <a:cs typeface="Times New Roman"/>
            </a:endParaRPr>
          </a:p>
          <a:p>
            <a:pPr marL="55567">
              <a:lnSpc>
                <a:spcPct val="120000"/>
              </a:lnSpc>
              <a:defRPr/>
            </a:pPr>
            <a:endParaRPr lang="en-US" sz="3976" b="1" dirty="0">
              <a:solidFill>
                <a:srgbClr val="666666"/>
              </a:solidFill>
              <a:latin typeface="Times New Roman"/>
              <a:cs typeface="Times New Roman"/>
            </a:endParaRPr>
          </a:p>
          <a:p>
            <a:pPr marL="55567">
              <a:lnSpc>
                <a:spcPct val="120000"/>
              </a:lnSpc>
              <a:defRPr/>
            </a:pPr>
            <a:endParaRPr lang="en-US" sz="3976" b="1" dirty="0">
              <a:solidFill>
                <a:srgbClr val="666666"/>
              </a:solidFill>
              <a:latin typeface="Times New Roman"/>
              <a:cs typeface="Times New Roman"/>
            </a:endParaRPr>
          </a:p>
          <a:p>
            <a:pPr marL="55567">
              <a:lnSpc>
                <a:spcPct val="120000"/>
              </a:lnSpc>
              <a:defRPr/>
            </a:pPr>
            <a:endParaRPr lang="en-US" sz="3976" b="1" dirty="0">
              <a:solidFill>
                <a:srgbClr val="666666"/>
              </a:solidFill>
              <a:latin typeface="Times New Roman"/>
              <a:cs typeface="Times New Roman"/>
            </a:endParaRPr>
          </a:p>
          <a:p>
            <a:pPr marL="55567">
              <a:lnSpc>
                <a:spcPct val="120000"/>
              </a:lnSpc>
              <a:defRPr/>
            </a:pPr>
            <a:endParaRPr lang="en-US" sz="3976" b="1" dirty="0">
              <a:solidFill>
                <a:srgbClr val="666666"/>
              </a:solidFill>
              <a:latin typeface="Times New Roman"/>
              <a:cs typeface="Times New Roman"/>
            </a:endParaRPr>
          </a:p>
          <a:p>
            <a:pPr marL="55567">
              <a:lnSpc>
                <a:spcPct val="120000"/>
              </a:lnSpc>
              <a:defRPr/>
            </a:pPr>
            <a:endParaRPr lang="en-US" sz="3976" b="1" dirty="0">
              <a:solidFill>
                <a:srgbClr val="666666"/>
              </a:solidFill>
              <a:latin typeface="Times New Roman"/>
              <a:cs typeface="Times New Roman"/>
            </a:endParaRPr>
          </a:p>
          <a:p>
            <a:pPr marL="55567">
              <a:lnSpc>
                <a:spcPct val="120000"/>
              </a:lnSpc>
              <a:defRPr/>
            </a:pPr>
            <a:endParaRPr lang="en-US" sz="3976" b="1" dirty="0">
              <a:solidFill>
                <a:srgbClr val="666666"/>
              </a:solidFill>
              <a:latin typeface="Times New Roman"/>
              <a:cs typeface="Times New Roman"/>
            </a:endParaRPr>
          </a:p>
          <a:p>
            <a:pPr marL="55567">
              <a:lnSpc>
                <a:spcPct val="120000"/>
              </a:lnSpc>
              <a:defRPr/>
            </a:pPr>
            <a:endParaRPr lang="en-US" sz="3976" b="1" dirty="0">
              <a:solidFill>
                <a:srgbClr val="666666"/>
              </a:solidFill>
              <a:latin typeface="Times New Roman"/>
              <a:cs typeface="Times New Roman"/>
            </a:endParaRPr>
          </a:p>
          <a:p>
            <a:pPr marL="55567">
              <a:lnSpc>
                <a:spcPct val="120000"/>
              </a:lnSpc>
              <a:defRPr/>
            </a:pPr>
            <a:endParaRPr lang="en-US" sz="3976" b="1" dirty="0">
              <a:latin typeface="Times New Roman"/>
              <a:cs typeface="Times New Roman"/>
            </a:endParaRPr>
          </a:p>
          <a:p>
            <a:pPr marL="55567">
              <a:lnSpc>
                <a:spcPct val="120000"/>
              </a:lnSpc>
              <a:defRPr/>
            </a:pPr>
            <a:endParaRPr lang="en-US" sz="5602" dirty="0">
              <a:latin typeface="+mj-lt"/>
              <a:cs typeface="Times New Roman"/>
            </a:endParaRPr>
          </a:p>
          <a:p>
            <a:pPr marL="55567" algn="just">
              <a:lnSpc>
                <a:spcPct val="120000"/>
              </a:lnSpc>
              <a:spcBef>
                <a:spcPts val="542"/>
              </a:spcBef>
              <a:defRPr/>
            </a:pPr>
            <a:r>
              <a:rPr lang="en-US" sz="6867" dirty="0">
                <a:latin typeface="+mj-lt"/>
                <a:cs typeface="Times New Roman"/>
              </a:rPr>
              <a:t>If you are aware of or suspect fraudulent practices within the institution, you should report it to the Office of Audit and Compliance Services or to the </a:t>
            </a:r>
            <a:r>
              <a:rPr lang="en-US" sz="6867" b="1" dirty="0">
                <a:solidFill>
                  <a:schemeClr val="tx1"/>
                </a:solidFill>
                <a:latin typeface="+mj-lt"/>
                <a:cs typeface="Times New Roman"/>
              </a:rPr>
              <a:t>Confidential Corporate Compliance Hotline (800) 853-9212.</a:t>
            </a:r>
            <a:endParaRPr lang="en-US" sz="3976" b="1" dirty="0">
              <a:solidFill>
                <a:schemeClr val="tx1"/>
              </a:solidFill>
            </a:endParaRPr>
          </a:p>
        </p:txBody>
      </p:sp>
      <p:sp>
        <p:nvSpPr>
          <p:cNvPr id="5" name="Slide Number Placeholder 4"/>
          <p:cNvSpPr>
            <a:spLocks noGrp="1"/>
          </p:cNvSpPr>
          <p:nvPr>
            <p:ph type="sldNum" sz="quarter" idx="12"/>
            <p:custDataLst>
              <p:tags r:id="rId3"/>
            </p:custDataLst>
          </p:nvPr>
        </p:nvSpPr>
        <p:spPr/>
        <p:txBody>
          <a:bodyPr/>
          <a:lstStyle/>
          <a:p>
            <a:fld id="{9F8FBD0B-D5BA-AC4A-B182-CCF391B5588A}" type="slidenum">
              <a:rPr lang="en-US" smtClean="0">
                <a:solidFill>
                  <a:srgbClr val="000000">
                    <a:tint val="75000"/>
                  </a:srgbClr>
                </a:solidFill>
              </a:rPr>
              <a:pPr/>
              <a:t>20</a:t>
            </a:fld>
            <a:endParaRPr lang="en-US" dirty="0">
              <a:solidFill>
                <a:srgbClr val="000000">
                  <a:tint val="75000"/>
                </a:srgbClr>
              </a:solidFill>
            </a:endParaRPr>
          </a:p>
        </p:txBody>
      </p:sp>
      <p:pic>
        <p:nvPicPr>
          <p:cNvPr id="7"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9" b="16058"/>
          <a:stretch/>
        </p:blipFill>
        <p:spPr>
          <a:xfrm>
            <a:off x="5191674" y="3084737"/>
            <a:ext cx="2852457" cy="1790166"/>
          </a:xfrm>
          <a:prstGeom prst="rect">
            <a:avLst/>
          </a:prstGeom>
          <a:noFill/>
          <a:effectLst>
            <a:outerShdw blurRad="50800" dist="38100" dir="2700000" algn="tl" rotWithShape="0">
              <a:prstClr val="black">
                <a:alpha val="40000"/>
              </a:prstClr>
            </a:outerShdw>
          </a:effectLst>
        </p:spPr>
      </p:pic>
      <p:sp>
        <p:nvSpPr>
          <p:cNvPr id="8" name="Text Placeholder 5"/>
          <p:cNvSpPr txBox="1">
            <a:spLocks/>
          </p:cNvSpPr>
          <p:nvPr/>
        </p:nvSpPr>
        <p:spPr>
          <a:xfrm>
            <a:off x="670628" y="3162606"/>
            <a:ext cx="3924595" cy="1995835"/>
          </a:xfrm>
          <a:prstGeom prst="rect">
            <a:avLst/>
          </a:prstGeom>
        </p:spPr>
        <p:txBody>
          <a:bodyPr vert="horz" lIns="88904" tIns="44453" rIns="88904" bIns="44453" rtlCol="0">
            <a:normAutofit/>
          </a:bodyPr>
          <a:lstStyle>
            <a:lvl1pPr marL="369132" indent="-369132" algn="l" defTabSz="492176" rtl="0" eaLnBrk="1" latinLnBrk="0" hangingPunct="1">
              <a:lnSpc>
                <a:spcPts val="2476"/>
              </a:lnSpc>
              <a:spcBef>
                <a:spcPct val="20000"/>
              </a:spcBef>
              <a:buSzPct val="70000"/>
              <a:buFont typeface="Lucida Grande"/>
              <a:buChar char="▶"/>
              <a:defRPr sz="1900" kern="1200">
                <a:solidFill>
                  <a:srgbClr val="333333"/>
                </a:solidFill>
                <a:latin typeface="Arial"/>
                <a:ea typeface="+mn-ea"/>
                <a:cs typeface="Arial"/>
              </a:defRPr>
            </a:lvl1pPr>
            <a:lvl2pPr marL="799786" indent="-307610" algn="l" defTabSz="492176" rtl="0" eaLnBrk="1" latinLnBrk="0" hangingPunct="1">
              <a:spcBef>
                <a:spcPct val="20000"/>
              </a:spcBef>
              <a:buFont typeface="Arial"/>
              <a:buChar char="–"/>
              <a:defRPr sz="1700" b="0" i="0" u="none" kern="1200">
                <a:solidFill>
                  <a:srgbClr val="333333"/>
                </a:solidFill>
                <a:latin typeface="Arial"/>
                <a:ea typeface="+mn-ea"/>
                <a:cs typeface="Arial"/>
              </a:defRPr>
            </a:lvl2pPr>
            <a:lvl3pPr marL="1230440" indent="-246088" algn="l" defTabSz="492176" rtl="0" eaLnBrk="1" latinLnBrk="0" hangingPunct="1">
              <a:spcBef>
                <a:spcPct val="20000"/>
              </a:spcBef>
              <a:buFont typeface="Arial"/>
              <a:buChar char="•"/>
              <a:defRPr sz="1500" kern="1200">
                <a:solidFill>
                  <a:srgbClr val="333333"/>
                </a:solidFill>
                <a:latin typeface="Arial"/>
                <a:ea typeface="+mn-ea"/>
                <a:cs typeface="Arial"/>
              </a:defRPr>
            </a:lvl3pPr>
            <a:lvl4pPr marL="1722615" indent="-246088" algn="l" defTabSz="492176" rtl="0" eaLnBrk="1" latinLnBrk="0" hangingPunct="1">
              <a:spcBef>
                <a:spcPct val="20000"/>
              </a:spcBef>
              <a:buFont typeface="Arial"/>
              <a:buChar char="–"/>
              <a:defRPr sz="1300" kern="1200">
                <a:solidFill>
                  <a:srgbClr val="333333"/>
                </a:solidFill>
                <a:latin typeface="Arial"/>
                <a:ea typeface="+mn-ea"/>
                <a:cs typeface="Arial"/>
              </a:defRPr>
            </a:lvl4pPr>
            <a:lvl5pPr marL="2214791" indent="-246088" algn="l" defTabSz="492176" rtl="0" eaLnBrk="1" latinLnBrk="0" hangingPunct="1">
              <a:spcBef>
                <a:spcPct val="20000"/>
              </a:spcBef>
              <a:buFont typeface="Arial"/>
              <a:buChar char="»"/>
              <a:defRPr sz="1100" kern="1200">
                <a:solidFill>
                  <a:srgbClr val="333333"/>
                </a:solidFill>
                <a:latin typeface="Arial"/>
                <a:ea typeface="+mn-ea"/>
                <a:cs typeface="Arial"/>
              </a:defRPr>
            </a:lvl5pPr>
            <a:lvl6pPr marL="2706967" indent="-246088" algn="l" defTabSz="492176" rtl="0" eaLnBrk="1" latinLnBrk="0" hangingPunct="1">
              <a:spcBef>
                <a:spcPct val="20000"/>
              </a:spcBef>
              <a:buFont typeface="Arial"/>
              <a:buChar char="•"/>
              <a:defRPr sz="2200" kern="1200">
                <a:solidFill>
                  <a:schemeClr val="tx1"/>
                </a:solidFill>
                <a:latin typeface="+mn-lt"/>
                <a:ea typeface="+mn-ea"/>
                <a:cs typeface="+mn-cs"/>
              </a:defRPr>
            </a:lvl6pPr>
            <a:lvl7pPr marL="3199143" indent="-246088" algn="l" defTabSz="492176" rtl="0" eaLnBrk="1" latinLnBrk="0" hangingPunct="1">
              <a:spcBef>
                <a:spcPct val="20000"/>
              </a:spcBef>
              <a:buFont typeface="Arial"/>
              <a:buChar char="•"/>
              <a:defRPr sz="2200" kern="1200">
                <a:solidFill>
                  <a:schemeClr val="tx1"/>
                </a:solidFill>
                <a:latin typeface="+mn-lt"/>
                <a:ea typeface="+mn-ea"/>
                <a:cs typeface="+mn-cs"/>
              </a:defRPr>
            </a:lvl7pPr>
            <a:lvl8pPr marL="3691319" indent="-246088" algn="l" defTabSz="492176" rtl="0" eaLnBrk="1" latinLnBrk="0" hangingPunct="1">
              <a:spcBef>
                <a:spcPct val="20000"/>
              </a:spcBef>
              <a:buFont typeface="Arial"/>
              <a:buChar char="•"/>
              <a:defRPr sz="2200" kern="1200">
                <a:solidFill>
                  <a:schemeClr val="tx1"/>
                </a:solidFill>
                <a:latin typeface="+mn-lt"/>
                <a:ea typeface="+mn-ea"/>
                <a:cs typeface="+mn-cs"/>
              </a:defRPr>
            </a:lvl8pPr>
            <a:lvl9pPr marL="4183494" indent="-246088" algn="l" defTabSz="492176" rtl="0" eaLnBrk="1" latinLnBrk="0" hangingPunct="1">
              <a:spcBef>
                <a:spcPct val="20000"/>
              </a:spcBef>
              <a:buFont typeface="Arial"/>
              <a:buChar char="•"/>
              <a:defRPr sz="2200" kern="1200">
                <a:solidFill>
                  <a:schemeClr val="tx1"/>
                </a:solidFill>
                <a:latin typeface="+mn-lt"/>
                <a:ea typeface="+mn-ea"/>
                <a:cs typeface="+mn-cs"/>
              </a:defRPr>
            </a:lvl9pPr>
          </a:lstStyle>
          <a:p>
            <a:pPr marL="0" indent="0" fontAlgn="base">
              <a:lnSpc>
                <a:spcPct val="100000"/>
              </a:lnSpc>
              <a:spcBef>
                <a:spcPts val="0"/>
              </a:spcBef>
              <a:spcAft>
                <a:spcPts val="542"/>
              </a:spcAft>
              <a:buClr>
                <a:srgbClr val="333333"/>
              </a:buClr>
              <a:buSzPct val="60000"/>
              <a:buNone/>
            </a:pPr>
            <a:r>
              <a:rPr lang="en-US" sz="1717" dirty="0">
                <a:latin typeface="Arial" charset="0"/>
                <a:cs typeface="Arial" charset="0"/>
              </a:rPr>
              <a:t>You do not have to intend to defraud the Government to violate the False Claims Act</a:t>
            </a:r>
          </a:p>
          <a:p>
            <a:pPr marL="0" indent="0" fontAlgn="base">
              <a:lnSpc>
                <a:spcPct val="100000"/>
              </a:lnSpc>
              <a:spcAft>
                <a:spcPts val="542"/>
              </a:spcAft>
              <a:buClr>
                <a:srgbClr val="333333"/>
              </a:buClr>
              <a:buSzPct val="60000"/>
              <a:buNone/>
            </a:pPr>
            <a:r>
              <a:rPr lang="en-US" sz="1717" dirty="0">
                <a:latin typeface="Arial" charset="0"/>
                <a:cs typeface="Arial" charset="0"/>
              </a:rPr>
              <a:t>You can be punished if you act with </a:t>
            </a:r>
            <a:r>
              <a:rPr lang="en-US" sz="1717" b="1" dirty="0">
                <a:latin typeface="Arial" charset="0"/>
                <a:cs typeface="Arial" charset="0"/>
              </a:rPr>
              <a:t>deliberate ignorance or reckless disregard</a:t>
            </a:r>
            <a:r>
              <a:rPr lang="en-US" sz="1717" dirty="0">
                <a:latin typeface="Arial" charset="0"/>
                <a:cs typeface="Arial" charset="0"/>
              </a:rPr>
              <a:t> of the truth</a:t>
            </a:r>
          </a:p>
          <a:p>
            <a:pPr marL="0" indent="0" fontAlgn="base">
              <a:spcAft>
                <a:spcPct val="0"/>
              </a:spcAft>
              <a:buNone/>
            </a:pPr>
            <a:endParaRPr lang="en-US" sz="1717" dirty="0">
              <a:latin typeface="Arial" charset="0"/>
              <a:cs typeface="Arial" charset="0"/>
            </a:endParaRPr>
          </a:p>
        </p:txBody>
      </p:sp>
    </p:spTree>
    <p:extLst>
      <p:ext uri="{BB962C8B-B14F-4D97-AF65-F5344CB8AC3E}">
        <p14:creationId xmlns:p14="http://schemas.microsoft.com/office/powerpoint/2010/main" val="127972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custDataLst>
              <p:tags r:id="rId1"/>
            </p:custDataLst>
          </p:nvPr>
        </p:nvSpPr>
        <p:spPr>
          <a:xfrm>
            <a:off x="1129373" y="1707687"/>
            <a:ext cx="5501781" cy="2148634"/>
          </a:xfrm>
        </p:spPr>
        <p:txBody>
          <a:bodyPr/>
          <a:lstStyle/>
          <a:p>
            <a:pPr algn="ctr"/>
            <a:r>
              <a:rPr lang="en-US" dirty="0"/>
              <a:t>The Corporate Compliance Hotline</a:t>
            </a:r>
          </a:p>
        </p:txBody>
      </p:sp>
      <p:sp>
        <p:nvSpPr>
          <p:cNvPr id="4" name="Title 5"/>
          <p:cNvSpPr txBox="1">
            <a:spLocks/>
          </p:cNvSpPr>
          <p:nvPr>
            <p:custDataLst>
              <p:tags r:id="rId2"/>
            </p:custDataLst>
          </p:nvPr>
        </p:nvSpPr>
        <p:spPr>
          <a:xfrm>
            <a:off x="6844134" y="4532702"/>
            <a:ext cx="1721314" cy="1804371"/>
          </a:xfrm>
          <a:prstGeom prst="rect">
            <a:avLst/>
          </a:prstGeom>
          <a:solidFill>
            <a:schemeClr val="bg1"/>
          </a:solidFill>
        </p:spPr>
        <p:txBody>
          <a:bodyPr vert="horz" lIns="88916" tIns="44460" rIns="88916" bIns="44460" rtlCol="0" anchor="t">
            <a:normAutofit fontScale="32500" lnSpcReduction="20000"/>
          </a:bodyPr>
          <a:lstStyle>
            <a:lvl1pPr algn="l" defTabSz="492032" rtl="0" eaLnBrk="1" latinLnBrk="0" hangingPunct="1">
              <a:lnSpc>
                <a:spcPts val="5164"/>
              </a:lnSpc>
              <a:spcBef>
                <a:spcPct val="0"/>
              </a:spcBef>
              <a:buNone/>
              <a:defRPr sz="4800" b="1" i="0" u="none" kern="1200">
                <a:solidFill>
                  <a:srgbClr val="FFFFFF"/>
                </a:solidFill>
                <a:latin typeface="Times New Roman"/>
                <a:ea typeface="+mj-ea"/>
                <a:cs typeface="Times New Roman"/>
              </a:defRPr>
            </a:lvl1pPr>
          </a:lstStyle>
          <a:p>
            <a:r>
              <a:rPr lang="en-US" sz="4337" dirty="0"/>
              <a:t>The Corporate Compliance Hotline</a:t>
            </a:r>
          </a:p>
        </p:txBody>
      </p:sp>
    </p:spTree>
    <p:extLst>
      <p:ext uri="{BB962C8B-B14F-4D97-AF65-F5344CB8AC3E}">
        <p14:creationId xmlns:p14="http://schemas.microsoft.com/office/powerpoint/2010/main" val="3507776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custDataLst>
              <p:tags r:id="rId1"/>
            </p:custDataLst>
          </p:nvPr>
        </p:nvSpPr>
        <p:spPr bwMode="auto">
          <a:xfrm>
            <a:off x="716261" y="1316857"/>
            <a:ext cx="7780334" cy="4336993"/>
          </a:xfrm>
          <a:noFill/>
          <a:ln>
            <a:miter lim="800000"/>
            <a:headEnd/>
            <a:tailEnd/>
          </a:ln>
        </p:spPr>
        <p:txBody>
          <a:bodyPr vert="horz" wrap="square" lIns="88916" tIns="44460" rIns="88916" bIns="44460" numCol="1" rtlCol="0" anchor="t" anchorCtr="0" compatLnSpc="1">
            <a:prstTxWarp prst="textNoShape">
              <a:avLst/>
            </a:prstTxWarp>
            <a:normAutofit fontScale="92500" lnSpcReduction="20000"/>
          </a:bodyPr>
          <a:lstStyle/>
          <a:p>
            <a:pPr algn="just">
              <a:lnSpc>
                <a:spcPct val="120000"/>
              </a:lnSpc>
              <a:spcBef>
                <a:spcPts val="0"/>
              </a:spcBef>
            </a:pPr>
            <a:r>
              <a:rPr lang="en-US" sz="1807" dirty="0">
                <a:cs typeface="Arial" charset="0"/>
              </a:rPr>
              <a:t>One of Mount Sinai's most important assets is its reputation for lawful and ethical behavior. We are all responsible for complying with a wide range of legal requirements. </a:t>
            </a:r>
          </a:p>
          <a:p>
            <a:pPr algn="just">
              <a:lnSpc>
                <a:spcPct val="120000"/>
              </a:lnSpc>
              <a:spcBef>
                <a:spcPts val="0"/>
              </a:spcBef>
            </a:pPr>
            <a:endParaRPr lang="en-US" sz="1807" dirty="0">
              <a:cs typeface="Arial" charset="0"/>
            </a:endParaRPr>
          </a:p>
          <a:p>
            <a:pPr algn="just">
              <a:lnSpc>
                <a:spcPct val="120000"/>
              </a:lnSpc>
              <a:spcBef>
                <a:spcPts val="0"/>
              </a:spcBef>
            </a:pPr>
            <a:r>
              <a:rPr lang="en-US" sz="1807" dirty="0">
                <a:cs typeface="Arial" charset="0"/>
              </a:rPr>
              <a:t>The Hotline was specially created to answer your questions if you are unsure about compliance with legal requirements or institutional policies. It</a:t>
            </a:r>
            <a:r>
              <a:rPr lang="en-US" sz="1626" dirty="0">
                <a:cs typeface="Arial" charset="0"/>
              </a:rPr>
              <a:t> </a:t>
            </a:r>
            <a:r>
              <a:rPr lang="en-US" sz="1807" dirty="0">
                <a:cs typeface="Arial" charset="0"/>
              </a:rPr>
              <a:t>can also serve as a resource to report possible violations. </a:t>
            </a:r>
          </a:p>
          <a:p>
            <a:pPr algn="just">
              <a:lnSpc>
                <a:spcPct val="120000"/>
              </a:lnSpc>
              <a:spcBef>
                <a:spcPts val="0"/>
              </a:spcBef>
            </a:pPr>
            <a:endParaRPr lang="en-US" sz="1807" dirty="0">
              <a:cs typeface="Arial" charset="0"/>
            </a:endParaRPr>
          </a:p>
          <a:p>
            <a:pPr algn="just">
              <a:lnSpc>
                <a:spcPct val="120000"/>
              </a:lnSpc>
              <a:spcBef>
                <a:spcPts val="0"/>
              </a:spcBef>
            </a:pPr>
            <a:r>
              <a:rPr lang="en-US" sz="1807" dirty="0">
                <a:cs typeface="Arial" charset="0"/>
              </a:rPr>
              <a:t>The Hotline is staffed by third party professionals who are trained to assist callers to report concerns and violations. The Hotline is available 24 hours a day, 7 days a week, including holidays. Callers can remain anonymous. All calls are treated as </a:t>
            </a:r>
            <a:r>
              <a:rPr lang="en-US" sz="1807" u="sng" dirty="0">
                <a:cs typeface="Arial" charset="0"/>
              </a:rPr>
              <a:t>confidential</a:t>
            </a:r>
            <a:r>
              <a:rPr lang="en-US" sz="1807" dirty="0">
                <a:cs typeface="Arial" charset="0"/>
              </a:rPr>
              <a:t>. </a:t>
            </a:r>
          </a:p>
          <a:p>
            <a:pPr algn="just">
              <a:lnSpc>
                <a:spcPct val="120000"/>
              </a:lnSpc>
              <a:spcBef>
                <a:spcPts val="0"/>
              </a:spcBef>
            </a:pPr>
            <a:endParaRPr lang="en-US" sz="1807" dirty="0">
              <a:cs typeface="Arial" charset="0"/>
            </a:endParaRPr>
          </a:p>
          <a:p>
            <a:pPr algn="just">
              <a:lnSpc>
                <a:spcPct val="120000"/>
              </a:lnSpc>
              <a:spcBef>
                <a:spcPts val="0"/>
              </a:spcBef>
            </a:pPr>
            <a:r>
              <a:rPr lang="en-US" sz="1807" dirty="0">
                <a:cs typeface="Arial" charset="0"/>
              </a:rPr>
              <a:t>You are encouraged to report your concerns or violations through your Department leadership’s reporting structure, however the Hotline offers another reporting alternative.</a:t>
            </a:r>
          </a:p>
          <a:p>
            <a:pPr>
              <a:lnSpc>
                <a:spcPct val="120000"/>
              </a:lnSpc>
              <a:spcBef>
                <a:spcPts val="0"/>
              </a:spcBef>
            </a:pPr>
            <a:endParaRPr lang="en-US" sz="1807" dirty="0">
              <a:cs typeface="Arial" charset="0"/>
            </a:endParaRPr>
          </a:p>
          <a:p>
            <a:pPr algn="just">
              <a:lnSpc>
                <a:spcPct val="120000"/>
              </a:lnSpc>
              <a:spcBef>
                <a:spcPts val="0"/>
              </a:spcBef>
            </a:pPr>
            <a:endParaRPr lang="en-US" sz="1807" dirty="0">
              <a:cs typeface="Arial" charset="0"/>
            </a:endParaRPr>
          </a:p>
          <a:p>
            <a:pPr algn="just">
              <a:lnSpc>
                <a:spcPct val="120000"/>
              </a:lnSpc>
              <a:buNone/>
              <a:defRPr/>
            </a:pPr>
            <a:endParaRPr lang="en-US" sz="1807" b="1" dirty="0">
              <a:solidFill>
                <a:srgbClr val="00AEEF"/>
              </a:solidFill>
            </a:endParaRPr>
          </a:p>
          <a:p>
            <a:pPr algn="just">
              <a:lnSpc>
                <a:spcPct val="120000"/>
              </a:lnSpc>
              <a:spcBef>
                <a:spcPts val="0"/>
              </a:spcBef>
            </a:pPr>
            <a:endParaRPr lang="en-US" sz="1807" dirty="0">
              <a:cs typeface="Arial" charset="0"/>
            </a:endParaRPr>
          </a:p>
          <a:p>
            <a:pPr algn="just">
              <a:lnSpc>
                <a:spcPct val="120000"/>
              </a:lnSpc>
              <a:buNone/>
            </a:pPr>
            <a:endParaRPr lang="en-US" sz="1807" b="1" u="sng" dirty="0">
              <a:cs typeface="Arial" charset="0"/>
            </a:endParaRPr>
          </a:p>
        </p:txBody>
      </p:sp>
      <p:sp>
        <p:nvSpPr>
          <p:cNvPr id="11268" name="Slide Number Placeholder 1"/>
          <p:cNvSpPr>
            <a:spLocks noGrp="1"/>
          </p:cNvSpPr>
          <p:nvPr>
            <p:ph type="sldNum" sz="quarter" idx="12"/>
            <p:custDataLst>
              <p:tags r:id="rId2"/>
            </p:custDataLst>
          </p:nvPr>
        </p:nvSpPr>
        <p:spPr bwMode="auto">
          <a:xfrm>
            <a:off x="6458991" y="6355950"/>
            <a:ext cx="2031150" cy="365779"/>
          </a:xfrm>
          <a:prstGeom prst="rect">
            <a:avLst/>
          </a:prstGeom>
          <a:noFill/>
          <a:ln>
            <a:miter lim="800000"/>
            <a:headEnd/>
            <a:tailEnd/>
          </a:ln>
        </p:spPr>
        <p:txBody>
          <a:bodyPr vert="horz" lIns="88916" tIns="44460" rIns="88916" bIns="44460" rtlCol="0" anchor="ctr"/>
          <a:lstStyle/>
          <a:p>
            <a:fld id="{3E98FB19-0D0B-4F25-9499-D0E91790A90E}" type="slidenum">
              <a:rPr lang="en-US">
                <a:solidFill>
                  <a:srgbClr val="000000">
                    <a:tint val="75000"/>
                  </a:srgbClr>
                </a:solidFill>
                <a:latin typeface="Arial" charset="0"/>
              </a:rPr>
              <a:pPr/>
              <a:t>22</a:t>
            </a:fld>
            <a:endParaRPr lang="en-US" dirty="0">
              <a:solidFill>
                <a:srgbClr val="000000">
                  <a:tint val="75000"/>
                </a:srgbClr>
              </a:solidFill>
              <a:latin typeface="Arial" charset="0"/>
            </a:endParaRPr>
          </a:p>
        </p:txBody>
      </p:sp>
      <p:sp>
        <p:nvSpPr>
          <p:cNvPr id="5" name="Title 4"/>
          <p:cNvSpPr>
            <a:spLocks noGrp="1"/>
          </p:cNvSpPr>
          <p:nvPr>
            <p:ph type="title"/>
            <p:custDataLst>
              <p:tags r:id="rId3"/>
            </p:custDataLst>
          </p:nvPr>
        </p:nvSpPr>
        <p:spPr>
          <a:xfrm>
            <a:off x="727876" y="446054"/>
            <a:ext cx="7837572" cy="625171"/>
          </a:xfrm>
        </p:spPr>
        <p:txBody>
          <a:bodyPr>
            <a:normAutofit/>
          </a:bodyPr>
          <a:lstStyle/>
          <a:p>
            <a:r>
              <a:rPr lang="en-US" sz="1807" dirty="0"/>
              <a:t>Why a Compliance Hotline and How Does it Work?</a:t>
            </a:r>
          </a:p>
        </p:txBody>
      </p:sp>
    </p:spTree>
    <p:extLst>
      <p:ext uri="{BB962C8B-B14F-4D97-AF65-F5344CB8AC3E}">
        <p14:creationId xmlns:p14="http://schemas.microsoft.com/office/powerpoint/2010/main" val="297441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76" y="446053"/>
            <a:ext cx="7837572" cy="625171"/>
          </a:xfrm>
        </p:spPr>
        <p:txBody>
          <a:bodyPr>
            <a:normAutofit/>
          </a:bodyPr>
          <a:lstStyle/>
          <a:p>
            <a:r>
              <a:rPr lang="en-US" sz="1807" dirty="0"/>
              <a:t>Why a Compliance Hotline and How Does it Work?… (</a:t>
            </a:r>
            <a:r>
              <a:rPr lang="en-US" sz="1807" i="1" dirty="0"/>
              <a:t>continued</a:t>
            </a:r>
            <a:r>
              <a:rPr lang="en-US" sz="1807" dirty="0"/>
              <a:t>)</a:t>
            </a:r>
          </a:p>
        </p:txBody>
      </p:sp>
      <p:sp>
        <p:nvSpPr>
          <p:cNvPr id="3" name="Content Placeholder 2"/>
          <p:cNvSpPr>
            <a:spLocks noGrp="1"/>
          </p:cNvSpPr>
          <p:nvPr>
            <p:ph idx="1"/>
          </p:nvPr>
        </p:nvSpPr>
        <p:spPr>
          <a:xfrm>
            <a:off x="681577" y="1077970"/>
            <a:ext cx="7768719" cy="5301646"/>
          </a:xfrm>
        </p:spPr>
        <p:txBody>
          <a:bodyPr>
            <a:normAutofit fontScale="92500" lnSpcReduction="10000"/>
          </a:bodyPr>
          <a:lstStyle/>
          <a:p>
            <a:pPr algn="just">
              <a:lnSpc>
                <a:spcPct val="100000"/>
              </a:lnSpc>
              <a:spcBef>
                <a:spcPts val="0"/>
              </a:spcBef>
            </a:pPr>
            <a:r>
              <a:rPr lang="en-US" sz="1807" dirty="0">
                <a:cs typeface="Arial" charset="0"/>
              </a:rPr>
              <a:t>Each call is reviewed and addressed by an appropriate member of the Compliance Department. The Compliance staff member can address concerns, provide guidance, answer questions, and investigate possible violations of the laws or to organizational </a:t>
            </a:r>
            <a:r>
              <a:rPr lang="en-US" sz="1807" dirty="0" smtClean="0">
                <a:cs typeface="Arial" charset="0"/>
              </a:rPr>
              <a:t>policy. The Compliance Office staff and Compliance Officer shall maintain the anonymity and confidentiality as requested by any one making a report. </a:t>
            </a:r>
            <a:endParaRPr lang="en-US" sz="1807" dirty="0">
              <a:cs typeface="Arial" charset="0"/>
            </a:endParaRPr>
          </a:p>
          <a:p>
            <a:pPr algn="just">
              <a:lnSpc>
                <a:spcPct val="100000"/>
              </a:lnSpc>
              <a:spcBef>
                <a:spcPts val="0"/>
              </a:spcBef>
            </a:pPr>
            <a:endParaRPr lang="en-US" sz="1807" dirty="0" smtClean="0">
              <a:cs typeface="Arial" charset="0"/>
            </a:endParaRPr>
          </a:p>
          <a:p>
            <a:pPr algn="just">
              <a:lnSpc>
                <a:spcPct val="100000"/>
              </a:lnSpc>
              <a:spcBef>
                <a:spcPts val="0"/>
              </a:spcBef>
            </a:pPr>
            <a:r>
              <a:rPr lang="en-US" sz="1807" dirty="0" smtClean="0">
                <a:cs typeface="Arial" charset="0"/>
              </a:rPr>
              <a:t>During the course of an audit or investigation, serious issues identified by the Compliance Department will be reported to the Office of Medicaid Inspector General (OMIG) or to the Department of Health (DOH)</a:t>
            </a:r>
          </a:p>
          <a:p>
            <a:pPr algn="just">
              <a:lnSpc>
                <a:spcPct val="100000"/>
              </a:lnSpc>
              <a:spcBef>
                <a:spcPts val="0"/>
              </a:spcBef>
            </a:pPr>
            <a:endParaRPr lang="en-US" sz="1807" dirty="0">
              <a:cs typeface="Arial" charset="0"/>
            </a:endParaRPr>
          </a:p>
          <a:p>
            <a:pPr algn="just">
              <a:lnSpc>
                <a:spcPct val="100000"/>
              </a:lnSpc>
              <a:spcBef>
                <a:spcPts val="0"/>
              </a:spcBef>
            </a:pPr>
            <a:r>
              <a:rPr lang="en-US" sz="1807" dirty="0">
                <a:cs typeface="Arial" charset="0"/>
              </a:rPr>
              <a:t>If you are unsure of whether the conduct you are concerned about is improper, the Hotline can provide information and help clarify the issue. </a:t>
            </a:r>
          </a:p>
          <a:p>
            <a:pPr algn="just">
              <a:lnSpc>
                <a:spcPct val="100000"/>
              </a:lnSpc>
              <a:spcBef>
                <a:spcPts val="0"/>
              </a:spcBef>
            </a:pPr>
            <a:endParaRPr lang="en-US" sz="1807" dirty="0">
              <a:cs typeface="Arial" charset="0"/>
            </a:endParaRPr>
          </a:p>
          <a:p>
            <a:pPr algn="just">
              <a:lnSpc>
                <a:spcPct val="100000"/>
              </a:lnSpc>
              <a:spcBef>
                <a:spcPts val="0"/>
              </a:spcBef>
              <a:spcAft>
                <a:spcPts val="542"/>
              </a:spcAft>
              <a:defRPr/>
            </a:pPr>
            <a:r>
              <a:rPr lang="en-US" sz="1807" b="1" dirty="0">
                <a:solidFill>
                  <a:schemeClr val="accent1"/>
                </a:solidFill>
                <a:latin typeface="Arial" pitchFamily="34" charset="0"/>
                <a:cs typeface="Arial" pitchFamily="34" charset="0"/>
              </a:rPr>
              <a:t>Discipline for Violations</a:t>
            </a:r>
          </a:p>
          <a:p>
            <a:pPr algn="just">
              <a:lnSpc>
                <a:spcPct val="100000"/>
              </a:lnSpc>
              <a:spcBef>
                <a:spcPts val="0"/>
              </a:spcBef>
              <a:defRPr/>
            </a:pPr>
            <a:r>
              <a:rPr lang="en-US" sz="1807" dirty="0">
                <a:latin typeface="Arial" pitchFamily="34" charset="0"/>
                <a:cs typeface="Arial" pitchFamily="34" charset="0"/>
              </a:rPr>
              <a:t>We will take disciplinary action, including termination when appropriate, against any </a:t>
            </a:r>
            <a:r>
              <a:rPr lang="en-US" sz="1807" dirty="0" smtClean="0">
                <a:latin typeface="Arial" pitchFamily="34" charset="0"/>
                <a:cs typeface="Arial" pitchFamily="34" charset="0"/>
              </a:rPr>
              <a:t>individual </a:t>
            </a:r>
            <a:r>
              <a:rPr lang="en-US" sz="1807" dirty="0">
                <a:latin typeface="Arial" pitchFamily="34" charset="0"/>
                <a:cs typeface="Arial" pitchFamily="34" charset="0"/>
              </a:rPr>
              <a:t>who violates any legal requirements or institutional policies, including anyone who fails to report violations or retaliates against any individual for reporting in good faith a possible </a:t>
            </a:r>
            <a:r>
              <a:rPr lang="en-US" sz="1807" dirty="0" smtClean="0">
                <a:latin typeface="Arial" pitchFamily="34" charset="0"/>
                <a:cs typeface="Arial" pitchFamily="34" charset="0"/>
              </a:rPr>
              <a:t>violation, or who encourages, directs, facilitates, or permits non-compliant behavior.</a:t>
            </a:r>
            <a:r>
              <a:rPr lang="en-US" sz="1807" dirty="0" smtClean="0">
                <a:cs typeface="Arial" charset="0"/>
              </a:rPr>
              <a:t> </a:t>
            </a:r>
            <a:r>
              <a:rPr lang="en-US" sz="1807" dirty="0">
                <a:cs typeface="Arial" charset="0"/>
              </a:rPr>
              <a:t>All inquiries are monitored by the Audit and Compliance Office to ensure proper follow-up and resolution.</a:t>
            </a:r>
          </a:p>
          <a:p>
            <a:pPr algn="just">
              <a:lnSpc>
                <a:spcPct val="100000"/>
              </a:lnSpc>
              <a:spcBef>
                <a:spcPts val="0"/>
              </a:spcBef>
            </a:pPr>
            <a:endParaRPr lang="en-US" sz="1807" dirty="0">
              <a:cs typeface="Arial" charset="0"/>
            </a:endParaRPr>
          </a:p>
          <a:p>
            <a:pPr algn="just">
              <a:lnSpc>
                <a:spcPct val="100000"/>
              </a:lnSpc>
              <a:spcBef>
                <a:spcPts val="0"/>
              </a:spcBef>
            </a:pPr>
            <a:endParaRPr lang="en-US" sz="1807" b="1" dirty="0">
              <a:solidFill>
                <a:srgbClr val="0000FF"/>
              </a:solidFill>
              <a:cs typeface="Arial" charset="0"/>
            </a:endParaRPr>
          </a:p>
          <a:p>
            <a:pPr algn="just">
              <a:lnSpc>
                <a:spcPct val="100000"/>
              </a:lnSpc>
              <a:spcBef>
                <a:spcPts val="0"/>
              </a:spcBef>
            </a:pPr>
            <a:endParaRPr lang="en-US" sz="1807" dirty="0">
              <a:cs typeface="Arial" charset="0"/>
            </a:endParaRPr>
          </a:p>
          <a:p>
            <a:pPr algn="just"/>
            <a:endParaRPr lang="en-US" sz="1807" dirty="0"/>
          </a:p>
        </p:txBody>
      </p:sp>
      <p:sp>
        <p:nvSpPr>
          <p:cNvPr id="4" name="Slide Number Placeholder 3"/>
          <p:cNvSpPr>
            <a:spLocks noGrp="1"/>
          </p:cNvSpPr>
          <p:nvPr>
            <p:ph type="sldNum" sz="quarter" idx="12"/>
          </p:nvPr>
        </p:nvSpPr>
        <p:spPr/>
        <p:txBody>
          <a:bodyPr/>
          <a:lstStyle/>
          <a:p>
            <a:fld id="{9F8FBD0B-D5BA-AC4A-B182-CCF391B5588A}" type="slidenum">
              <a:rPr lang="en-US" smtClean="0">
                <a:solidFill>
                  <a:srgbClr val="000000">
                    <a:tint val="75000"/>
                  </a:srgbClr>
                </a:solidFill>
              </a:rPr>
              <a:pPr/>
              <a:t>23</a:t>
            </a:fld>
            <a:endParaRPr lang="en-US" dirty="0">
              <a:solidFill>
                <a:srgbClr val="000000">
                  <a:tint val="75000"/>
                </a:srgbClr>
              </a:solidFill>
            </a:endParaRPr>
          </a:p>
        </p:txBody>
      </p:sp>
    </p:spTree>
    <p:extLst>
      <p:ext uri="{BB962C8B-B14F-4D97-AF65-F5344CB8AC3E}">
        <p14:creationId xmlns:p14="http://schemas.microsoft.com/office/powerpoint/2010/main" val="3343529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88">
                <a:solidFill>
                  <a:schemeClr val="tx1"/>
                </a:solidFill>
                <a:latin typeface="Arial" charset="0"/>
              </a:defRPr>
            </a:lvl1pPr>
            <a:lvl2pPr marL="722474" indent="-277874" eaLnBrk="0" hangingPunct="0">
              <a:defRPr sz="1988">
                <a:solidFill>
                  <a:schemeClr val="tx1"/>
                </a:solidFill>
                <a:latin typeface="Arial" charset="0"/>
              </a:defRPr>
            </a:lvl2pPr>
            <a:lvl3pPr marL="1111499" indent="-222300" eaLnBrk="0" hangingPunct="0">
              <a:defRPr sz="1988">
                <a:solidFill>
                  <a:schemeClr val="tx1"/>
                </a:solidFill>
                <a:latin typeface="Arial" charset="0"/>
              </a:defRPr>
            </a:lvl3pPr>
            <a:lvl4pPr marL="1556098" indent="-222300" eaLnBrk="0" hangingPunct="0">
              <a:defRPr sz="1988">
                <a:solidFill>
                  <a:schemeClr val="tx1"/>
                </a:solidFill>
                <a:latin typeface="Arial" charset="0"/>
              </a:defRPr>
            </a:lvl4pPr>
            <a:lvl5pPr marL="2000698" indent="-222300" eaLnBrk="0" hangingPunct="0">
              <a:defRPr sz="1988">
                <a:solidFill>
                  <a:schemeClr val="tx1"/>
                </a:solidFill>
                <a:latin typeface="Arial" charset="0"/>
              </a:defRPr>
            </a:lvl5pPr>
            <a:lvl6pPr marL="2445297" indent="-222300" eaLnBrk="0" fontAlgn="base" hangingPunct="0">
              <a:spcBef>
                <a:spcPct val="0"/>
              </a:spcBef>
              <a:spcAft>
                <a:spcPct val="0"/>
              </a:spcAft>
              <a:defRPr sz="1988">
                <a:solidFill>
                  <a:schemeClr val="tx1"/>
                </a:solidFill>
                <a:latin typeface="Arial" charset="0"/>
              </a:defRPr>
            </a:lvl6pPr>
            <a:lvl7pPr marL="2889896" indent="-222300" eaLnBrk="0" fontAlgn="base" hangingPunct="0">
              <a:spcBef>
                <a:spcPct val="0"/>
              </a:spcBef>
              <a:spcAft>
                <a:spcPct val="0"/>
              </a:spcAft>
              <a:defRPr sz="1988">
                <a:solidFill>
                  <a:schemeClr val="tx1"/>
                </a:solidFill>
                <a:latin typeface="Arial" charset="0"/>
              </a:defRPr>
            </a:lvl7pPr>
            <a:lvl8pPr marL="3334497" indent="-222300" eaLnBrk="0" fontAlgn="base" hangingPunct="0">
              <a:spcBef>
                <a:spcPct val="0"/>
              </a:spcBef>
              <a:spcAft>
                <a:spcPct val="0"/>
              </a:spcAft>
              <a:defRPr sz="1988">
                <a:solidFill>
                  <a:schemeClr val="tx1"/>
                </a:solidFill>
                <a:latin typeface="Arial" charset="0"/>
              </a:defRPr>
            </a:lvl8pPr>
            <a:lvl9pPr marL="3779096" indent="-222300" eaLnBrk="0" fontAlgn="base" hangingPunct="0">
              <a:spcBef>
                <a:spcPct val="0"/>
              </a:spcBef>
              <a:spcAft>
                <a:spcPct val="0"/>
              </a:spcAft>
              <a:defRPr sz="1988">
                <a:solidFill>
                  <a:schemeClr val="tx1"/>
                </a:solidFill>
                <a:latin typeface="Arial" charset="0"/>
              </a:defRPr>
            </a:lvl9pPr>
          </a:lstStyle>
          <a:p>
            <a:pPr eaLnBrk="1" hangingPunct="1"/>
            <a:fld id="{135A4C93-D2CD-4268-B072-91D5F2D80A62}" type="slidenum">
              <a:rPr lang="en-US" sz="813">
                <a:solidFill>
                  <a:srgbClr val="FFFFFF">
                    <a:lumMod val="50000"/>
                  </a:srgbClr>
                </a:solidFill>
              </a:rPr>
              <a:pPr eaLnBrk="1" hangingPunct="1"/>
              <a:t>24</a:t>
            </a:fld>
            <a:endParaRPr lang="en-US" sz="813" dirty="0">
              <a:solidFill>
                <a:srgbClr val="FFFFFF">
                  <a:lumMod val="50000"/>
                </a:srgbClr>
              </a:solidFill>
            </a:endParaRPr>
          </a:p>
        </p:txBody>
      </p:sp>
      <p:sp>
        <p:nvSpPr>
          <p:cNvPr id="24578" name="Rectangle 2"/>
          <p:cNvSpPr>
            <a:spLocks noGrp="1" noChangeArrowheads="1"/>
          </p:cNvSpPr>
          <p:nvPr>
            <p:ph type="body" idx="1"/>
          </p:nvPr>
        </p:nvSpPr>
        <p:spPr>
          <a:xfrm>
            <a:off x="785110" y="1347269"/>
            <a:ext cx="7849190" cy="5052738"/>
          </a:xfrm>
        </p:spPr>
        <p:txBody>
          <a:bodyPr>
            <a:noAutofit/>
          </a:bodyPr>
          <a:lstStyle/>
          <a:p>
            <a:pPr>
              <a:lnSpc>
                <a:spcPct val="80000"/>
              </a:lnSpc>
              <a:spcAft>
                <a:spcPts val="1084"/>
              </a:spcAft>
              <a:defRPr/>
            </a:pPr>
            <a:r>
              <a:rPr lang="en-US" sz="1807" b="1" u="sng" dirty="0" smtClean="0">
                <a:latin typeface="Arial" pitchFamily="34" charset="0"/>
                <a:cs typeface="Arial" pitchFamily="34" charset="0"/>
              </a:rPr>
              <a:t>You </a:t>
            </a:r>
            <a:r>
              <a:rPr lang="en-US" sz="1807" b="1" u="sng" dirty="0">
                <a:latin typeface="Arial" pitchFamily="34" charset="0"/>
                <a:cs typeface="Arial" pitchFamily="34" charset="0"/>
              </a:rPr>
              <a:t>are expected to come forward </a:t>
            </a:r>
          </a:p>
          <a:p>
            <a:pPr>
              <a:lnSpc>
                <a:spcPct val="100000"/>
              </a:lnSpc>
              <a:spcBef>
                <a:spcPts val="1084"/>
              </a:spcBef>
              <a:defRPr/>
            </a:pPr>
            <a:r>
              <a:rPr lang="en-US" sz="1626" b="1" dirty="0">
                <a:solidFill>
                  <a:schemeClr val="accent1"/>
                </a:solidFill>
                <a:latin typeface="Arial" pitchFamily="34" charset="0"/>
                <a:cs typeface="Arial" pitchFamily="34" charset="0"/>
              </a:rPr>
              <a:t>Reports should be made either in person, by telephone or in writing to any of </a:t>
            </a:r>
          </a:p>
          <a:p>
            <a:pPr>
              <a:lnSpc>
                <a:spcPct val="80000"/>
              </a:lnSpc>
              <a:spcBef>
                <a:spcPts val="1084"/>
              </a:spcBef>
              <a:spcAft>
                <a:spcPts val="542"/>
              </a:spcAft>
              <a:defRPr/>
            </a:pPr>
            <a:r>
              <a:rPr lang="en-US" sz="1626" b="1" dirty="0">
                <a:solidFill>
                  <a:schemeClr val="accent1"/>
                </a:solidFill>
                <a:latin typeface="Arial" pitchFamily="34" charset="0"/>
                <a:cs typeface="Arial" pitchFamily="34" charset="0"/>
              </a:rPr>
              <a:t>the following:</a:t>
            </a:r>
            <a:r>
              <a:rPr lang="en-US" sz="1626" dirty="0">
                <a:solidFill>
                  <a:srgbClr val="3333CC"/>
                </a:solidFill>
                <a:latin typeface="Arial" pitchFamily="34" charset="0"/>
                <a:cs typeface="Arial" pitchFamily="34" charset="0"/>
              </a:rPr>
              <a:t> </a:t>
            </a:r>
          </a:p>
          <a:p>
            <a:pPr lvl="1" eaLnBrk="1" hangingPunct="1">
              <a:lnSpc>
                <a:spcPct val="150000"/>
              </a:lnSpc>
              <a:buClr>
                <a:schemeClr val="tx1"/>
              </a:buClr>
              <a:defRPr/>
            </a:pPr>
            <a:r>
              <a:rPr lang="en-US" sz="1807" dirty="0">
                <a:latin typeface="Arial" pitchFamily="34" charset="0"/>
                <a:cs typeface="Arial" pitchFamily="34" charset="0"/>
              </a:rPr>
              <a:t>Your Supervisor</a:t>
            </a:r>
          </a:p>
          <a:p>
            <a:pPr lvl="1" eaLnBrk="1" hangingPunct="1">
              <a:lnSpc>
                <a:spcPct val="150000"/>
              </a:lnSpc>
              <a:buClr>
                <a:schemeClr val="tx1"/>
              </a:buClr>
              <a:defRPr/>
            </a:pPr>
            <a:r>
              <a:rPr lang="en-US" sz="1807" dirty="0">
                <a:latin typeface="Arial" pitchFamily="34" charset="0"/>
                <a:cs typeface="Arial" pitchFamily="34" charset="0"/>
              </a:rPr>
              <a:t>The Human Resources / Labor Relations Department 212-241-8381</a:t>
            </a:r>
          </a:p>
          <a:p>
            <a:pPr lvl="1" eaLnBrk="1" hangingPunct="1">
              <a:lnSpc>
                <a:spcPct val="150000"/>
              </a:lnSpc>
              <a:buClr>
                <a:schemeClr val="tx1"/>
              </a:buClr>
              <a:defRPr/>
            </a:pPr>
            <a:r>
              <a:rPr lang="en-US" sz="1807" dirty="0">
                <a:latin typeface="Arial" pitchFamily="34" charset="0"/>
                <a:cs typeface="Arial" pitchFamily="34" charset="0"/>
              </a:rPr>
              <a:t>The Mount Sinai Health System Compliance Office 212-241-3211</a:t>
            </a:r>
          </a:p>
          <a:p>
            <a:pPr lvl="1" eaLnBrk="1" hangingPunct="1">
              <a:lnSpc>
                <a:spcPct val="150000"/>
              </a:lnSpc>
              <a:buClr>
                <a:schemeClr val="tx1"/>
              </a:buClr>
              <a:defRPr/>
            </a:pPr>
            <a:r>
              <a:rPr lang="en-US" sz="1807" dirty="0">
                <a:latin typeface="Arial" pitchFamily="34" charset="0"/>
                <a:cs typeface="Arial" pitchFamily="34" charset="0"/>
              </a:rPr>
              <a:t>The Compliance Hotline 1-800-853-9212</a:t>
            </a:r>
          </a:p>
          <a:p>
            <a:pPr lvl="1" eaLnBrk="1" hangingPunct="1">
              <a:lnSpc>
                <a:spcPct val="150000"/>
              </a:lnSpc>
              <a:buClr>
                <a:schemeClr val="tx1"/>
              </a:buClr>
              <a:defRPr/>
            </a:pPr>
            <a:r>
              <a:rPr lang="en-US" sz="1807" dirty="0">
                <a:latin typeface="Arial" pitchFamily="34" charset="0"/>
                <a:cs typeface="Arial" pitchFamily="34" charset="0"/>
              </a:rPr>
              <a:t>The HIPAA Office 646-605-7130</a:t>
            </a:r>
          </a:p>
          <a:p>
            <a:pPr lvl="1" eaLnBrk="1" hangingPunct="1">
              <a:lnSpc>
                <a:spcPct val="150000"/>
              </a:lnSpc>
              <a:buClr>
                <a:schemeClr val="tx1"/>
              </a:buClr>
              <a:defRPr/>
            </a:pPr>
            <a:r>
              <a:rPr lang="en-US" sz="1807" dirty="0">
                <a:latin typeface="Arial" pitchFamily="34" charset="0"/>
                <a:cs typeface="Arial" pitchFamily="34" charset="0"/>
              </a:rPr>
              <a:t>Resident/Fellow Duty Hours Helpline 866-MD-Hours/866-634-6877</a:t>
            </a:r>
          </a:p>
          <a:p>
            <a:pPr lvl="1" eaLnBrk="1" hangingPunct="1">
              <a:lnSpc>
                <a:spcPct val="80000"/>
              </a:lnSpc>
              <a:buClr>
                <a:srgbClr val="0000FF"/>
              </a:buClr>
              <a:buFontTx/>
              <a:buNone/>
              <a:defRPr/>
            </a:pPr>
            <a:endParaRPr lang="en-US" sz="1807" b="1" dirty="0">
              <a:solidFill>
                <a:srgbClr val="CC0000"/>
              </a:solidFill>
              <a:latin typeface="Arial" pitchFamily="34" charset="0"/>
              <a:cs typeface="Arial" pitchFamily="34" charset="0"/>
            </a:endParaRPr>
          </a:p>
          <a:p>
            <a:pPr eaLnBrk="1" hangingPunct="1">
              <a:lnSpc>
                <a:spcPct val="80000"/>
              </a:lnSpc>
              <a:buClr>
                <a:srgbClr val="0000FF"/>
              </a:buClr>
              <a:buFontTx/>
              <a:buNone/>
              <a:defRPr/>
            </a:pPr>
            <a:endParaRPr lang="en-US" sz="1626" dirty="0">
              <a:solidFill>
                <a:srgbClr val="CC0000"/>
              </a:solidFill>
              <a:latin typeface="Arial" pitchFamily="34" charset="0"/>
              <a:cs typeface="Arial" pitchFamily="34" charset="0"/>
            </a:endParaRPr>
          </a:p>
          <a:p>
            <a:pPr eaLnBrk="1" hangingPunct="1">
              <a:buFontTx/>
              <a:buNone/>
              <a:defRPr/>
            </a:pPr>
            <a:endParaRPr lang="en-US" sz="1626" dirty="0">
              <a:latin typeface="Arial" pitchFamily="34" charset="0"/>
              <a:cs typeface="Arial" pitchFamily="34" charset="0"/>
            </a:endParaRPr>
          </a:p>
          <a:p>
            <a:pPr eaLnBrk="1" hangingPunct="1">
              <a:lnSpc>
                <a:spcPct val="80000"/>
              </a:lnSpc>
              <a:buFontTx/>
              <a:buNone/>
              <a:defRPr/>
            </a:pPr>
            <a:endParaRPr lang="en-US" sz="1626" dirty="0">
              <a:latin typeface="Arial" pitchFamily="34" charset="0"/>
              <a:cs typeface="Arial" pitchFamily="34" charset="0"/>
            </a:endParaRPr>
          </a:p>
        </p:txBody>
      </p:sp>
      <p:sp>
        <p:nvSpPr>
          <p:cNvPr id="11268" name="Rectangle 3"/>
          <p:cNvSpPr>
            <a:spLocks noChangeArrowheads="1"/>
          </p:cNvSpPr>
          <p:nvPr/>
        </p:nvSpPr>
        <p:spPr bwMode="auto">
          <a:xfrm>
            <a:off x="2394897" y="6216651"/>
            <a:ext cx="4354207" cy="35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16" tIns="44460" rIns="88916" bIns="44460">
            <a:spAutoFit/>
          </a:bodyPr>
          <a:lstStyle/>
          <a:p>
            <a:pPr algn="ctr" fontAlgn="base">
              <a:spcBef>
                <a:spcPct val="0"/>
              </a:spcBef>
              <a:spcAft>
                <a:spcPct val="0"/>
              </a:spcAft>
            </a:pPr>
            <a:endParaRPr lang="en-US" sz="1717" b="1" i="1">
              <a:solidFill>
                <a:srgbClr val="FF0000"/>
              </a:solidFill>
            </a:endParaRPr>
          </a:p>
        </p:txBody>
      </p:sp>
      <p:sp>
        <p:nvSpPr>
          <p:cNvPr id="2" name="Title 1"/>
          <p:cNvSpPr>
            <a:spLocks noGrp="1"/>
          </p:cNvSpPr>
          <p:nvPr>
            <p:ph type="title"/>
          </p:nvPr>
        </p:nvSpPr>
        <p:spPr>
          <a:xfrm>
            <a:off x="785110" y="330636"/>
            <a:ext cx="4119534" cy="376507"/>
          </a:xfrm>
        </p:spPr>
        <p:txBody>
          <a:bodyPr>
            <a:noAutofit/>
          </a:bodyPr>
          <a:lstStyle/>
          <a:p>
            <a:r>
              <a:rPr lang="en-US" sz="2000" dirty="0"/>
              <a:t>Reporting Violations</a:t>
            </a:r>
          </a:p>
        </p:txBody>
      </p:sp>
      <p:pic>
        <p:nvPicPr>
          <p:cNvPr id="2050" name="Picture 2" descr="http://tse1.mm.bing.net/th?&amp;id=OIP.M9d782abec88bb2f73ab5cfa215c45a00o0&amp;w=300&amp;h=238&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903" y="330635"/>
            <a:ext cx="1927871" cy="152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53625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927" y="2396213"/>
            <a:ext cx="7831331" cy="1377051"/>
          </a:xfrm>
          <a:prstGeom prst="rect">
            <a:avLst/>
          </a:prstGeom>
        </p:spPr>
        <p:style>
          <a:lnRef idx="1">
            <a:schemeClr val="accent1"/>
          </a:lnRef>
          <a:fillRef idx="3">
            <a:schemeClr val="accent1"/>
          </a:fillRef>
          <a:effectRef idx="2">
            <a:schemeClr val="accent1"/>
          </a:effectRef>
          <a:fontRef idx="minor">
            <a:schemeClr val="lt1"/>
          </a:fontRef>
        </p:style>
        <p:txBody>
          <a:bodyPr lIns="82585" tIns="41294" rIns="82585" bIns="41294" rtlCol="0" anchor="ctr"/>
          <a:lstStyle/>
          <a:p>
            <a:pPr algn="ctr" fontAlgn="base">
              <a:spcBef>
                <a:spcPct val="0"/>
              </a:spcBef>
              <a:spcAft>
                <a:spcPct val="0"/>
              </a:spcAft>
            </a:pPr>
            <a:endParaRPr lang="en-US" sz="1265">
              <a:solidFill>
                <a:srgbClr val="FFFFFF"/>
              </a:solidFill>
            </a:endParaRPr>
          </a:p>
        </p:txBody>
      </p:sp>
      <p:sp>
        <p:nvSpPr>
          <p:cNvPr id="11267" name="Rectangle 3"/>
          <p:cNvSpPr>
            <a:spLocks noGrp="1" noChangeArrowheads="1"/>
          </p:cNvSpPr>
          <p:nvPr>
            <p:ph idx="1"/>
            <p:custDataLst>
              <p:tags r:id="rId1"/>
            </p:custDataLst>
          </p:nvPr>
        </p:nvSpPr>
        <p:spPr bwMode="auto">
          <a:xfrm>
            <a:off x="653215" y="1088014"/>
            <a:ext cx="7780335" cy="5232793"/>
          </a:xfrm>
          <a:noFill/>
          <a:ln>
            <a:miter lim="800000"/>
            <a:headEnd/>
            <a:tailEnd/>
          </a:ln>
        </p:spPr>
        <p:txBody>
          <a:bodyPr vert="horz" wrap="square" lIns="88904" tIns="44453" rIns="88904" bIns="44453" numCol="1" rtlCol="0" anchor="t" anchorCtr="0" compatLnSpc="1">
            <a:prstTxWarp prst="textNoShape">
              <a:avLst/>
            </a:prstTxWarp>
            <a:normAutofit/>
          </a:bodyPr>
          <a:lstStyle/>
          <a:p>
            <a:pPr>
              <a:spcBef>
                <a:spcPts val="0"/>
              </a:spcBef>
            </a:pPr>
            <a:r>
              <a:rPr lang="en-US" sz="1807" dirty="0">
                <a:cs typeface="Arial" charset="0"/>
              </a:rPr>
              <a:t>The Mount Sinai Health System follows Federal and New York State laws that protect employees from retaliation and intimidation when they report suspected or known violations or misconduct in good faith.</a:t>
            </a:r>
          </a:p>
          <a:p>
            <a:pPr>
              <a:spcBef>
                <a:spcPts val="0"/>
              </a:spcBef>
            </a:pPr>
            <a:endParaRPr lang="en-US" sz="1807" dirty="0">
              <a:cs typeface="Arial" charset="0"/>
            </a:endParaRPr>
          </a:p>
          <a:p>
            <a:pPr>
              <a:spcBef>
                <a:spcPts val="0"/>
              </a:spcBef>
            </a:pPr>
            <a:endParaRPr lang="en-US" sz="1807" dirty="0">
              <a:cs typeface="Arial" charset="0"/>
            </a:endParaRPr>
          </a:p>
          <a:p>
            <a:pPr>
              <a:spcBef>
                <a:spcPts val="0"/>
              </a:spcBef>
            </a:pPr>
            <a:endParaRPr lang="en-US" sz="1807" dirty="0">
              <a:cs typeface="Arial" charset="0"/>
            </a:endParaRPr>
          </a:p>
          <a:p>
            <a:pPr>
              <a:spcBef>
                <a:spcPts val="0"/>
              </a:spcBef>
            </a:pPr>
            <a:endParaRPr lang="en-US" sz="1807" dirty="0">
              <a:cs typeface="Arial" charset="0"/>
            </a:endParaRPr>
          </a:p>
          <a:p>
            <a:pPr>
              <a:spcBef>
                <a:spcPts val="0"/>
              </a:spcBef>
            </a:pPr>
            <a:endParaRPr lang="en-US" sz="1807" dirty="0">
              <a:cs typeface="Arial" charset="0"/>
            </a:endParaRPr>
          </a:p>
          <a:p>
            <a:pPr>
              <a:spcBef>
                <a:spcPts val="0"/>
              </a:spcBef>
            </a:pPr>
            <a:endParaRPr lang="en-US" sz="1807" dirty="0">
              <a:cs typeface="Arial" charset="0"/>
            </a:endParaRPr>
          </a:p>
          <a:p>
            <a:pPr>
              <a:spcBef>
                <a:spcPts val="0"/>
              </a:spcBef>
            </a:pPr>
            <a:endParaRPr lang="en-US" sz="1807" dirty="0">
              <a:cs typeface="Arial" charset="0"/>
            </a:endParaRPr>
          </a:p>
          <a:p>
            <a:pPr>
              <a:spcBef>
                <a:spcPts val="0"/>
              </a:spcBef>
            </a:pPr>
            <a:endParaRPr lang="en-US" sz="1807" dirty="0">
              <a:cs typeface="Arial" charset="0"/>
            </a:endParaRPr>
          </a:p>
          <a:p>
            <a:pPr>
              <a:spcBef>
                <a:spcPts val="0"/>
              </a:spcBef>
            </a:pPr>
            <a:endParaRPr lang="en-US" sz="1807" dirty="0">
              <a:cs typeface="Arial" charset="0"/>
            </a:endParaRPr>
          </a:p>
          <a:p>
            <a:pPr>
              <a:spcBef>
                <a:spcPts val="0"/>
              </a:spcBef>
            </a:pPr>
            <a:endParaRPr lang="en-US" sz="1807" dirty="0">
              <a:cs typeface="Arial" charset="0"/>
            </a:endParaRPr>
          </a:p>
          <a:p>
            <a:pPr marL="159203">
              <a:spcBef>
                <a:spcPts val="0"/>
              </a:spcBef>
              <a:spcAft>
                <a:spcPts val="542"/>
              </a:spcAft>
            </a:pPr>
            <a:endParaRPr lang="en-US" sz="1807" dirty="0">
              <a:cs typeface="Arial" charset="0"/>
            </a:endParaRPr>
          </a:p>
        </p:txBody>
      </p:sp>
      <p:sp>
        <p:nvSpPr>
          <p:cNvPr id="11268" name="Slide Number Placeholder 1"/>
          <p:cNvSpPr>
            <a:spLocks noGrp="1"/>
          </p:cNvSpPr>
          <p:nvPr>
            <p:ph type="sldNum" sz="quarter" idx="12"/>
            <p:custDataLst>
              <p:tags r:id="rId2"/>
            </p:custDataLst>
          </p:nvPr>
        </p:nvSpPr>
        <p:spPr bwMode="auto">
          <a:xfrm>
            <a:off x="6458991" y="6355950"/>
            <a:ext cx="2031150" cy="365779"/>
          </a:xfrm>
          <a:prstGeom prst="rect">
            <a:avLst/>
          </a:prstGeom>
          <a:noFill/>
          <a:ln>
            <a:miter lim="800000"/>
            <a:headEnd/>
            <a:tailEnd/>
          </a:ln>
        </p:spPr>
        <p:txBody>
          <a:bodyPr vert="horz" lIns="88904" tIns="44453" rIns="88904" bIns="44453" rtlCol="0" anchor="ctr"/>
          <a:lstStyle/>
          <a:p>
            <a:fld id="{3E98FB19-0D0B-4F25-9499-D0E91790A90E}" type="slidenum">
              <a:rPr lang="en-US">
                <a:solidFill>
                  <a:srgbClr val="000000">
                    <a:tint val="75000"/>
                  </a:srgbClr>
                </a:solidFill>
                <a:latin typeface="Arial" charset="0"/>
              </a:rPr>
              <a:pPr/>
              <a:t>25</a:t>
            </a:fld>
            <a:endParaRPr lang="en-US" dirty="0">
              <a:solidFill>
                <a:srgbClr val="000000">
                  <a:tint val="75000"/>
                </a:srgbClr>
              </a:solidFill>
              <a:latin typeface="Arial" charset="0"/>
            </a:endParaRPr>
          </a:p>
        </p:txBody>
      </p:sp>
      <p:sp>
        <p:nvSpPr>
          <p:cNvPr id="5" name="Title 4"/>
          <p:cNvSpPr>
            <a:spLocks noGrp="1"/>
          </p:cNvSpPr>
          <p:nvPr>
            <p:ph type="title"/>
            <p:custDataLst>
              <p:tags r:id="rId3"/>
            </p:custDataLst>
          </p:nvPr>
        </p:nvSpPr>
        <p:spPr>
          <a:xfrm>
            <a:off x="664380" y="444844"/>
            <a:ext cx="7837572" cy="376507"/>
          </a:xfrm>
        </p:spPr>
        <p:txBody>
          <a:bodyPr>
            <a:noAutofit/>
          </a:bodyPr>
          <a:lstStyle/>
          <a:p>
            <a:r>
              <a:rPr lang="en-US" sz="2000" dirty="0"/>
              <a:t>Non-Retaliation and Non-Intimidation Policy</a:t>
            </a:r>
          </a:p>
        </p:txBody>
      </p:sp>
      <p:sp>
        <p:nvSpPr>
          <p:cNvPr id="7" name="TextBox 6"/>
          <p:cNvSpPr txBox="1"/>
          <p:nvPr/>
        </p:nvSpPr>
        <p:spPr>
          <a:xfrm>
            <a:off x="967810" y="2727368"/>
            <a:ext cx="4017305" cy="701647"/>
          </a:xfrm>
          <a:prstGeom prst="rect">
            <a:avLst/>
          </a:prstGeom>
          <a:noFill/>
        </p:spPr>
        <p:txBody>
          <a:bodyPr wrap="square" lIns="88944" tIns="44472" rIns="88944" bIns="44472" rtlCol="0">
            <a:spAutoFit/>
          </a:bodyPr>
          <a:lstStyle/>
          <a:p>
            <a:pPr fontAlgn="base">
              <a:spcBef>
                <a:spcPct val="0"/>
              </a:spcBef>
              <a:spcAft>
                <a:spcPct val="0"/>
              </a:spcAft>
            </a:pPr>
            <a:r>
              <a:rPr lang="en-US" sz="1988" b="1" dirty="0">
                <a:solidFill>
                  <a:srgbClr val="FFFFFF">
                    <a:lumMod val="95000"/>
                  </a:srgbClr>
                </a:solidFill>
                <a:latin typeface="Arial Black" panose="020B0A04020102020204" pitchFamily="34" charset="0"/>
              </a:rPr>
              <a:t>What are some examples of Protected Activities?</a:t>
            </a:r>
          </a:p>
        </p:txBody>
      </p:sp>
      <p:sp>
        <p:nvSpPr>
          <p:cNvPr id="9" name="TextBox 8"/>
          <p:cNvSpPr txBox="1"/>
          <p:nvPr/>
        </p:nvSpPr>
        <p:spPr>
          <a:xfrm>
            <a:off x="1070202" y="3910968"/>
            <a:ext cx="6531310" cy="1953143"/>
          </a:xfrm>
          <a:prstGeom prst="rect">
            <a:avLst/>
          </a:prstGeom>
          <a:noFill/>
        </p:spPr>
        <p:txBody>
          <a:bodyPr wrap="square" lIns="88944" tIns="44472" rIns="88944" bIns="44472" rtlCol="0">
            <a:spAutoFit/>
          </a:bodyPr>
          <a:lstStyle/>
          <a:p>
            <a:pPr fontAlgn="base">
              <a:spcBef>
                <a:spcPct val="0"/>
              </a:spcBef>
              <a:spcAft>
                <a:spcPct val="0"/>
              </a:spcAft>
            </a:pPr>
            <a:endParaRPr lang="en-US" sz="1988" dirty="0">
              <a:solidFill>
                <a:srgbClr val="000000"/>
              </a:solidFill>
              <a:cs typeface="Times New Roman" panose="02020603050405020304" pitchFamily="18" charset="0"/>
            </a:endParaRPr>
          </a:p>
          <a:p>
            <a:pPr marL="277956" indent="-277956" fontAlgn="base">
              <a:lnSpc>
                <a:spcPct val="150000"/>
              </a:lnSpc>
              <a:spcBef>
                <a:spcPct val="0"/>
              </a:spcBef>
              <a:spcAft>
                <a:spcPct val="0"/>
              </a:spcAft>
              <a:buFont typeface="Wingdings" panose="05000000000000000000" pitchFamily="2" charset="2"/>
              <a:buChar char="Ø"/>
            </a:pPr>
            <a:r>
              <a:rPr lang="en-US" sz="1807" dirty="0">
                <a:solidFill>
                  <a:srgbClr val="1F497D"/>
                </a:solidFill>
                <a:effectLst>
                  <a:outerShdw blurRad="38100" dist="38100" dir="2700000" algn="tl">
                    <a:srgbClr val="000000">
                      <a:alpha val="43137"/>
                    </a:srgbClr>
                  </a:outerShdw>
                </a:effectLst>
                <a:latin typeface="Arial"/>
                <a:cs typeface="Times New Roman" panose="02020603050405020304" pitchFamily="18" charset="0"/>
              </a:rPr>
              <a:t>Filing a discrimination/harassment claim</a:t>
            </a:r>
          </a:p>
          <a:p>
            <a:pPr marL="277956" indent="-277956" fontAlgn="base">
              <a:lnSpc>
                <a:spcPct val="150000"/>
              </a:lnSpc>
              <a:spcBef>
                <a:spcPct val="0"/>
              </a:spcBef>
              <a:spcAft>
                <a:spcPct val="0"/>
              </a:spcAft>
              <a:buFont typeface="Wingdings" panose="05000000000000000000" pitchFamily="2" charset="2"/>
              <a:buChar char="Ø"/>
            </a:pPr>
            <a:r>
              <a:rPr lang="en-US" sz="1807" dirty="0">
                <a:solidFill>
                  <a:srgbClr val="1F497D"/>
                </a:solidFill>
                <a:effectLst>
                  <a:outerShdw blurRad="38100" dist="38100" dir="2700000" algn="tl">
                    <a:srgbClr val="000000">
                      <a:alpha val="43137"/>
                    </a:srgbClr>
                  </a:outerShdw>
                </a:effectLst>
                <a:latin typeface="Arial"/>
                <a:cs typeface="Times New Roman" panose="02020603050405020304" pitchFamily="18" charset="0"/>
              </a:rPr>
              <a:t>Cooperating with a workplace investigation</a:t>
            </a:r>
          </a:p>
          <a:p>
            <a:pPr marL="277956" indent="-277956" fontAlgn="base">
              <a:lnSpc>
                <a:spcPct val="150000"/>
              </a:lnSpc>
              <a:spcBef>
                <a:spcPct val="0"/>
              </a:spcBef>
              <a:spcAft>
                <a:spcPct val="0"/>
              </a:spcAft>
              <a:buFont typeface="Wingdings" panose="05000000000000000000" pitchFamily="2" charset="2"/>
              <a:buChar char="Ø"/>
            </a:pPr>
            <a:r>
              <a:rPr lang="en-US" sz="1807" dirty="0">
                <a:solidFill>
                  <a:srgbClr val="1F497D"/>
                </a:solidFill>
                <a:effectLst>
                  <a:outerShdw blurRad="38100" dist="38100" dir="2700000" algn="tl">
                    <a:srgbClr val="000000">
                      <a:alpha val="43137"/>
                    </a:srgbClr>
                  </a:outerShdw>
                </a:effectLst>
                <a:latin typeface="Arial"/>
                <a:cs typeface="Times New Roman" panose="02020603050405020304" pitchFamily="18" charset="0"/>
              </a:rPr>
              <a:t>Reporting concerns about unsafe or illegal activities</a:t>
            </a:r>
          </a:p>
          <a:p>
            <a:pPr fontAlgn="base">
              <a:spcBef>
                <a:spcPct val="0"/>
              </a:spcBef>
              <a:spcAft>
                <a:spcPct val="0"/>
              </a:spcAft>
            </a:pPr>
            <a:endParaRPr lang="en-US" sz="1988"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337861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custDataLst>
              <p:tags r:id="rId1"/>
            </p:custDataLst>
          </p:nvPr>
        </p:nvSpPr>
        <p:spPr bwMode="auto">
          <a:xfrm>
            <a:off x="647405" y="4530641"/>
            <a:ext cx="8193452" cy="2065576"/>
          </a:xfrm>
          <a:noFill/>
          <a:ln>
            <a:miter lim="800000"/>
            <a:headEnd/>
            <a:tailEnd/>
          </a:ln>
        </p:spPr>
        <p:txBody>
          <a:bodyPr vert="horz" wrap="square" lIns="88904" tIns="44453" rIns="88904" bIns="44453" numCol="1" rtlCol="0" anchor="t" anchorCtr="0" compatLnSpc="1">
            <a:prstTxWarp prst="textNoShape">
              <a:avLst/>
            </a:prstTxWarp>
            <a:normAutofit/>
          </a:bodyPr>
          <a:lstStyle/>
          <a:p>
            <a:pPr algn="just">
              <a:spcBef>
                <a:spcPts val="1084"/>
              </a:spcBef>
              <a:spcAft>
                <a:spcPts val="542"/>
              </a:spcAft>
            </a:pPr>
            <a:r>
              <a:rPr lang="en-US" sz="1807" dirty="0">
                <a:cs typeface="Arial" charset="0"/>
              </a:rPr>
              <a:t>All complaints are fully investigated by the Compliance department.</a:t>
            </a:r>
          </a:p>
          <a:p>
            <a:pPr algn="just">
              <a:spcBef>
                <a:spcPts val="1084"/>
              </a:spcBef>
              <a:spcAft>
                <a:spcPts val="542"/>
              </a:spcAft>
            </a:pPr>
            <a:r>
              <a:rPr lang="en-US" sz="1807" dirty="0">
                <a:cs typeface="Arial" charset="0"/>
              </a:rPr>
              <a:t>Each Department Administrator has primary responsibility for administering, implementing and educating Department employees regarding this policy.</a:t>
            </a:r>
          </a:p>
          <a:p>
            <a:pPr algn="just">
              <a:lnSpc>
                <a:spcPct val="100000"/>
              </a:lnSpc>
              <a:spcBef>
                <a:spcPts val="0"/>
              </a:spcBef>
            </a:pPr>
            <a:endParaRPr lang="en-US" sz="994" b="1" dirty="0">
              <a:solidFill>
                <a:schemeClr val="bg1">
                  <a:lumMod val="50000"/>
                </a:schemeClr>
              </a:solidFill>
              <a:cs typeface="Arial" charset="0"/>
              <a:hlinkClick r:id="rId6"/>
            </a:endParaRPr>
          </a:p>
          <a:p>
            <a:pPr>
              <a:lnSpc>
                <a:spcPct val="100000"/>
              </a:lnSpc>
              <a:spcBef>
                <a:spcPts val="0"/>
              </a:spcBef>
            </a:pPr>
            <a:endParaRPr lang="en-US" sz="994" b="1" dirty="0">
              <a:solidFill>
                <a:schemeClr val="bg1">
                  <a:lumMod val="50000"/>
                </a:schemeClr>
              </a:solidFill>
              <a:cs typeface="Arial" charset="0"/>
              <a:hlinkClick r:id="rId6"/>
            </a:endParaRPr>
          </a:p>
          <a:p>
            <a:pPr>
              <a:lnSpc>
                <a:spcPct val="100000"/>
              </a:lnSpc>
              <a:spcBef>
                <a:spcPts val="0"/>
              </a:spcBef>
            </a:pPr>
            <a:endParaRPr lang="en-US" sz="994" b="1" dirty="0">
              <a:solidFill>
                <a:schemeClr val="bg1">
                  <a:lumMod val="50000"/>
                </a:schemeClr>
              </a:solidFill>
              <a:cs typeface="Arial" charset="0"/>
              <a:hlinkClick r:id="rId6"/>
            </a:endParaRPr>
          </a:p>
          <a:p>
            <a:pPr>
              <a:lnSpc>
                <a:spcPct val="100000"/>
              </a:lnSpc>
              <a:spcBef>
                <a:spcPts val="0"/>
              </a:spcBef>
            </a:pPr>
            <a:r>
              <a:rPr lang="en-US" sz="994" b="1" dirty="0">
                <a:solidFill>
                  <a:schemeClr val="bg1">
                    <a:lumMod val="50000"/>
                  </a:schemeClr>
                </a:solidFill>
                <a:cs typeface="Arial" charset="0"/>
                <a:hlinkClick r:id="rId6"/>
              </a:rPr>
              <a:t>http://policies.mountsinai.org/web/corporate-compliance/policies/-/policy-management/viewPolicy/207337?p_p_lifecycle=0&amp;p_p_state=maximized&amp;p_p_mode=view</a:t>
            </a:r>
            <a:endParaRPr lang="en-US" sz="994" b="1" u="sng" dirty="0">
              <a:cs typeface="Arial" charset="0"/>
            </a:endParaRPr>
          </a:p>
        </p:txBody>
      </p:sp>
      <p:sp>
        <p:nvSpPr>
          <p:cNvPr id="11268" name="Slide Number Placeholder 1"/>
          <p:cNvSpPr>
            <a:spLocks noGrp="1"/>
          </p:cNvSpPr>
          <p:nvPr>
            <p:ph type="sldNum" sz="quarter" idx="12"/>
            <p:custDataLst>
              <p:tags r:id="rId2"/>
            </p:custDataLst>
          </p:nvPr>
        </p:nvSpPr>
        <p:spPr bwMode="auto">
          <a:xfrm>
            <a:off x="6370414" y="6320807"/>
            <a:ext cx="2119727" cy="400922"/>
          </a:xfrm>
          <a:prstGeom prst="rect">
            <a:avLst/>
          </a:prstGeom>
          <a:noFill/>
          <a:ln>
            <a:miter lim="800000"/>
            <a:headEnd/>
            <a:tailEnd/>
          </a:ln>
        </p:spPr>
        <p:txBody>
          <a:bodyPr vert="horz" lIns="88904" tIns="44453" rIns="88904" bIns="44453" rtlCol="0" anchor="ctr"/>
          <a:lstStyle/>
          <a:p>
            <a:fld id="{3E98FB19-0D0B-4F25-9499-D0E91790A90E}" type="slidenum">
              <a:rPr lang="en-US">
                <a:solidFill>
                  <a:srgbClr val="000000">
                    <a:tint val="75000"/>
                  </a:srgbClr>
                </a:solidFill>
                <a:latin typeface="Arial" charset="0"/>
              </a:rPr>
              <a:pPr/>
              <a:t>26</a:t>
            </a:fld>
            <a:endParaRPr lang="en-US" dirty="0">
              <a:solidFill>
                <a:srgbClr val="000000">
                  <a:tint val="75000"/>
                </a:srgbClr>
              </a:solidFill>
              <a:latin typeface="Arial" charset="0"/>
            </a:endParaRPr>
          </a:p>
        </p:txBody>
      </p:sp>
      <p:sp>
        <p:nvSpPr>
          <p:cNvPr id="5" name="Title 4"/>
          <p:cNvSpPr>
            <a:spLocks noGrp="1"/>
          </p:cNvSpPr>
          <p:nvPr>
            <p:ph type="title"/>
            <p:custDataLst>
              <p:tags r:id="rId3"/>
            </p:custDataLst>
          </p:nvPr>
        </p:nvSpPr>
        <p:spPr>
          <a:xfrm>
            <a:off x="664380" y="444844"/>
            <a:ext cx="7837572" cy="376507"/>
          </a:xfrm>
        </p:spPr>
        <p:txBody>
          <a:bodyPr>
            <a:noAutofit/>
          </a:bodyPr>
          <a:lstStyle/>
          <a:p>
            <a:r>
              <a:rPr lang="en-US" sz="2000" dirty="0"/>
              <a:t>Non-Retaliation and Non-Intimidation Policy</a:t>
            </a:r>
          </a:p>
        </p:txBody>
      </p:sp>
      <p:sp>
        <p:nvSpPr>
          <p:cNvPr id="6" name="Rounded Rectangle 9"/>
          <p:cNvSpPr/>
          <p:nvPr/>
        </p:nvSpPr>
        <p:spPr>
          <a:xfrm>
            <a:off x="4158885" y="1088013"/>
            <a:ext cx="4767322" cy="1721314"/>
          </a:xfrm>
          <a:custGeom>
            <a:avLst/>
            <a:gdLst>
              <a:gd name="connsiteX0" fmla="*/ 1143000 w 4740965"/>
              <a:gd name="connsiteY0" fmla="*/ 0 h 2286000"/>
              <a:gd name="connsiteX1" fmla="*/ 4740965 w 4740965"/>
              <a:gd name="connsiteY1" fmla="*/ 0 h 2286000"/>
              <a:gd name="connsiteX2" fmla="*/ 4648200 w 4740965"/>
              <a:gd name="connsiteY2" fmla="*/ 2286000 h 2286000"/>
              <a:gd name="connsiteX3" fmla="*/ 1143000 w 4740965"/>
              <a:gd name="connsiteY3" fmla="*/ 2286000 h 2286000"/>
              <a:gd name="connsiteX4" fmla="*/ 0 w 4740965"/>
              <a:gd name="connsiteY4" fmla="*/ 1143000 h 2286000"/>
              <a:gd name="connsiteX5" fmla="*/ 1143000 w 4740965"/>
              <a:gd name="connsiteY5" fmla="*/ 0 h 2286000"/>
              <a:gd name="connsiteX0" fmla="*/ 1143000 w 4740966"/>
              <a:gd name="connsiteY0" fmla="*/ 0 h 2286000"/>
              <a:gd name="connsiteX1" fmla="*/ 4740965 w 4740966"/>
              <a:gd name="connsiteY1" fmla="*/ 0 h 2286000"/>
              <a:gd name="connsiteX2" fmla="*/ 4740966 w 4740966"/>
              <a:gd name="connsiteY2" fmla="*/ 2286000 h 2286000"/>
              <a:gd name="connsiteX3" fmla="*/ 1143000 w 4740966"/>
              <a:gd name="connsiteY3" fmla="*/ 2286000 h 2286000"/>
              <a:gd name="connsiteX4" fmla="*/ 0 w 4740966"/>
              <a:gd name="connsiteY4" fmla="*/ 1143000 h 2286000"/>
              <a:gd name="connsiteX5" fmla="*/ 1143000 w 4740966"/>
              <a:gd name="connsiteY5"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0966" h="2286000">
                <a:moveTo>
                  <a:pt x="1143000" y="0"/>
                </a:moveTo>
                <a:lnTo>
                  <a:pt x="4740965" y="0"/>
                </a:lnTo>
                <a:cubicBezTo>
                  <a:pt x="4740965" y="762000"/>
                  <a:pt x="4740966" y="1524000"/>
                  <a:pt x="4740966" y="2286000"/>
                </a:cubicBezTo>
                <a:lnTo>
                  <a:pt x="1143000" y="2286000"/>
                </a:lnTo>
                <a:cubicBezTo>
                  <a:pt x="511739" y="2286000"/>
                  <a:pt x="0" y="1774261"/>
                  <a:pt x="0" y="1143000"/>
                </a:cubicBezTo>
                <a:cubicBezTo>
                  <a:pt x="0" y="511739"/>
                  <a:pt x="511739" y="0"/>
                  <a:pt x="1143000" y="0"/>
                </a:cubicBezTo>
                <a:close/>
              </a:path>
            </a:pathLst>
          </a:custGeom>
          <a:gradFill>
            <a:gsLst>
              <a:gs pos="0">
                <a:srgbClr val="00AEEF"/>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88944" tIns="44472" rIns="88944" bIns="44472" rtlCol="0" anchor="ctr"/>
          <a:lstStyle/>
          <a:p>
            <a:pPr algn="ctr" fontAlgn="base">
              <a:spcBef>
                <a:spcPct val="0"/>
              </a:spcBef>
              <a:spcAft>
                <a:spcPct val="0"/>
              </a:spcAft>
            </a:pPr>
            <a:endParaRPr lang="en-US" sz="1265">
              <a:solidFill>
                <a:srgbClr val="FFFFFF"/>
              </a:solidFill>
            </a:endParaRPr>
          </a:p>
        </p:txBody>
      </p:sp>
      <p:sp>
        <p:nvSpPr>
          <p:cNvPr id="7" name="TextBox 6"/>
          <p:cNvSpPr txBox="1"/>
          <p:nvPr/>
        </p:nvSpPr>
        <p:spPr>
          <a:xfrm>
            <a:off x="4864372" y="1569982"/>
            <a:ext cx="3701075" cy="1007564"/>
          </a:xfrm>
          <a:prstGeom prst="rect">
            <a:avLst/>
          </a:prstGeom>
          <a:noFill/>
        </p:spPr>
        <p:txBody>
          <a:bodyPr wrap="square" lIns="88944" tIns="44472" rIns="88944" bIns="44472" rtlCol="0">
            <a:spAutoFit/>
          </a:bodyPr>
          <a:lstStyle/>
          <a:p>
            <a:pPr fontAlgn="base">
              <a:spcBef>
                <a:spcPct val="0"/>
              </a:spcBef>
              <a:spcAft>
                <a:spcPct val="0"/>
              </a:spcAft>
            </a:pPr>
            <a:r>
              <a:rPr lang="en-US" sz="1988" b="1" dirty="0">
                <a:solidFill>
                  <a:srgbClr val="D60093"/>
                </a:solidFill>
                <a:latin typeface="Arial"/>
              </a:rPr>
              <a:t>What </a:t>
            </a:r>
            <a:r>
              <a:rPr lang="en-US" sz="1988" b="1" dirty="0">
                <a:solidFill>
                  <a:srgbClr val="D60093"/>
                </a:solidFill>
                <a:latin typeface="Arial"/>
                <a:cs typeface="Arial" pitchFamily="34" charset="0"/>
              </a:rPr>
              <a:t>is Retaliation and Intimidation?</a:t>
            </a:r>
            <a:endParaRPr lang="en-US" sz="1988" dirty="0">
              <a:solidFill>
                <a:srgbClr val="D60093"/>
              </a:solidFill>
              <a:latin typeface="Arial"/>
              <a:cs typeface="Arial" pitchFamily="34" charset="0"/>
            </a:endParaRPr>
          </a:p>
          <a:p>
            <a:pPr fontAlgn="base">
              <a:spcBef>
                <a:spcPct val="0"/>
              </a:spcBef>
              <a:spcAft>
                <a:spcPct val="0"/>
              </a:spcAft>
            </a:pPr>
            <a:endParaRPr lang="en-US" sz="1988" b="1" dirty="0">
              <a:solidFill>
                <a:srgbClr val="FFFFFF">
                  <a:lumMod val="95000"/>
                </a:srgbClr>
              </a:solidFill>
              <a:latin typeface="Arial Black" panose="020B0A04020102020204" pitchFamily="34" charset="0"/>
            </a:endParaRPr>
          </a:p>
        </p:txBody>
      </p:sp>
      <p:sp>
        <p:nvSpPr>
          <p:cNvPr id="8" name="Rectangle 7"/>
          <p:cNvSpPr/>
          <p:nvPr/>
        </p:nvSpPr>
        <p:spPr>
          <a:xfrm>
            <a:off x="1267078" y="3302739"/>
            <a:ext cx="6472139" cy="1204304"/>
          </a:xfrm>
          <a:prstGeom prst="rect">
            <a:avLst/>
          </a:prstGeom>
        </p:spPr>
        <p:txBody>
          <a:bodyPr wrap="square">
            <a:spAutoFit/>
          </a:bodyPr>
          <a:lstStyle/>
          <a:p>
            <a:pPr marL="469048" indent="-309844" algn="just" defTabSz="444600">
              <a:lnSpc>
                <a:spcPts val="2237"/>
              </a:lnSpc>
              <a:spcAft>
                <a:spcPts val="542"/>
              </a:spcAft>
              <a:buSzPct val="100000"/>
              <a:buFont typeface="Wingdings" panose="05000000000000000000" pitchFamily="2" charset="2"/>
              <a:buChar char="Ø"/>
            </a:pPr>
            <a:r>
              <a:rPr lang="en-US" sz="1807" dirty="0" smtClean="0">
                <a:solidFill>
                  <a:srgbClr val="1F497D"/>
                </a:solidFill>
                <a:effectLst>
                  <a:outerShdw blurRad="38100" dist="38100" dir="2700000" algn="tl">
                    <a:srgbClr val="000000">
                      <a:alpha val="43137"/>
                    </a:srgbClr>
                  </a:outerShdw>
                </a:effectLst>
                <a:latin typeface="Arial"/>
                <a:cs typeface="Arial" charset="0"/>
              </a:rPr>
              <a:t>Intimidation is any </a:t>
            </a:r>
            <a:r>
              <a:rPr lang="en-US" sz="1807" dirty="0">
                <a:solidFill>
                  <a:srgbClr val="1F497D"/>
                </a:solidFill>
                <a:effectLst>
                  <a:outerShdw blurRad="38100" dist="38100" dir="2700000" algn="tl">
                    <a:srgbClr val="000000">
                      <a:alpha val="43137"/>
                    </a:srgbClr>
                  </a:outerShdw>
                </a:effectLst>
                <a:latin typeface="Arial"/>
                <a:cs typeface="Arial" charset="0"/>
              </a:rPr>
              <a:t>behavior, gesture or written, verbal or physical act that is reasonably perceived as being motivated by the reporting of suspected or known violations or misconduct</a:t>
            </a:r>
            <a:endParaRPr lang="en-US" sz="1265" dirty="0">
              <a:solidFill>
                <a:srgbClr val="1F497D"/>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110" y="1088014"/>
            <a:ext cx="3304922" cy="184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63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65760" y="6172201"/>
            <a:ext cx="8460520" cy="1791975"/>
          </a:xfrm>
          <a:prstGeom prst="rect">
            <a:avLst/>
          </a:prstGeom>
        </p:spPr>
        <p:txBody>
          <a:bodyPr lIns="91426" tIns="45714" rIns="91426" bIns="45714"/>
          <a:lstStyle/>
          <a:p>
            <a:pPr marL="342850" indent="-342850" defTabSz="457133">
              <a:spcBef>
                <a:spcPct val="20000"/>
              </a:spcBef>
              <a:buSzPct val="70000"/>
              <a:defRPr/>
            </a:pPr>
            <a:r>
              <a:rPr lang="en-US" dirty="0" smtClean="0">
                <a:solidFill>
                  <a:srgbClr val="FFFFFF"/>
                </a:solidFill>
                <a:latin typeface="Arial"/>
                <a:cs typeface="Arial"/>
              </a:rPr>
              <a:t>Audit and Compliance Services for Mount Sinai (ACS)</a:t>
            </a:r>
            <a:endParaRPr lang="en-US" dirty="0">
              <a:solidFill>
                <a:srgbClr val="FFFFFF"/>
              </a:solidFill>
              <a:latin typeface="Arial"/>
              <a:cs typeface="Arial"/>
            </a:endParaRPr>
          </a:p>
        </p:txBody>
      </p:sp>
      <p:pic>
        <p:nvPicPr>
          <p:cNvPr id="15363" name="Picture 1" descr="http://www.kidsfest.co.nz/Images/ChampTheSuperH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802" y="3566706"/>
            <a:ext cx="1980646" cy="174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Oval Callout 6"/>
          <p:cNvSpPr/>
          <p:nvPr/>
        </p:nvSpPr>
        <p:spPr>
          <a:xfrm>
            <a:off x="1897029" y="881457"/>
            <a:ext cx="6072905" cy="2395144"/>
          </a:xfrm>
          <a:prstGeom prst="wedgeEllipseCallout">
            <a:avLst>
              <a:gd name="adj1" fmla="val -35436"/>
              <a:gd name="adj2" fmla="val 63157"/>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900" b="1" dirty="0">
                <a:solidFill>
                  <a:schemeClr val="accent1"/>
                </a:solidFill>
              </a:rPr>
              <a:t>If it Concerns You, </a:t>
            </a:r>
            <a:br>
              <a:rPr lang="en-US" sz="1900" b="1" dirty="0">
                <a:solidFill>
                  <a:schemeClr val="accent1"/>
                </a:solidFill>
              </a:rPr>
            </a:br>
            <a:r>
              <a:rPr lang="en-US" sz="1900" b="1" dirty="0">
                <a:solidFill>
                  <a:schemeClr val="accent1"/>
                </a:solidFill>
              </a:rPr>
              <a:t>it Concerns Us!</a:t>
            </a:r>
            <a:br>
              <a:rPr lang="en-US" sz="1900" b="1" dirty="0">
                <a:solidFill>
                  <a:schemeClr val="accent1"/>
                </a:solidFill>
              </a:rPr>
            </a:br>
            <a:r>
              <a:rPr lang="en-US" sz="1900" b="1" dirty="0">
                <a:solidFill>
                  <a:schemeClr val="accent1"/>
                </a:solidFill>
              </a:rPr>
              <a:t/>
            </a:r>
            <a:br>
              <a:rPr lang="en-US" sz="1900" b="1" dirty="0">
                <a:solidFill>
                  <a:schemeClr val="accent1"/>
                </a:solidFill>
              </a:rPr>
            </a:br>
            <a:r>
              <a:rPr lang="en-US" sz="1900" b="1" dirty="0">
                <a:solidFill>
                  <a:schemeClr val="accent1"/>
                </a:solidFill>
              </a:rPr>
              <a:t>Confidential Compliance Hotline:</a:t>
            </a:r>
            <a:br>
              <a:rPr lang="en-US" sz="1900" b="1" dirty="0">
                <a:solidFill>
                  <a:schemeClr val="accent1"/>
                </a:solidFill>
              </a:rPr>
            </a:br>
            <a:r>
              <a:rPr lang="en-US" sz="1900" b="1" dirty="0">
                <a:solidFill>
                  <a:schemeClr val="accent1"/>
                </a:solidFill>
              </a:rPr>
              <a:t>1.800.853.9212</a:t>
            </a:r>
          </a:p>
        </p:txBody>
      </p:sp>
      <p:sp>
        <p:nvSpPr>
          <p:cNvPr id="9" name="Text Box 4"/>
          <p:cNvSpPr txBox="1">
            <a:spLocks noChangeArrowheads="1"/>
          </p:cNvSpPr>
          <p:nvPr/>
        </p:nvSpPr>
        <p:spPr bwMode="auto">
          <a:xfrm>
            <a:off x="3014194" y="4716638"/>
            <a:ext cx="3838575" cy="1082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1" tIns="36571" rIns="36571" bIns="36571" numCol="1" anchor="t" anchorCtr="0" compatLnSpc="1">
            <a:prstTxWarp prst="textNoShape">
              <a:avLst/>
            </a:prstTxWarp>
          </a:bodyPr>
          <a:lstStyle/>
          <a:p>
            <a:pPr defTabSz="914266"/>
            <a:r>
              <a:rPr lang="en-US" b="1" dirty="0" smtClean="0">
                <a:solidFill>
                  <a:srgbClr val="FF0000"/>
                </a:solidFill>
                <a:cs typeface="Arial" pitchFamily="34" charset="0"/>
              </a:rPr>
              <a:t>CHAMP THE DOG, OFFICIAL COMPLIANCE SPOKEPERSON</a:t>
            </a:r>
            <a:endParaRPr lang="en-US"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F8FBD0B-D5BA-AC4A-B182-CCF391B5588A}" type="slidenum">
              <a:rPr lang="en-US" smtClean="0">
                <a:solidFill>
                  <a:srgbClr val="000000">
                    <a:tint val="75000"/>
                  </a:srgbClr>
                </a:solidFill>
              </a:rPr>
              <a:pPr/>
              <a:t>27</a:t>
            </a:fld>
            <a:endParaRPr lang="en-US">
              <a:solidFill>
                <a:srgbClr val="000000">
                  <a:tint val="75000"/>
                </a:srgbClr>
              </a:solidFill>
            </a:endParaRPr>
          </a:p>
        </p:txBody>
      </p:sp>
      <p:sp>
        <p:nvSpPr>
          <p:cNvPr id="2" name="TextBox 1"/>
          <p:cNvSpPr txBox="1"/>
          <p:nvPr/>
        </p:nvSpPr>
        <p:spPr>
          <a:xfrm>
            <a:off x="2501943" y="4051339"/>
            <a:ext cx="6723573" cy="378147"/>
          </a:xfrm>
          <a:prstGeom prst="rect">
            <a:avLst/>
          </a:prstGeom>
          <a:noFill/>
        </p:spPr>
        <p:txBody>
          <a:bodyPr wrap="square" lIns="84929" tIns="42465" rIns="84929" bIns="42465" rtlCol="0">
            <a:spAutoFit/>
          </a:bodyPr>
          <a:lstStyle/>
          <a:p>
            <a:pPr algn="ctr"/>
            <a:r>
              <a:rPr lang="en-US" sz="1900" b="1" dirty="0"/>
              <a:t>Partner with us and Champ for Compliance success!</a:t>
            </a:r>
          </a:p>
        </p:txBody>
      </p:sp>
    </p:spTree>
    <p:extLst>
      <p:ext uri="{BB962C8B-B14F-4D97-AF65-F5344CB8AC3E}">
        <p14:creationId xmlns:p14="http://schemas.microsoft.com/office/powerpoint/2010/main" val="3084888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custDataLst>
              <p:tags r:id="rId1"/>
            </p:custDataLst>
          </p:nvPr>
        </p:nvSpPr>
        <p:spPr>
          <a:xfrm>
            <a:off x="1060520" y="1363424"/>
            <a:ext cx="5501781" cy="2148634"/>
          </a:xfrm>
        </p:spPr>
        <p:txBody>
          <a:bodyPr/>
          <a:lstStyle/>
          <a:p>
            <a:pPr algn="ctr"/>
            <a:r>
              <a:rPr lang="en-US" dirty="0"/>
              <a:t>Conflicts of Interest and </a:t>
            </a:r>
            <a:r>
              <a:rPr lang="en-US" dirty="0" smtClean="0"/>
              <a:t/>
            </a:r>
            <a:br>
              <a:rPr lang="en-US" dirty="0" smtClean="0"/>
            </a:br>
            <a:r>
              <a:rPr lang="en-US" dirty="0" smtClean="0"/>
              <a:t>Vendor </a:t>
            </a:r>
            <a:r>
              <a:rPr lang="en-US" dirty="0"/>
              <a:t>Relations</a:t>
            </a:r>
          </a:p>
        </p:txBody>
      </p:sp>
      <p:sp>
        <p:nvSpPr>
          <p:cNvPr id="4" name="Title 5"/>
          <p:cNvSpPr txBox="1">
            <a:spLocks/>
          </p:cNvSpPr>
          <p:nvPr>
            <p:custDataLst>
              <p:tags r:id="rId2"/>
            </p:custDataLst>
          </p:nvPr>
        </p:nvSpPr>
        <p:spPr>
          <a:xfrm>
            <a:off x="6431019" y="4641022"/>
            <a:ext cx="2227789" cy="2148634"/>
          </a:xfrm>
          <a:prstGeom prst="rect">
            <a:avLst/>
          </a:prstGeom>
          <a:solidFill>
            <a:schemeClr val="bg1"/>
          </a:solidFill>
        </p:spPr>
        <p:txBody>
          <a:bodyPr vert="horz" lIns="88916" tIns="44460" rIns="88916" bIns="44460" rtlCol="0" anchor="t">
            <a:normAutofit fontScale="47500" lnSpcReduction="20000"/>
          </a:bodyPr>
          <a:lstStyle>
            <a:lvl1pPr algn="l" defTabSz="492032" rtl="0" eaLnBrk="1" latinLnBrk="0" hangingPunct="1">
              <a:lnSpc>
                <a:spcPts val="5164"/>
              </a:lnSpc>
              <a:spcBef>
                <a:spcPct val="0"/>
              </a:spcBef>
              <a:buNone/>
              <a:defRPr sz="4800" b="1" i="0" u="none" kern="1200">
                <a:solidFill>
                  <a:srgbClr val="FFFFFF"/>
                </a:solidFill>
                <a:latin typeface="Times New Roman"/>
                <a:ea typeface="+mj-ea"/>
                <a:cs typeface="Times New Roman"/>
              </a:defRPr>
            </a:lvl1pPr>
          </a:lstStyle>
          <a:p>
            <a:pPr algn="ctr"/>
            <a:r>
              <a:rPr lang="en-US" sz="4337" dirty="0"/>
              <a:t>Conflicts of Interest and </a:t>
            </a:r>
            <a:br>
              <a:rPr lang="en-US" sz="4337" dirty="0"/>
            </a:br>
            <a:r>
              <a:rPr lang="en-US" sz="4337" dirty="0"/>
              <a:t>Vendor Relations</a:t>
            </a:r>
          </a:p>
        </p:txBody>
      </p:sp>
    </p:spTree>
    <p:extLst>
      <p:ext uri="{BB962C8B-B14F-4D97-AF65-F5344CB8AC3E}">
        <p14:creationId xmlns:p14="http://schemas.microsoft.com/office/powerpoint/2010/main" val="2375756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653215" y="436096"/>
            <a:ext cx="7837572" cy="625172"/>
          </a:xfrm>
          <a:prstGeom prst="rect">
            <a:avLst/>
          </a:prstGeom>
        </p:spPr>
        <p:txBody>
          <a:bodyPr>
            <a:normAutofit/>
          </a:bodyPr>
          <a:lstStyle/>
          <a:p>
            <a:r>
              <a:rPr lang="en-US" sz="2000" dirty="0">
                <a:solidFill>
                  <a:srgbClr val="00B0F0"/>
                </a:solidFill>
                <a:latin typeface="Times New Roman" panose="02020603050405020304" pitchFamily="18" charset="0"/>
                <a:cs typeface="Times New Roman" panose="02020603050405020304" pitchFamily="18" charset="0"/>
              </a:rPr>
              <a:t>Conflicts of Interest Program at the Mount Sinai Health System</a:t>
            </a:r>
            <a:endParaRPr sz="2000" dirty="0">
              <a:solidFill>
                <a:srgbClr val="00B0F0"/>
              </a:solidFill>
            </a:endParaRPr>
          </a:p>
        </p:txBody>
      </p:sp>
      <p:sp>
        <p:nvSpPr>
          <p:cNvPr id="132" name="Shape 132"/>
          <p:cNvSpPr>
            <a:spLocks noGrp="1"/>
          </p:cNvSpPr>
          <p:nvPr>
            <p:ph type="body" sz="quarter" idx="1"/>
          </p:nvPr>
        </p:nvSpPr>
        <p:spPr>
          <a:xfrm>
            <a:off x="647405" y="1156867"/>
            <a:ext cx="7837572" cy="797669"/>
          </a:xfrm>
          <a:prstGeom prst="rect">
            <a:avLst/>
          </a:prstGeom>
        </p:spPr>
        <p:txBody>
          <a:bodyPr>
            <a:normAutofit/>
          </a:bodyPr>
          <a:lstStyle/>
          <a:p>
            <a:pPr marR="36443" indent="17294" algn="just">
              <a:lnSpc>
                <a:spcPct val="100000"/>
              </a:lnSpc>
              <a:spcBef>
                <a:spcPts val="292"/>
              </a:spcBef>
              <a:buSzTx/>
              <a:defRPr sz="1600"/>
            </a:pPr>
            <a:r>
              <a:rPr sz="1626" dirty="0"/>
              <a:t>By leadership design, the Conflicts of Interest program at Mount Sinai is comprehensive and includes:</a:t>
            </a:r>
          </a:p>
        </p:txBody>
      </p:sp>
      <p:grpSp>
        <p:nvGrpSpPr>
          <p:cNvPr id="3" name="Group 2"/>
          <p:cNvGrpSpPr/>
          <p:nvPr/>
        </p:nvGrpSpPr>
        <p:grpSpPr>
          <a:xfrm>
            <a:off x="316207" y="1935679"/>
            <a:ext cx="8318094" cy="4227617"/>
            <a:chOff x="316207" y="1935679"/>
            <a:chExt cx="8318094" cy="4227617"/>
          </a:xfrm>
        </p:grpSpPr>
        <p:pic>
          <p:nvPicPr>
            <p:cNvPr id="15" name="image7.png"/>
            <p:cNvPicPr>
              <a:picLocks noChangeAspect="1"/>
            </p:cNvPicPr>
            <p:nvPr/>
          </p:nvPicPr>
          <p:blipFill rotWithShape="1">
            <a:blip r:embed="rId3">
              <a:extLst/>
            </a:blip>
            <a:srcRect l="49091" t="26503" r="5000" b="38989"/>
            <a:stretch/>
          </p:blipFill>
          <p:spPr>
            <a:xfrm>
              <a:off x="4636347" y="1935679"/>
              <a:ext cx="3997954" cy="2208810"/>
            </a:xfrm>
            <a:prstGeom prst="rect">
              <a:avLst/>
            </a:prstGeom>
            <a:ln w="12700">
              <a:miter lim="400000"/>
            </a:ln>
          </p:spPr>
        </p:pic>
        <p:pic>
          <p:nvPicPr>
            <p:cNvPr id="16" name="image7.png"/>
            <p:cNvPicPr>
              <a:picLocks noChangeAspect="1"/>
            </p:cNvPicPr>
            <p:nvPr/>
          </p:nvPicPr>
          <p:blipFill rotWithShape="1">
            <a:blip r:embed="rId3">
              <a:extLst/>
            </a:blip>
            <a:srcRect t="61010" r="54293" b="7450"/>
            <a:stretch/>
          </p:blipFill>
          <p:spPr>
            <a:xfrm>
              <a:off x="2032047" y="4144489"/>
              <a:ext cx="3980383" cy="2018807"/>
            </a:xfrm>
            <a:prstGeom prst="rect">
              <a:avLst/>
            </a:prstGeom>
            <a:ln w="12700">
              <a:miter lim="400000"/>
            </a:ln>
          </p:spPr>
        </p:pic>
        <p:pic>
          <p:nvPicPr>
            <p:cNvPr id="130" name="image7.png"/>
            <p:cNvPicPr>
              <a:picLocks noChangeAspect="1"/>
            </p:cNvPicPr>
            <p:nvPr/>
          </p:nvPicPr>
          <p:blipFill rotWithShape="1">
            <a:blip r:embed="rId3">
              <a:extLst/>
            </a:blip>
            <a:srcRect t="29602" r="54293" b="38989"/>
            <a:stretch/>
          </p:blipFill>
          <p:spPr>
            <a:xfrm>
              <a:off x="316207" y="2134086"/>
              <a:ext cx="3980383" cy="2010402"/>
            </a:xfrm>
            <a:prstGeom prst="rect">
              <a:avLst/>
            </a:prstGeom>
            <a:ln w="12700">
              <a:miter lim="400000"/>
            </a:ln>
          </p:spPr>
        </p:pic>
        <p:sp>
          <p:nvSpPr>
            <p:cNvPr id="134" name="Shape 134"/>
            <p:cNvSpPr/>
            <p:nvPr/>
          </p:nvSpPr>
          <p:spPr>
            <a:xfrm>
              <a:off x="2299866" y="2998638"/>
              <a:ext cx="1936231" cy="492024"/>
            </a:xfrm>
            <a:prstGeom prst="rect">
              <a:avLst/>
            </a:prstGeom>
            <a:ln w="12700">
              <a:miter lim="400000"/>
            </a:ln>
            <a:extLst>
              <a:ext uri="{C572A759-6A51-4108-AA02-DFA0A04FC94B}">
                <ma14:wrappingTextBoxFlag xmlns="" xmlns:ma14="http://schemas.microsoft.com/office/mac/drawingml/2011/main" val="1"/>
              </a:ext>
            </a:extLst>
          </p:spPr>
          <p:txBody>
            <a:bodyPr lIns="44471" tIns="44472" rIns="44471" bIns="44472" anchor="ctr">
              <a:normAutofit/>
            </a:bodyPr>
            <a:lstStyle>
              <a:lvl1pPr marR="37465" indent="17779">
                <a:spcBef>
                  <a:spcPts val="300"/>
                </a:spcBef>
                <a:defRPr sz="1400">
                  <a:solidFill>
                    <a:srgbClr val="FFFFFF"/>
                  </a:solidFill>
                  <a:latin typeface="Arial"/>
                  <a:ea typeface="Arial"/>
                  <a:cs typeface="Arial"/>
                  <a:sym typeface="Arial"/>
                </a:defRPr>
              </a:lvl1pPr>
            </a:lstStyle>
            <a:p>
              <a:pPr algn="ctr" fontAlgn="base">
                <a:spcAft>
                  <a:spcPct val="0"/>
                </a:spcAft>
              </a:pPr>
              <a:r>
                <a:rPr sz="1265" b="1" dirty="0"/>
                <a:t>Faculty Conflicts </a:t>
              </a:r>
              <a:r>
                <a:rPr lang="en-US" sz="1265" b="1" dirty="0"/>
                <a:t/>
              </a:r>
              <a:br>
                <a:rPr lang="en-US" sz="1265" b="1" dirty="0"/>
              </a:br>
              <a:r>
                <a:rPr sz="1265" b="1" dirty="0"/>
                <a:t>of Interest Office</a:t>
              </a:r>
            </a:p>
          </p:txBody>
        </p:sp>
        <p:sp>
          <p:nvSpPr>
            <p:cNvPr id="135" name="Shape 135"/>
            <p:cNvSpPr/>
            <p:nvPr/>
          </p:nvSpPr>
          <p:spPr>
            <a:xfrm>
              <a:off x="3997103" y="4880996"/>
              <a:ext cx="1936231" cy="492024"/>
            </a:xfrm>
            <a:prstGeom prst="rect">
              <a:avLst/>
            </a:prstGeom>
            <a:ln w="12700">
              <a:miter lim="400000"/>
            </a:ln>
            <a:extLst>
              <a:ext uri="{C572A759-6A51-4108-AA02-DFA0A04FC94B}">
                <ma14:wrappingTextBoxFlag xmlns="" xmlns:ma14="http://schemas.microsoft.com/office/mac/drawingml/2011/main" val="1"/>
              </a:ext>
            </a:extLst>
          </p:spPr>
          <p:txBody>
            <a:bodyPr lIns="44471" tIns="44472" rIns="44471" bIns="44472" anchor="ctr">
              <a:normAutofit/>
            </a:bodyPr>
            <a:lstStyle>
              <a:lvl1pPr marR="37465" indent="17779">
                <a:spcBef>
                  <a:spcPts val="300"/>
                </a:spcBef>
                <a:defRPr sz="1400">
                  <a:solidFill>
                    <a:srgbClr val="FFFFFF"/>
                  </a:solidFill>
                  <a:latin typeface="Arial"/>
                  <a:ea typeface="Arial"/>
                  <a:cs typeface="Arial"/>
                  <a:sym typeface="Arial"/>
                </a:defRPr>
              </a:lvl1pPr>
            </a:lstStyle>
            <a:p>
              <a:pPr algn="ctr" fontAlgn="base">
                <a:spcAft>
                  <a:spcPct val="0"/>
                </a:spcAft>
              </a:pPr>
              <a:r>
                <a:rPr sz="1265" b="1" dirty="0"/>
                <a:t>Financial Conflicts of </a:t>
              </a:r>
              <a:r>
                <a:rPr lang="en-US" sz="1265" b="1" dirty="0"/>
                <a:t> </a:t>
              </a:r>
              <a:r>
                <a:rPr sz="1265" b="1" dirty="0"/>
                <a:t>Interest in Research</a:t>
              </a:r>
            </a:p>
          </p:txBody>
        </p:sp>
        <p:sp>
          <p:nvSpPr>
            <p:cNvPr id="136" name="Shape 136"/>
            <p:cNvSpPr/>
            <p:nvPr/>
          </p:nvSpPr>
          <p:spPr>
            <a:xfrm>
              <a:off x="6362167" y="2795438"/>
              <a:ext cx="1936232" cy="898424"/>
            </a:xfrm>
            <a:prstGeom prst="rect">
              <a:avLst/>
            </a:prstGeom>
            <a:ln w="12700">
              <a:miter lim="400000"/>
            </a:ln>
            <a:extLst>
              <a:ext uri="{C572A759-6A51-4108-AA02-DFA0A04FC94B}">
                <ma14:wrappingTextBoxFlag xmlns="" xmlns:ma14="http://schemas.microsoft.com/office/mac/drawingml/2011/main" val="1"/>
              </a:ext>
            </a:extLst>
          </p:spPr>
          <p:txBody>
            <a:bodyPr lIns="44471" tIns="44472" rIns="44471" bIns="44472" anchor="ctr">
              <a:normAutofit/>
            </a:bodyPr>
            <a:lstStyle>
              <a:lvl1pPr marR="37465" indent="17779">
                <a:spcBef>
                  <a:spcPts val="300"/>
                </a:spcBef>
                <a:defRPr sz="1400">
                  <a:solidFill>
                    <a:srgbClr val="FFFFFF"/>
                  </a:solidFill>
                  <a:latin typeface="Arial"/>
                  <a:ea typeface="Arial"/>
                  <a:cs typeface="Arial"/>
                  <a:sym typeface="Arial"/>
                </a:defRPr>
              </a:lvl1pPr>
            </a:lstStyle>
            <a:p>
              <a:pPr algn="ctr" fontAlgn="base">
                <a:spcAft>
                  <a:spcPct val="0"/>
                </a:spcAft>
              </a:pPr>
              <a:r>
                <a:rPr sz="1265" b="1" dirty="0"/>
                <a:t>Staff Conflicts of </a:t>
              </a:r>
              <a:r>
                <a:rPr lang="en-US" sz="1265" b="1" dirty="0"/>
                <a:t> </a:t>
              </a:r>
              <a:r>
                <a:rPr sz="1265" b="1" dirty="0"/>
                <a:t>Interest Office</a:t>
              </a:r>
            </a:p>
          </p:txBody>
        </p:sp>
      </p:grpSp>
      <p:sp>
        <p:nvSpPr>
          <p:cNvPr id="14" name="Slide Number Placeholder 3"/>
          <p:cNvSpPr>
            <a:spLocks noGrp="1"/>
          </p:cNvSpPr>
          <p:nvPr>
            <p:ph type="sldNum" sz="quarter" idx="12"/>
          </p:nvPr>
        </p:nvSpPr>
        <p:spPr>
          <a:xfrm>
            <a:off x="6458824" y="6356353"/>
            <a:ext cx="2031963" cy="365125"/>
          </a:xfrm>
        </p:spPr>
        <p:txBody>
          <a:bodyPr/>
          <a:lstStyle/>
          <a:p>
            <a:fld id="{9F8FBD0B-D5BA-AC4A-B182-CCF391B5588A}" type="slidenum">
              <a:rPr lang="en-US" smtClean="0">
                <a:solidFill>
                  <a:srgbClr val="000000">
                    <a:tint val="75000"/>
                  </a:srgbClr>
                </a:solidFill>
              </a:rPr>
              <a:pPr/>
              <a:t>29</a:t>
            </a:fld>
            <a:endParaRPr lang="en-US">
              <a:solidFill>
                <a:srgbClr val="000000">
                  <a:tint val="75000"/>
                </a:srgbClr>
              </a:solidFill>
            </a:endParaRPr>
          </a:p>
        </p:txBody>
      </p:sp>
    </p:spTree>
    <p:extLst>
      <p:ext uri="{BB962C8B-B14F-4D97-AF65-F5344CB8AC3E}">
        <p14:creationId xmlns:p14="http://schemas.microsoft.com/office/powerpoint/2010/main" val="4055770664"/>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15" y="446054"/>
            <a:ext cx="8229600" cy="625171"/>
          </a:xfrm>
        </p:spPr>
        <p:txBody>
          <a:bodyPr>
            <a:normAutofit/>
          </a:bodyPr>
          <a:lstStyle/>
          <a:p>
            <a:r>
              <a:rPr lang="en-US" sz="2000" dirty="0"/>
              <a:t>A </a:t>
            </a:r>
            <a:r>
              <a:rPr lang="en-US" sz="2000" dirty="0" smtClean="0"/>
              <a:t>message </a:t>
            </a:r>
            <a:r>
              <a:rPr lang="en-US" sz="2000" dirty="0"/>
              <a:t>from our Chief </a:t>
            </a:r>
            <a:r>
              <a:rPr lang="en-US" sz="2000" dirty="0" smtClean="0"/>
              <a:t>Compliance Officer</a:t>
            </a:r>
            <a:r>
              <a:rPr lang="en-US" sz="2000" dirty="0"/>
              <a:t>….</a:t>
            </a:r>
          </a:p>
        </p:txBody>
      </p:sp>
      <p:sp>
        <p:nvSpPr>
          <p:cNvPr id="5" name="Slide Number Placeholder 4"/>
          <p:cNvSpPr>
            <a:spLocks noGrp="1"/>
          </p:cNvSpPr>
          <p:nvPr>
            <p:ph type="sldNum" sz="quarter" idx="12"/>
          </p:nvPr>
        </p:nvSpPr>
        <p:spPr/>
        <p:txBody>
          <a:bodyPr/>
          <a:lstStyle/>
          <a:p>
            <a:fld id="{9F8FBD0B-D5BA-AC4A-B182-CCF391B5588A}" type="slidenum">
              <a:rPr lang="en-US" smtClean="0"/>
              <a:pPr/>
              <a:t>3</a:t>
            </a:fld>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30" y="1489166"/>
            <a:ext cx="2241098" cy="2689318"/>
          </a:xfrm>
          <a:prstGeom prst="rect">
            <a:avLst/>
          </a:prstGeom>
        </p:spPr>
      </p:pic>
      <p:sp>
        <p:nvSpPr>
          <p:cNvPr id="7" name="TextBox 6"/>
          <p:cNvSpPr txBox="1"/>
          <p:nvPr/>
        </p:nvSpPr>
        <p:spPr>
          <a:xfrm>
            <a:off x="546989" y="4415040"/>
            <a:ext cx="3112770" cy="1477328"/>
          </a:xfrm>
          <a:prstGeom prst="rect">
            <a:avLst/>
          </a:prstGeom>
          <a:noFill/>
        </p:spPr>
        <p:txBody>
          <a:bodyPr wrap="square" rtlCol="0">
            <a:spAutoFit/>
          </a:bodyPr>
          <a:lstStyle/>
          <a:p>
            <a:r>
              <a:rPr lang="en-US" b="1" dirty="0" smtClean="0"/>
              <a:t>Frank </a:t>
            </a:r>
            <a:r>
              <a:rPr lang="en-US" b="1" dirty="0"/>
              <a:t>Cino, MPH, CPA</a:t>
            </a:r>
          </a:p>
          <a:p>
            <a:r>
              <a:rPr lang="en-US" b="1" dirty="0"/>
              <a:t>Senior Vice President, </a:t>
            </a:r>
            <a:endParaRPr lang="en-US" b="1" dirty="0" smtClean="0"/>
          </a:p>
          <a:p>
            <a:r>
              <a:rPr lang="en-US" b="1" dirty="0" smtClean="0"/>
              <a:t>Chief Compliance </a:t>
            </a:r>
            <a:r>
              <a:rPr lang="en-US" b="1" dirty="0"/>
              <a:t>Officer, Mount Sinai Health System</a:t>
            </a:r>
          </a:p>
          <a:p>
            <a:endParaRPr lang="en-US" dirty="0"/>
          </a:p>
        </p:txBody>
      </p:sp>
      <p:pic>
        <p:nvPicPr>
          <p:cNvPr id="3" name="F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9920" y="2211145"/>
            <a:ext cx="1502644" cy="1502644"/>
          </a:xfrm>
          <a:prstGeom prst="rect">
            <a:avLst/>
          </a:prstGeom>
        </p:spPr>
      </p:pic>
      <p:sp>
        <p:nvSpPr>
          <p:cNvPr id="12" name="TextBox 11"/>
          <p:cNvSpPr txBox="1"/>
          <p:nvPr/>
        </p:nvSpPr>
        <p:spPr>
          <a:xfrm>
            <a:off x="5175341" y="960566"/>
            <a:ext cx="2774698" cy="547424"/>
          </a:xfrm>
          <a:prstGeom prst="rect">
            <a:avLst/>
          </a:prstGeom>
          <a:noFill/>
        </p:spPr>
        <p:txBody>
          <a:bodyPr wrap="square" lIns="84929" tIns="42465" rIns="84929" bIns="42465" rtlCol="0">
            <a:spAutoFit/>
          </a:bodyPr>
          <a:lstStyle/>
          <a:p>
            <a:pPr algn="ctr"/>
            <a:r>
              <a:rPr lang="en-US" sz="1500" b="1" i="1" dirty="0">
                <a:solidFill>
                  <a:schemeClr val="accent2"/>
                </a:solidFill>
                <a:latin typeface="+mj-lt"/>
              </a:rPr>
              <a:t>Click </a:t>
            </a:r>
            <a:r>
              <a:rPr lang="en-US" sz="1500" b="1" i="1" dirty="0" smtClean="0">
                <a:solidFill>
                  <a:schemeClr val="accent2"/>
                </a:solidFill>
                <a:latin typeface="+mj-lt"/>
              </a:rPr>
              <a:t>The Speaker Icon Below For A Brief Message</a:t>
            </a:r>
            <a:endParaRPr lang="en-US" sz="1500" b="1" i="1" dirty="0">
              <a:solidFill>
                <a:schemeClr val="accent2"/>
              </a:solidFill>
              <a:latin typeface="+mj-lt"/>
            </a:endParaRPr>
          </a:p>
        </p:txBody>
      </p:sp>
    </p:spTree>
    <p:extLst>
      <p:ext uri="{BB962C8B-B14F-4D97-AF65-F5344CB8AC3E}">
        <p14:creationId xmlns:p14="http://schemas.microsoft.com/office/powerpoint/2010/main" val="6491716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5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5.png"/>
          <p:cNvPicPr>
            <a:picLocks noChangeAspect="1"/>
          </p:cNvPicPr>
          <p:nvPr/>
        </p:nvPicPr>
        <p:blipFill rotWithShape="1">
          <a:blip r:embed="rId3">
            <a:extLst/>
          </a:blip>
          <a:srcRect l="20053" r="59850"/>
          <a:stretch/>
        </p:blipFill>
        <p:spPr>
          <a:xfrm>
            <a:off x="1964110" y="2539695"/>
            <a:ext cx="1750173" cy="4572001"/>
          </a:xfrm>
          <a:prstGeom prst="rect">
            <a:avLst/>
          </a:prstGeom>
          <a:ln w="12700">
            <a:miter lim="400000"/>
          </a:ln>
        </p:spPr>
      </p:pic>
      <p:pic>
        <p:nvPicPr>
          <p:cNvPr id="21" name="image5.png"/>
          <p:cNvPicPr>
            <a:picLocks noChangeAspect="1"/>
          </p:cNvPicPr>
          <p:nvPr/>
        </p:nvPicPr>
        <p:blipFill rotWithShape="1">
          <a:blip r:embed="rId3">
            <a:extLst/>
          </a:blip>
          <a:srcRect l="40133" r="39796"/>
          <a:stretch/>
        </p:blipFill>
        <p:spPr>
          <a:xfrm>
            <a:off x="3712751" y="2539695"/>
            <a:ext cx="1747847" cy="4572001"/>
          </a:xfrm>
          <a:prstGeom prst="rect">
            <a:avLst/>
          </a:prstGeom>
          <a:ln w="12700">
            <a:miter lim="400000"/>
          </a:ln>
        </p:spPr>
      </p:pic>
      <p:pic>
        <p:nvPicPr>
          <p:cNvPr id="22" name="image5.png"/>
          <p:cNvPicPr>
            <a:picLocks noChangeAspect="1"/>
          </p:cNvPicPr>
          <p:nvPr/>
        </p:nvPicPr>
        <p:blipFill rotWithShape="1">
          <a:blip r:embed="rId3">
            <a:extLst/>
          </a:blip>
          <a:srcRect l="60204" r="19743"/>
          <a:stretch/>
        </p:blipFill>
        <p:spPr>
          <a:xfrm>
            <a:off x="5460596" y="2539695"/>
            <a:ext cx="1746315" cy="4572001"/>
          </a:xfrm>
          <a:prstGeom prst="rect">
            <a:avLst/>
          </a:prstGeom>
          <a:ln w="12700">
            <a:miter lim="400000"/>
          </a:ln>
        </p:spPr>
      </p:pic>
      <p:pic>
        <p:nvPicPr>
          <p:cNvPr id="23" name="image5.png"/>
          <p:cNvPicPr>
            <a:picLocks noChangeAspect="1"/>
          </p:cNvPicPr>
          <p:nvPr/>
        </p:nvPicPr>
        <p:blipFill rotWithShape="1">
          <a:blip r:embed="rId3">
            <a:extLst/>
          </a:blip>
          <a:srcRect l="80257"/>
          <a:stretch/>
        </p:blipFill>
        <p:spPr>
          <a:xfrm>
            <a:off x="7206911" y="2539695"/>
            <a:ext cx="1719296" cy="4572001"/>
          </a:xfrm>
          <a:prstGeom prst="rect">
            <a:avLst/>
          </a:prstGeom>
          <a:ln w="12700">
            <a:miter lim="400000"/>
          </a:ln>
        </p:spPr>
      </p:pic>
      <p:pic>
        <p:nvPicPr>
          <p:cNvPr id="19" name="image5.png"/>
          <p:cNvPicPr>
            <a:picLocks noChangeAspect="1"/>
          </p:cNvPicPr>
          <p:nvPr/>
        </p:nvPicPr>
        <p:blipFill rotWithShape="1">
          <a:blip r:embed="rId3">
            <a:extLst/>
          </a:blip>
          <a:srcRect r="79920"/>
          <a:stretch/>
        </p:blipFill>
        <p:spPr>
          <a:xfrm>
            <a:off x="217795" y="2539695"/>
            <a:ext cx="1748641" cy="4572001"/>
          </a:xfrm>
          <a:prstGeom prst="rect">
            <a:avLst/>
          </a:prstGeom>
          <a:ln w="12700">
            <a:miter lim="400000"/>
          </a:ln>
        </p:spPr>
      </p:pic>
      <p:sp>
        <p:nvSpPr>
          <p:cNvPr id="88" name="Shape 88"/>
          <p:cNvSpPr>
            <a:spLocks noGrp="1"/>
          </p:cNvSpPr>
          <p:nvPr>
            <p:ph type="title"/>
          </p:nvPr>
        </p:nvSpPr>
        <p:spPr>
          <a:xfrm>
            <a:off x="653215" y="436097"/>
            <a:ext cx="7837572" cy="410211"/>
          </a:xfrm>
          <a:prstGeom prst="rect">
            <a:avLst/>
          </a:prstGeom>
        </p:spPr>
        <p:txBody>
          <a:bodyPr/>
          <a:lstStyle/>
          <a:p>
            <a:r>
              <a:rPr dirty="0"/>
              <a:t>Definition of a Conflict of</a:t>
            </a:r>
            <a:r>
              <a:rPr spc="-98" dirty="0"/>
              <a:t> Interest</a:t>
            </a:r>
          </a:p>
        </p:txBody>
      </p:sp>
      <p:sp>
        <p:nvSpPr>
          <p:cNvPr id="89" name="Shape 89"/>
          <p:cNvSpPr>
            <a:spLocks noGrp="1"/>
          </p:cNvSpPr>
          <p:nvPr>
            <p:ph type="body" sz="quarter" idx="1"/>
          </p:nvPr>
        </p:nvSpPr>
        <p:spPr>
          <a:xfrm>
            <a:off x="641779" y="1620570"/>
            <a:ext cx="6650272" cy="1583608"/>
          </a:xfrm>
          <a:prstGeom prst="rect">
            <a:avLst/>
          </a:prstGeom>
        </p:spPr>
        <p:txBody>
          <a:bodyPr>
            <a:noAutofit/>
          </a:bodyPr>
          <a:lstStyle/>
          <a:p>
            <a:pPr marR="229158" algn="just">
              <a:lnSpc>
                <a:spcPct val="100000"/>
              </a:lnSpc>
              <a:spcBef>
                <a:spcPts val="292"/>
              </a:spcBef>
              <a:defRPr sz="1500"/>
            </a:pPr>
            <a:r>
              <a:rPr b="1" dirty="0"/>
              <a:t>A conflict of interest </a:t>
            </a:r>
            <a:r>
              <a:rPr b="1" dirty="0" smtClean="0"/>
              <a:t>occurs</a:t>
            </a:r>
            <a:r>
              <a:rPr lang="en-US" b="1" dirty="0" smtClean="0"/>
              <a:t>: </a:t>
            </a:r>
          </a:p>
          <a:p>
            <a:pPr marR="229158" algn="just">
              <a:lnSpc>
                <a:spcPct val="100000"/>
              </a:lnSpc>
              <a:spcBef>
                <a:spcPts val="292"/>
              </a:spcBef>
              <a:defRPr sz="1500"/>
            </a:pPr>
            <a:endParaRPr lang="en-US" b="1" dirty="0" smtClean="0"/>
          </a:p>
          <a:p>
            <a:pPr marL="258204" marR="229158" indent="-258204" algn="just">
              <a:lnSpc>
                <a:spcPct val="100000"/>
              </a:lnSpc>
              <a:spcBef>
                <a:spcPts val="292"/>
              </a:spcBef>
              <a:buFont typeface="Wingdings" panose="05000000000000000000" pitchFamily="2" charset="2"/>
              <a:buChar char="Ø"/>
              <a:defRPr sz="1500"/>
            </a:pPr>
            <a:r>
              <a:rPr lang="en-US" dirty="0"/>
              <a:t>W</a:t>
            </a:r>
            <a:r>
              <a:rPr dirty="0" smtClean="0"/>
              <a:t>hen </a:t>
            </a:r>
            <a:r>
              <a:rPr dirty="0"/>
              <a:t>an individual’s private interest interferes in </a:t>
            </a:r>
            <a:r>
              <a:rPr dirty="0" smtClean="0"/>
              <a:t>any</a:t>
            </a:r>
            <a:r>
              <a:rPr lang="en-US" dirty="0" smtClean="0"/>
              <a:t> </a:t>
            </a:r>
            <a:r>
              <a:rPr dirty="0" smtClean="0"/>
              <a:t>way </a:t>
            </a:r>
            <a:endParaRPr lang="en-US" dirty="0" smtClean="0"/>
          </a:p>
          <a:p>
            <a:pPr marL="258204" marR="229158" indent="-258204" algn="just">
              <a:lnSpc>
                <a:spcPct val="100000"/>
              </a:lnSpc>
              <a:spcBef>
                <a:spcPts val="292"/>
              </a:spcBef>
              <a:buFont typeface="Wingdings" panose="05000000000000000000" pitchFamily="2" charset="2"/>
              <a:buChar char="Ø"/>
              <a:defRPr sz="1500"/>
            </a:pPr>
            <a:r>
              <a:rPr lang="en-US" dirty="0" smtClean="0"/>
              <a:t>Or </a:t>
            </a:r>
            <a:r>
              <a:rPr dirty="0" smtClean="0"/>
              <a:t>appears </a:t>
            </a:r>
            <a:r>
              <a:rPr dirty="0"/>
              <a:t>to </a:t>
            </a:r>
            <a:r>
              <a:rPr dirty="0" smtClean="0"/>
              <a:t>interfere with the </a:t>
            </a:r>
            <a:r>
              <a:rPr dirty="0"/>
              <a:t>interests of the </a:t>
            </a:r>
            <a:r>
              <a:rPr lang="en-US" dirty="0" smtClean="0"/>
              <a:t>organization </a:t>
            </a:r>
            <a:r>
              <a:rPr dirty="0" smtClean="0"/>
              <a:t>as </a:t>
            </a:r>
            <a:r>
              <a:rPr dirty="0"/>
              <a:t>a </a:t>
            </a:r>
            <a:r>
              <a:rPr dirty="0" smtClean="0"/>
              <a:t>whole</a:t>
            </a:r>
            <a:endParaRPr dirty="0"/>
          </a:p>
        </p:txBody>
      </p:sp>
      <p:sp>
        <p:nvSpPr>
          <p:cNvPr id="91" name="Shape 91"/>
          <p:cNvSpPr/>
          <p:nvPr/>
        </p:nvSpPr>
        <p:spPr>
          <a:xfrm>
            <a:off x="714553" y="832941"/>
            <a:ext cx="7744242" cy="1164709"/>
          </a:xfrm>
          <a:prstGeom prst="rect">
            <a:avLst/>
          </a:prstGeom>
          <a:ln w="12700">
            <a:miter lim="400000"/>
          </a:ln>
          <a:extLst>
            <a:ext uri="{C572A759-6A51-4108-AA02-DFA0A04FC94B}">
              <ma14:wrappingTextBoxFlag xmlns:ma14="http://schemas.microsoft.com/office/mac/drawingml/2011/main" xmlns="" val="1"/>
            </a:ext>
          </a:extLst>
        </p:spPr>
        <p:txBody>
          <a:bodyPr lIns="44471" tIns="44472" rIns="44471" bIns="44472">
            <a:normAutofit/>
          </a:bodyPr>
          <a:lstStyle/>
          <a:p>
            <a:pPr algn="just" fontAlgn="base">
              <a:spcBef>
                <a:spcPts val="292"/>
              </a:spcBef>
              <a:spcAft>
                <a:spcPct val="0"/>
              </a:spcAft>
              <a:buSzPct val="70000"/>
              <a:defRPr sz="1500">
                <a:solidFill>
                  <a:srgbClr val="333333"/>
                </a:solidFill>
                <a:latin typeface="Arial"/>
                <a:ea typeface="Arial"/>
                <a:cs typeface="Arial"/>
                <a:sym typeface="Arial"/>
              </a:defRPr>
            </a:pPr>
            <a:r>
              <a:rPr sz="1500" dirty="0">
                <a:solidFill>
                  <a:srgbClr val="333333"/>
                </a:solidFill>
                <a:latin typeface="Arial"/>
                <a:ea typeface="Arial"/>
                <a:cs typeface="Arial"/>
                <a:sym typeface="Arial"/>
              </a:rPr>
              <a:t>In clinical care settings, a conflict of interest is defined as “a set of circumstances </a:t>
            </a:r>
            <a:r>
              <a:rPr sz="1500" dirty="0" smtClean="0">
                <a:solidFill>
                  <a:srgbClr val="333333"/>
                </a:solidFill>
                <a:latin typeface="Arial"/>
                <a:ea typeface="Arial"/>
                <a:cs typeface="Arial"/>
                <a:sym typeface="Arial"/>
              </a:rPr>
              <a:t>that</a:t>
            </a:r>
            <a:r>
              <a:rPr lang="en-US" sz="1500" dirty="0" smtClean="0">
                <a:solidFill>
                  <a:srgbClr val="333333"/>
                </a:solidFill>
                <a:latin typeface="Arial"/>
                <a:ea typeface="Arial"/>
                <a:cs typeface="Arial"/>
                <a:sym typeface="Arial"/>
              </a:rPr>
              <a:t> </a:t>
            </a:r>
            <a:r>
              <a:rPr sz="1500" dirty="0" smtClean="0">
                <a:solidFill>
                  <a:srgbClr val="333333"/>
                </a:solidFill>
                <a:latin typeface="Arial"/>
                <a:ea typeface="Arial"/>
                <a:cs typeface="Arial"/>
                <a:sym typeface="Arial"/>
              </a:rPr>
              <a:t>creates a </a:t>
            </a:r>
            <a:r>
              <a:rPr sz="1500" dirty="0">
                <a:solidFill>
                  <a:srgbClr val="333333"/>
                </a:solidFill>
                <a:latin typeface="Arial"/>
                <a:ea typeface="Arial"/>
                <a:cs typeface="Arial"/>
                <a:sym typeface="Arial"/>
              </a:rPr>
              <a:t>risk that professional judgment or actions regarding a primary interest will be unduly influenced by a secondary interest.”</a:t>
            </a:r>
            <a:r>
              <a:rPr lang="en-US" sz="1500" dirty="0">
                <a:solidFill>
                  <a:srgbClr val="333333"/>
                </a:solidFill>
                <a:latin typeface="Arial"/>
                <a:ea typeface="Arial"/>
                <a:cs typeface="Arial"/>
                <a:sym typeface="Arial"/>
              </a:rPr>
              <a:t> </a:t>
            </a:r>
            <a:endParaRPr sz="1500" dirty="0">
              <a:solidFill>
                <a:srgbClr val="333333"/>
              </a:solidFill>
              <a:latin typeface="Arial"/>
              <a:ea typeface="Arial"/>
              <a:cs typeface="Arial"/>
              <a:sym typeface="Arial"/>
            </a:endParaRPr>
          </a:p>
        </p:txBody>
      </p:sp>
      <p:sp>
        <p:nvSpPr>
          <p:cNvPr id="92" name="Shape 92"/>
          <p:cNvSpPr/>
          <p:nvPr/>
        </p:nvSpPr>
        <p:spPr>
          <a:xfrm>
            <a:off x="641779" y="5934566"/>
            <a:ext cx="7476265" cy="416953"/>
          </a:xfrm>
          <a:prstGeom prst="rect">
            <a:avLst/>
          </a:prstGeom>
          <a:ln w="12700">
            <a:miter lim="400000"/>
          </a:ln>
          <a:extLst>
            <a:ext uri="{C572A759-6A51-4108-AA02-DFA0A04FC94B}">
              <ma14:wrappingTextBoxFlag xmlns:ma14="http://schemas.microsoft.com/office/mac/drawingml/2011/main" xmlns="" val="1"/>
            </a:ext>
          </a:extLst>
        </p:spPr>
        <p:txBody>
          <a:bodyPr lIns="44471" tIns="44472" rIns="44471" bIns="44472">
            <a:spAutoFit/>
          </a:bodyPr>
          <a:lstStyle/>
          <a:p>
            <a:pPr indent="9266" fontAlgn="base">
              <a:spcBef>
                <a:spcPts val="584"/>
              </a:spcBef>
              <a:spcAft>
                <a:spcPct val="0"/>
              </a:spcAft>
              <a:defRPr sz="900" spc="5">
                <a:latin typeface="Arial"/>
                <a:ea typeface="Arial"/>
                <a:cs typeface="Arial"/>
                <a:sym typeface="Arial"/>
              </a:defRPr>
            </a:pPr>
            <a:r>
              <a:rPr sz="813" spc="5">
                <a:solidFill>
                  <a:srgbClr val="000000"/>
                </a:solidFill>
                <a:latin typeface="Arial"/>
                <a:ea typeface="Arial"/>
                <a:cs typeface="Arial"/>
                <a:sym typeface="Arial"/>
              </a:rPr>
              <a:t>*Section </a:t>
            </a:r>
            <a:r>
              <a:rPr sz="813" spc="10">
                <a:solidFill>
                  <a:srgbClr val="000000"/>
                </a:solidFill>
                <a:latin typeface="Arial"/>
                <a:ea typeface="Arial"/>
                <a:cs typeface="Arial"/>
                <a:sym typeface="Arial"/>
              </a:rPr>
              <a:t>303A </a:t>
            </a:r>
            <a:r>
              <a:rPr sz="813" spc="5">
                <a:solidFill>
                  <a:srgbClr val="000000"/>
                </a:solidFill>
                <a:latin typeface="Arial"/>
                <a:ea typeface="Arial"/>
                <a:cs typeface="Arial"/>
                <a:sym typeface="Arial"/>
              </a:rPr>
              <a:t>of the </a:t>
            </a:r>
            <a:r>
              <a:rPr sz="813" spc="10">
                <a:solidFill>
                  <a:srgbClr val="000000"/>
                </a:solidFill>
                <a:latin typeface="Arial"/>
                <a:ea typeface="Arial"/>
                <a:cs typeface="Arial"/>
                <a:sym typeface="Arial"/>
              </a:rPr>
              <a:t>NYSE </a:t>
            </a:r>
            <a:r>
              <a:rPr sz="813" spc="5">
                <a:solidFill>
                  <a:srgbClr val="000000"/>
                </a:solidFill>
                <a:latin typeface="Arial"/>
                <a:ea typeface="Arial"/>
                <a:cs typeface="Arial"/>
                <a:sym typeface="Arial"/>
              </a:rPr>
              <a:t>Corporate </a:t>
            </a:r>
            <a:r>
              <a:rPr sz="813" spc="10">
                <a:solidFill>
                  <a:srgbClr val="000000"/>
                </a:solidFill>
                <a:latin typeface="Arial"/>
                <a:ea typeface="Arial"/>
                <a:cs typeface="Arial"/>
                <a:sym typeface="Arial"/>
              </a:rPr>
              <a:t>Governance</a:t>
            </a:r>
            <a:r>
              <a:rPr sz="813" spc="-24">
                <a:solidFill>
                  <a:srgbClr val="000000"/>
                </a:solidFill>
                <a:latin typeface="Arial"/>
                <a:ea typeface="Arial"/>
                <a:cs typeface="Arial"/>
                <a:sym typeface="Arial"/>
              </a:rPr>
              <a:t> </a:t>
            </a:r>
            <a:r>
              <a:rPr sz="813" spc="10">
                <a:solidFill>
                  <a:srgbClr val="000000"/>
                </a:solidFill>
                <a:latin typeface="Arial"/>
                <a:ea typeface="Arial"/>
                <a:cs typeface="Arial"/>
                <a:sym typeface="Arial"/>
              </a:rPr>
              <a:t>Rules</a:t>
            </a:r>
          </a:p>
          <a:p>
            <a:pPr indent="9266" fontAlgn="base">
              <a:spcBef>
                <a:spcPts val="584"/>
              </a:spcBef>
              <a:spcAft>
                <a:spcPct val="0"/>
              </a:spcAft>
              <a:defRPr sz="900" spc="5">
                <a:latin typeface="Arial"/>
                <a:ea typeface="Arial"/>
                <a:cs typeface="Arial"/>
                <a:sym typeface="Arial"/>
              </a:defRPr>
            </a:pPr>
            <a:r>
              <a:rPr sz="813" spc="5" dirty="0">
                <a:solidFill>
                  <a:srgbClr val="000000"/>
                </a:solidFill>
                <a:latin typeface="Arial"/>
                <a:ea typeface="Arial"/>
                <a:cs typeface="Arial"/>
                <a:sym typeface="Arial"/>
              </a:rPr>
              <a:t>**</a:t>
            </a:r>
            <a:r>
              <a:rPr sz="813" spc="10" dirty="0">
                <a:solidFill>
                  <a:srgbClr val="000000"/>
                </a:solidFill>
                <a:latin typeface="Arial"/>
                <a:ea typeface="Arial"/>
                <a:cs typeface="Arial"/>
                <a:sym typeface="Arial"/>
              </a:rPr>
              <a:t>AAMC Report </a:t>
            </a:r>
            <a:r>
              <a:rPr sz="813" spc="5" dirty="0">
                <a:solidFill>
                  <a:srgbClr val="000000"/>
                </a:solidFill>
                <a:latin typeface="Arial"/>
                <a:ea typeface="Arial"/>
                <a:cs typeface="Arial"/>
                <a:sym typeface="Arial"/>
              </a:rPr>
              <a:t>of the </a:t>
            </a:r>
            <a:r>
              <a:rPr sz="813" spc="-14" dirty="0">
                <a:solidFill>
                  <a:srgbClr val="000000"/>
                </a:solidFill>
                <a:latin typeface="Arial"/>
                <a:ea typeface="Arial"/>
                <a:cs typeface="Arial"/>
                <a:sym typeface="Arial"/>
              </a:rPr>
              <a:t>Task </a:t>
            </a:r>
            <a:r>
              <a:rPr sz="813" spc="10" dirty="0">
                <a:solidFill>
                  <a:srgbClr val="000000"/>
                </a:solidFill>
                <a:latin typeface="Arial"/>
                <a:ea typeface="Arial"/>
                <a:cs typeface="Arial"/>
                <a:sym typeface="Arial"/>
              </a:rPr>
              <a:t>Force on </a:t>
            </a:r>
            <a:r>
              <a:rPr sz="813" spc="5" dirty="0">
                <a:solidFill>
                  <a:srgbClr val="000000"/>
                </a:solidFill>
                <a:latin typeface="Arial"/>
                <a:ea typeface="Arial"/>
                <a:cs typeface="Arial"/>
                <a:sym typeface="Arial"/>
              </a:rPr>
              <a:t>Financial Conflicts</a:t>
            </a:r>
            <a:r>
              <a:rPr sz="813" spc="-29" dirty="0">
                <a:solidFill>
                  <a:srgbClr val="000000"/>
                </a:solidFill>
                <a:latin typeface="Arial"/>
                <a:ea typeface="Arial"/>
                <a:cs typeface="Arial"/>
                <a:sym typeface="Arial"/>
              </a:rPr>
              <a:t> </a:t>
            </a:r>
            <a:r>
              <a:rPr sz="813" spc="5" dirty="0">
                <a:solidFill>
                  <a:srgbClr val="000000"/>
                </a:solidFill>
                <a:latin typeface="Arial"/>
                <a:ea typeface="Arial"/>
                <a:cs typeface="Arial"/>
                <a:sym typeface="Arial"/>
              </a:rPr>
              <a:t>of Interest in Clinical Care, </a:t>
            </a:r>
            <a:r>
              <a:rPr sz="813" spc="10" dirty="0">
                <a:solidFill>
                  <a:srgbClr val="000000"/>
                </a:solidFill>
                <a:latin typeface="Arial"/>
                <a:ea typeface="Arial"/>
                <a:cs typeface="Arial"/>
                <a:sym typeface="Arial"/>
              </a:rPr>
              <a:t>June</a:t>
            </a:r>
            <a:r>
              <a:rPr sz="813" spc="-10" dirty="0">
                <a:solidFill>
                  <a:srgbClr val="000000"/>
                </a:solidFill>
                <a:latin typeface="Arial"/>
                <a:ea typeface="Arial"/>
                <a:cs typeface="Arial"/>
                <a:sym typeface="Arial"/>
              </a:rPr>
              <a:t> </a:t>
            </a:r>
            <a:r>
              <a:rPr sz="813" spc="10" dirty="0">
                <a:solidFill>
                  <a:srgbClr val="000000"/>
                </a:solidFill>
                <a:latin typeface="Arial"/>
                <a:ea typeface="Arial"/>
                <a:cs typeface="Arial"/>
                <a:sym typeface="Arial"/>
              </a:rPr>
              <a:t>2010</a:t>
            </a:r>
          </a:p>
        </p:txBody>
      </p:sp>
      <p:sp>
        <p:nvSpPr>
          <p:cNvPr id="93" name="Shape 93"/>
          <p:cNvSpPr/>
          <p:nvPr/>
        </p:nvSpPr>
        <p:spPr>
          <a:xfrm>
            <a:off x="407711" y="5019362"/>
            <a:ext cx="1366482" cy="423494"/>
          </a:xfrm>
          <a:prstGeom prst="rect">
            <a:avLst/>
          </a:prstGeom>
          <a:ln w="12700">
            <a:miter lim="400000"/>
          </a:ln>
          <a:extLst>
            <a:ext uri="{C572A759-6A51-4108-AA02-DFA0A04FC94B}">
              <ma14:wrappingTextBoxFlag xmlns:ma14="http://schemas.microsoft.com/office/mac/drawingml/2011/main" xmlns="" val="1"/>
            </a:ext>
          </a:extLst>
        </p:spPr>
        <p:txBody>
          <a:bodyPr lIns="44471" tIns="44472" rIns="44471" bIns="44472">
            <a:spAutoFit/>
          </a:bodyPr>
          <a:lstStyle/>
          <a:p>
            <a:pPr indent="12354" algn="ctr" fontAlgn="base">
              <a:spcBef>
                <a:spcPct val="0"/>
              </a:spcBef>
              <a:spcAft>
                <a:spcPct val="0"/>
              </a:spcAft>
              <a:defRPr sz="1200" b="1" spc="-5">
                <a:solidFill>
                  <a:srgbClr val="FFFFFF"/>
                </a:solidFill>
                <a:latin typeface="Arial"/>
                <a:ea typeface="Arial"/>
                <a:cs typeface="Arial"/>
                <a:sym typeface="Arial"/>
              </a:defRPr>
            </a:pPr>
            <a:r>
              <a:rPr sz="1084" b="1" spc="-5" dirty="0">
                <a:solidFill>
                  <a:srgbClr val="FFFFFF"/>
                </a:solidFill>
                <a:latin typeface="Arial"/>
                <a:ea typeface="Arial"/>
                <a:cs typeface="Arial"/>
                <a:sym typeface="Arial"/>
              </a:rPr>
              <a:t>Conflicts are</a:t>
            </a:r>
            <a:r>
              <a:rPr sz="1084" b="1" spc="-53" dirty="0">
                <a:solidFill>
                  <a:srgbClr val="FFFFFF"/>
                </a:solidFill>
                <a:latin typeface="Arial"/>
                <a:ea typeface="Arial"/>
                <a:cs typeface="Arial"/>
                <a:sym typeface="Arial"/>
              </a:rPr>
              <a:t> </a:t>
            </a:r>
            <a:r>
              <a:rPr sz="1084" b="1" spc="-5" dirty="0">
                <a:solidFill>
                  <a:srgbClr val="FFFFFF"/>
                </a:solidFill>
                <a:latin typeface="Arial"/>
                <a:ea typeface="Arial"/>
                <a:cs typeface="Arial"/>
                <a:sym typeface="Arial"/>
              </a:rPr>
              <a:t>inevitable</a:t>
            </a:r>
          </a:p>
        </p:txBody>
      </p:sp>
      <p:sp>
        <p:nvSpPr>
          <p:cNvPr id="94" name="Shape 94"/>
          <p:cNvSpPr/>
          <p:nvPr/>
        </p:nvSpPr>
        <p:spPr>
          <a:xfrm>
            <a:off x="2140130" y="5019362"/>
            <a:ext cx="1366481" cy="423494"/>
          </a:xfrm>
          <a:prstGeom prst="rect">
            <a:avLst/>
          </a:prstGeom>
          <a:ln w="12700">
            <a:miter lim="400000"/>
          </a:ln>
          <a:extLst>
            <a:ext uri="{C572A759-6A51-4108-AA02-DFA0A04FC94B}">
              <ma14:wrappingTextBoxFlag xmlns:ma14="http://schemas.microsoft.com/office/mac/drawingml/2011/main" xmlns="" val="1"/>
            </a:ext>
          </a:extLst>
        </p:spPr>
        <p:txBody>
          <a:bodyPr lIns="44471" tIns="44472" rIns="44471" bIns="44472">
            <a:spAutoFit/>
          </a:bodyPr>
          <a:lstStyle/>
          <a:p>
            <a:pPr indent="12354" algn="ctr" fontAlgn="base">
              <a:spcBef>
                <a:spcPct val="0"/>
              </a:spcBef>
              <a:spcAft>
                <a:spcPct val="0"/>
              </a:spcAft>
              <a:defRPr sz="1200" b="1" spc="-5">
                <a:solidFill>
                  <a:srgbClr val="FFFFFF"/>
                </a:solidFill>
                <a:latin typeface="Arial"/>
                <a:ea typeface="Arial"/>
                <a:cs typeface="Arial"/>
                <a:sym typeface="Arial"/>
              </a:defRPr>
            </a:pPr>
            <a:r>
              <a:rPr sz="1084" b="1" spc="-5" dirty="0">
                <a:solidFill>
                  <a:srgbClr val="FFFFFF"/>
                </a:solidFill>
                <a:latin typeface="Arial"/>
                <a:ea typeface="Arial"/>
                <a:cs typeface="Arial"/>
                <a:sym typeface="Arial"/>
              </a:rPr>
              <a:t>Conflicts do not imply guilt</a:t>
            </a:r>
          </a:p>
        </p:txBody>
      </p:sp>
      <p:sp>
        <p:nvSpPr>
          <p:cNvPr id="95" name="Shape 95"/>
          <p:cNvSpPr/>
          <p:nvPr/>
        </p:nvSpPr>
        <p:spPr>
          <a:xfrm>
            <a:off x="3858652" y="5019362"/>
            <a:ext cx="1426699" cy="423494"/>
          </a:xfrm>
          <a:prstGeom prst="rect">
            <a:avLst/>
          </a:prstGeom>
          <a:ln w="12700">
            <a:miter lim="400000"/>
          </a:ln>
          <a:extLst>
            <a:ext uri="{C572A759-6A51-4108-AA02-DFA0A04FC94B}">
              <ma14:wrappingTextBoxFlag xmlns:ma14="http://schemas.microsoft.com/office/mac/drawingml/2011/main" xmlns="" val="1"/>
            </a:ext>
          </a:extLst>
        </p:spPr>
        <p:txBody>
          <a:bodyPr lIns="44471" tIns="44472" rIns="44471" bIns="44472">
            <a:spAutoFit/>
          </a:bodyPr>
          <a:lstStyle>
            <a:lvl1pPr indent="12700" algn="ctr">
              <a:defRPr sz="1200" b="1" spc="-5">
                <a:solidFill>
                  <a:srgbClr val="FFFFFF"/>
                </a:solidFill>
                <a:latin typeface="Arial"/>
                <a:ea typeface="Arial"/>
                <a:cs typeface="Arial"/>
                <a:sym typeface="Arial"/>
              </a:defRPr>
            </a:lvl1pPr>
          </a:lstStyle>
          <a:p>
            <a:pPr fontAlgn="base">
              <a:spcBef>
                <a:spcPct val="0"/>
              </a:spcBef>
              <a:spcAft>
                <a:spcPct val="0"/>
              </a:spcAft>
            </a:pPr>
            <a:r>
              <a:rPr sz="1084" dirty="0"/>
              <a:t>Disclosure</a:t>
            </a:r>
            <a:r>
              <a:rPr lang="en-US" sz="1084" dirty="0"/>
              <a:t>s</a:t>
            </a:r>
            <a:r>
              <a:rPr sz="1084" dirty="0"/>
              <a:t> do</a:t>
            </a:r>
            <a:r>
              <a:rPr lang="en-US" sz="1084" dirty="0"/>
              <a:t> </a:t>
            </a:r>
            <a:r>
              <a:rPr sz="1084" dirty="0"/>
              <a:t>not equal conflict</a:t>
            </a:r>
          </a:p>
        </p:txBody>
      </p:sp>
      <p:sp>
        <p:nvSpPr>
          <p:cNvPr id="96" name="Shape 96"/>
          <p:cNvSpPr/>
          <p:nvPr/>
        </p:nvSpPr>
        <p:spPr>
          <a:xfrm>
            <a:off x="5588754" y="5019362"/>
            <a:ext cx="1366481" cy="423494"/>
          </a:xfrm>
          <a:prstGeom prst="rect">
            <a:avLst/>
          </a:prstGeom>
          <a:ln w="12700">
            <a:miter lim="400000"/>
          </a:ln>
          <a:extLst>
            <a:ext uri="{C572A759-6A51-4108-AA02-DFA0A04FC94B}">
              <ma14:wrappingTextBoxFlag xmlns:ma14="http://schemas.microsoft.com/office/mac/drawingml/2011/main" xmlns="" val="1"/>
            </a:ext>
          </a:extLst>
        </p:spPr>
        <p:txBody>
          <a:bodyPr lIns="44471" tIns="44472" rIns="44471" bIns="44472">
            <a:spAutoFit/>
          </a:bodyPr>
          <a:lstStyle/>
          <a:p>
            <a:pPr indent="12354" algn="ctr" fontAlgn="base">
              <a:spcBef>
                <a:spcPct val="0"/>
              </a:spcBef>
              <a:spcAft>
                <a:spcPct val="0"/>
              </a:spcAft>
              <a:defRPr sz="1200" b="1" spc="-5">
                <a:solidFill>
                  <a:srgbClr val="FFFFFF"/>
                </a:solidFill>
                <a:latin typeface="Arial"/>
                <a:ea typeface="Arial"/>
                <a:cs typeface="Arial"/>
                <a:sym typeface="Arial"/>
              </a:defRPr>
            </a:pPr>
            <a:r>
              <a:rPr lang="en-US" sz="1084" b="1" spc="-5" dirty="0" smtClean="0">
                <a:solidFill>
                  <a:srgbClr val="FFFFFF"/>
                </a:solidFill>
                <a:latin typeface="Arial"/>
                <a:ea typeface="Arial"/>
                <a:cs typeface="Arial"/>
                <a:sym typeface="Arial"/>
              </a:rPr>
              <a:t>Most </a:t>
            </a:r>
            <a:r>
              <a:rPr lang="en-US" sz="1084" b="1" spc="-5" dirty="0">
                <a:solidFill>
                  <a:srgbClr val="FFFFFF"/>
                </a:solidFill>
                <a:latin typeface="Arial"/>
                <a:ea typeface="Arial"/>
                <a:cs typeface="Arial"/>
                <a:sym typeface="Arial"/>
              </a:rPr>
              <a:t>c</a:t>
            </a:r>
            <a:r>
              <a:rPr sz="1084" b="1" spc="-5" dirty="0" smtClean="0">
                <a:solidFill>
                  <a:srgbClr val="FFFFFF"/>
                </a:solidFill>
                <a:latin typeface="Arial"/>
                <a:ea typeface="Arial"/>
                <a:cs typeface="Arial"/>
                <a:sym typeface="Arial"/>
              </a:rPr>
              <a:t>onflicts </a:t>
            </a:r>
            <a:r>
              <a:rPr lang="en-US" sz="1084" b="1" spc="-5" dirty="0">
                <a:solidFill>
                  <a:srgbClr val="FFFFFF"/>
                </a:solidFill>
                <a:latin typeface="Arial"/>
                <a:ea typeface="Arial"/>
                <a:cs typeface="Arial"/>
                <a:sym typeface="Arial"/>
              </a:rPr>
              <a:t>are </a:t>
            </a:r>
            <a:r>
              <a:rPr sz="1084" b="1" spc="-5" dirty="0">
                <a:solidFill>
                  <a:srgbClr val="FFFFFF"/>
                </a:solidFill>
                <a:latin typeface="Arial"/>
                <a:ea typeface="Arial"/>
                <a:cs typeface="Arial"/>
                <a:sym typeface="Arial"/>
              </a:rPr>
              <a:t>manageable</a:t>
            </a:r>
          </a:p>
        </p:txBody>
      </p:sp>
      <p:sp>
        <p:nvSpPr>
          <p:cNvPr id="97" name="Shape 97"/>
          <p:cNvSpPr/>
          <p:nvPr/>
        </p:nvSpPr>
        <p:spPr>
          <a:xfrm>
            <a:off x="7128929" y="5001017"/>
            <a:ext cx="1797279" cy="551477"/>
          </a:xfrm>
          <a:prstGeom prst="rect">
            <a:avLst/>
          </a:prstGeom>
          <a:ln w="12700">
            <a:miter lim="400000"/>
          </a:ln>
          <a:extLst>
            <a:ext uri="{C572A759-6A51-4108-AA02-DFA0A04FC94B}">
              <ma14:wrappingTextBoxFlag xmlns:ma14="http://schemas.microsoft.com/office/mac/drawingml/2011/main" xmlns="" val="1"/>
            </a:ext>
          </a:extLst>
        </p:spPr>
        <p:txBody>
          <a:bodyPr lIns="44471" tIns="44472" rIns="44471" bIns="44472">
            <a:spAutoFit/>
          </a:bodyPr>
          <a:lstStyle/>
          <a:p>
            <a:pPr indent="12354" algn="ctr" fontAlgn="base">
              <a:lnSpc>
                <a:spcPts val="1167"/>
              </a:lnSpc>
              <a:spcBef>
                <a:spcPct val="0"/>
              </a:spcBef>
              <a:spcAft>
                <a:spcPct val="0"/>
              </a:spcAft>
              <a:defRPr sz="1200" b="1" spc="-5">
                <a:solidFill>
                  <a:srgbClr val="FFFFFF"/>
                </a:solidFill>
                <a:latin typeface="Arial"/>
                <a:ea typeface="Arial"/>
                <a:cs typeface="Arial"/>
                <a:sym typeface="Arial"/>
              </a:defRPr>
            </a:pPr>
            <a:r>
              <a:rPr sz="1084" b="1" spc="-5">
                <a:solidFill>
                  <a:srgbClr val="FFFFFF"/>
                </a:solidFill>
                <a:latin typeface="Arial"/>
                <a:ea typeface="Arial"/>
                <a:cs typeface="Arial"/>
                <a:sym typeface="Arial"/>
              </a:rPr>
              <a:t>Education, guidance </a:t>
            </a:r>
            <a:br>
              <a:rPr sz="1084" b="1" spc="-5">
                <a:solidFill>
                  <a:srgbClr val="FFFFFF"/>
                </a:solidFill>
                <a:latin typeface="Arial"/>
                <a:ea typeface="Arial"/>
                <a:cs typeface="Arial"/>
                <a:sym typeface="Arial"/>
              </a:rPr>
            </a:br>
            <a:r>
              <a:rPr sz="1084" b="1" spc="-5">
                <a:solidFill>
                  <a:srgbClr val="FFFFFF"/>
                </a:solidFill>
                <a:latin typeface="Arial"/>
                <a:ea typeface="Arial"/>
                <a:cs typeface="Arial"/>
                <a:sym typeface="Arial"/>
              </a:rPr>
              <a:t>&amp; awareness </a:t>
            </a:r>
            <a:br>
              <a:rPr sz="1084" b="1" spc="-5">
                <a:solidFill>
                  <a:srgbClr val="FFFFFF"/>
                </a:solidFill>
                <a:latin typeface="Arial"/>
                <a:ea typeface="Arial"/>
                <a:cs typeface="Arial"/>
                <a:sym typeface="Arial"/>
              </a:rPr>
            </a:br>
            <a:r>
              <a:rPr sz="1084" b="1" spc="-5">
                <a:solidFill>
                  <a:srgbClr val="FFFFFF"/>
                </a:solidFill>
                <a:latin typeface="Arial"/>
                <a:ea typeface="Arial"/>
                <a:cs typeface="Arial"/>
                <a:sym typeface="Arial"/>
              </a:rPr>
              <a:t>are essential</a:t>
            </a:r>
          </a:p>
        </p:txBody>
      </p:sp>
      <p:sp>
        <p:nvSpPr>
          <p:cNvPr id="2" name="Slide Number Placeholder 1"/>
          <p:cNvSpPr>
            <a:spLocks noGrp="1"/>
          </p:cNvSpPr>
          <p:nvPr>
            <p:ph type="sldNum" sz="quarter" idx="12"/>
          </p:nvPr>
        </p:nvSpPr>
        <p:spPr/>
        <p:txBody>
          <a:bodyPr/>
          <a:lstStyle/>
          <a:p>
            <a:fld id="{9F8FBD0B-D5BA-AC4A-B182-CCF391B5588A}" type="slidenum">
              <a:rPr lang="en-US" smtClean="0">
                <a:solidFill>
                  <a:srgbClr val="000000">
                    <a:tint val="75000"/>
                  </a:srgbClr>
                </a:solidFill>
              </a:rPr>
              <a:pPr/>
              <a:t>30</a:t>
            </a:fld>
            <a:endParaRPr lang="en-US" dirty="0">
              <a:solidFill>
                <a:srgbClr val="000000">
                  <a:tint val="75000"/>
                </a:srgbClr>
              </a:solidFill>
            </a:endParaRPr>
          </a:p>
        </p:txBody>
      </p:sp>
    </p:spTree>
    <p:extLst>
      <p:ext uri="{BB962C8B-B14F-4D97-AF65-F5344CB8AC3E}">
        <p14:creationId xmlns:p14="http://schemas.microsoft.com/office/powerpoint/2010/main" val="2064603920"/>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574657" y="399488"/>
            <a:ext cx="7837572" cy="625172"/>
          </a:xfrm>
          <a:prstGeom prst="rect">
            <a:avLst/>
          </a:prstGeom>
        </p:spPr>
        <p:txBody>
          <a:bodyPr/>
          <a:lstStyle/>
          <a:p>
            <a:r>
              <a:rPr lang="en-US" dirty="0" smtClean="0">
                <a:solidFill>
                  <a:srgbClr val="00AEEF"/>
                </a:solidFill>
              </a:rPr>
              <a:t>Conflicts </a:t>
            </a:r>
            <a:r>
              <a:rPr lang="en-US" dirty="0">
                <a:solidFill>
                  <a:srgbClr val="00AEEF"/>
                </a:solidFill>
              </a:rPr>
              <a:t>of Interest Policies </a:t>
            </a:r>
            <a:endParaRPr spc="-98" dirty="0">
              <a:solidFill>
                <a:srgbClr val="00AEEF"/>
              </a:solidFill>
            </a:endParaRPr>
          </a:p>
        </p:txBody>
      </p:sp>
      <p:sp>
        <p:nvSpPr>
          <p:cNvPr id="145" name="Shape 145"/>
          <p:cNvSpPr>
            <a:spLocks noGrp="1"/>
          </p:cNvSpPr>
          <p:nvPr>
            <p:ph type="body" idx="1"/>
          </p:nvPr>
        </p:nvSpPr>
        <p:spPr>
          <a:xfrm>
            <a:off x="587828" y="921438"/>
            <a:ext cx="7955280" cy="4723296"/>
          </a:xfrm>
          <a:prstGeom prst="rect">
            <a:avLst/>
          </a:prstGeom>
        </p:spPr>
        <p:txBody>
          <a:bodyPr>
            <a:noAutofit/>
          </a:bodyPr>
          <a:lstStyle/>
          <a:p>
            <a:pPr algn="just">
              <a:lnSpc>
                <a:spcPct val="100000"/>
              </a:lnSpc>
              <a:spcAft>
                <a:spcPts val="1800"/>
              </a:spcAft>
              <a:buNone/>
            </a:pPr>
            <a:r>
              <a:rPr lang="en-US" sz="1600" b="1" dirty="0">
                <a:solidFill>
                  <a:schemeClr val="tx1"/>
                </a:solidFill>
                <a:latin typeface="+mj-lt"/>
                <a:cs typeface="Arial" panose="020B0604020202020204" pitchFamily="34" charset="0"/>
              </a:rPr>
              <a:t>Why do we have Conflicts of Interest (COI)  Policies and a COI Program</a:t>
            </a:r>
            <a:r>
              <a:rPr lang="en-US" sz="1600" b="1" dirty="0" smtClean="0">
                <a:solidFill>
                  <a:schemeClr val="tx1"/>
                </a:solidFill>
                <a:latin typeface="+mj-lt"/>
                <a:cs typeface="Arial" panose="020B0604020202020204" pitchFamily="34" charset="0"/>
              </a:rPr>
              <a:t>?</a:t>
            </a:r>
            <a:endParaRPr lang="en-US" sz="1600" b="1" dirty="0">
              <a:solidFill>
                <a:schemeClr val="tx1"/>
              </a:solidFill>
              <a:latin typeface="+mj-lt"/>
              <a:cs typeface="Arial" panose="020B0604020202020204" pitchFamily="34" charset="0"/>
            </a:endParaRPr>
          </a:p>
          <a:p>
            <a:pPr algn="just">
              <a:lnSpc>
                <a:spcPct val="100000"/>
              </a:lnSpc>
              <a:buNone/>
            </a:pPr>
            <a:endParaRPr lang="en-US" sz="1600" dirty="0" smtClean="0">
              <a:latin typeface="+mj-lt"/>
              <a:cs typeface="Arial" panose="020B0604020202020204" pitchFamily="34" charset="0"/>
            </a:endParaRPr>
          </a:p>
          <a:p>
            <a:pPr algn="just">
              <a:lnSpc>
                <a:spcPct val="100000"/>
              </a:lnSpc>
              <a:buNone/>
            </a:pPr>
            <a:r>
              <a:rPr lang="en-US" sz="1600" dirty="0" smtClean="0">
                <a:latin typeface="+mj-lt"/>
                <a:cs typeface="Arial" panose="020B0604020202020204" pitchFamily="34" charset="0"/>
              </a:rPr>
              <a:t>To </a:t>
            </a:r>
            <a:r>
              <a:rPr lang="en-US" sz="1600" dirty="0">
                <a:latin typeface="+mj-lt"/>
                <a:cs typeface="Arial" panose="020B0604020202020204" pitchFamily="34" charset="0"/>
              </a:rPr>
              <a:t>ensure that decisions are made solely</a:t>
            </a:r>
            <a:r>
              <a:rPr lang="en-US" sz="1600" b="1" dirty="0">
                <a:latin typeface="+mj-lt"/>
                <a:cs typeface="Arial" panose="020B0604020202020204" pitchFamily="34" charset="0"/>
              </a:rPr>
              <a:t> </a:t>
            </a:r>
            <a:r>
              <a:rPr lang="en-US" sz="1600" dirty="0">
                <a:latin typeface="+mj-lt"/>
                <a:cs typeface="Arial" panose="020B0604020202020204" pitchFamily="34" charset="0"/>
              </a:rPr>
              <a:t>to promote the best interests of Mount Sinai and our patients </a:t>
            </a:r>
            <a:r>
              <a:rPr lang="en-US" sz="1600" i="1" dirty="0">
                <a:solidFill>
                  <a:schemeClr val="bg1">
                    <a:lumMod val="50000"/>
                  </a:schemeClr>
                </a:solidFill>
                <a:latin typeface="+mj-lt"/>
                <a:cs typeface="Arial" panose="020B0604020202020204" pitchFamily="34" charset="0"/>
              </a:rPr>
              <a:t>without favor or preference based on personal considerations.</a:t>
            </a:r>
          </a:p>
          <a:p>
            <a:pPr algn="just">
              <a:lnSpc>
                <a:spcPct val="100000"/>
              </a:lnSpc>
            </a:pPr>
            <a:endParaRPr lang="en-US" sz="1600" dirty="0">
              <a:latin typeface="+mj-lt"/>
              <a:cs typeface="Arial" panose="020B0604020202020204" pitchFamily="34" charset="0"/>
            </a:endParaRPr>
          </a:p>
          <a:p>
            <a:pPr algn="just">
              <a:lnSpc>
                <a:spcPct val="100000"/>
              </a:lnSpc>
              <a:spcAft>
                <a:spcPts val="1200"/>
              </a:spcAft>
            </a:pPr>
            <a:r>
              <a:rPr lang="en-US" sz="1600" dirty="0">
                <a:latin typeface="+mj-lt"/>
                <a:cs typeface="Arial" panose="020B0604020202020204" pitchFamily="34" charset="0"/>
              </a:rPr>
              <a:t>In order to avoid conflicts or the appearance of conflicts, MSHS has established guiding principles in the Business Conflicts of Interest (for faculty and staff) and the Trustee/Institutional Leader Conflicts of Interest policies.  </a:t>
            </a:r>
            <a:endParaRPr lang="en-US" sz="1600" b="1" dirty="0">
              <a:solidFill>
                <a:srgbClr val="006699"/>
              </a:solidFill>
              <a:latin typeface="+mj-lt"/>
            </a:endParaRPr>
          </a:p>
        </p:txBody>
      </p:sp>
      <p:sp>
        <p:nvSpPr>
          <p:cNvPr id="5" name="Slide Number Placeholder 3"/>
          <p:cNvSpPr>
            <a:spLocks noGrp="1"/>
          </p:cNvSpPr>
          <p:nvPr>
            <p:ph type="sldNum" sz="quarter" idx="12"/>
          </p:nvPr>
        </p:nvSpPr>
        <p:spPr>
          <a:xfrm>
            <a:off x="6458824" y="6356353"/>
            <a:ext cx="2031963" cy="365125"/>
          </a:xfrm>
        </p:spPr>
        <p:txBody>
          <a:bodyPr/>
          <a:lstStyle/>
          <a:p>
            <a:fld id="{9F8FBD0B-D5BA-AC4A-B182-CCF391B5588A}" type="slidenum">
              <a:rPr lang="en-US" smtClean="0">
                <a:solidFill>
                  <a:srgbClr val="000000">
                    <a:tint val="75000"/>
                  </a:srgbClr>
                </a:solidFill>
              </a:rPr>
              <a:pPr/>
              <a:t>31</a:t>
            </a:fld>
            <a:endParaRPr lang="en-US">
              <a:solidFill>
                <a:srgbClr val="000000">
                  <a:tint val="75000"/>
                </a:srgbClr>
              </a:solidFill>
            </a:endParaRPr>
          </a:p>
        </p:txBody>
      </p:sp>
      <p:sp>
        <p:nvSpPr>
          <p:cNvPr id="2" name="Rectangle 1"/>
          <p:cNvSpPr/>
          <p:nvPr/>
        </p:nvSpPr>
        <p:spPr>
          <a:xfrm>
            <a:off x="587828" y="5644734"/>
            <a:ext cx="8203473" cy="1015663"/>
          </a:xfrm>
          <a:prstGeom prst="rect">
            <a:avLst/>
          </a:prstGeom>
        </p:spPr>
        <p:txBody>
          <a:bodyPr wrap="square">
            <a:spAutoFit/>
          </a:bodyPr>
          <a:lstStyle/>
          <a:p>
            <a:pPr marL="0" lvl="2" indent="0" algn="ctr">
              <a:buNone/>
            </a:pPr>
            <a:endParaRPr lang="en-US" sz="1200" b="1" dirty="0">
              <a:solidFill>
                <a:srgbClr val="006699"/>
              </a:solidFill>
            </a:endParaRPr>
          </a:p>
          <a:p>
            <a:pPr algn="just">
              <a:lnSpc>
                <a:spcPct val="100000"/>
              </a:lnSpc>
            </a:pPr>
            <a:r>
              <a:rPr lang="en-US" sz="1200" dirty="0" smtClean="0">
                <a:latin typeface="Arial" panose="020B0604020202020204" pitchFamily="34" charset="0"/>
                <a:cs typeface="Arial" panose="020B0604020202020204" pitchFamily="34" charset="0"/>
              </a:rPr>
              <a:t>You can reach the Conflicts of Interest policy at</a:t>
            </a:r>
            <a:r>
              <a:rPr lang="en-US" sz="1200" dirty="0">
                <a:latin typeface="Arial" panose="020B0604020202020204" pitchFamily="34" charset="0"/>
                <a:cs typeface="Arial" panose="020B0604020202020204" pitchFamily="34" charset="0"/>
              </a:rPr>
              <a:t>:</a:t>
            </a:r>
          </a:p>
          <a:p>
            <a:pPr marL="0" lvl="2" indent="0">
              <a:buNone/>
            </a:pPr>
            <a:r>
              <a:rPr lang="en-US" sz="1200" b="1" dirty="0">
                <a:solidFill>
                  <a:srgbClr val="006699"/>
                </a:solidFill>
                <a:latin typeface="Arial" panose="020B0604020202020204" pitchFamily="34" charset="0"/>
                <a:cs typeface="Arial" panose="020B0604020202020204" pitchFamily="34" charset="0"/>
                <a:hlinkClick r:id="rId3"/>
              </a:rPr>
              <a:t>http://policies.mountsinai.org/web/corporate-compliance/policies/-/</a:t>
            </a:r>
            <a:r>
              <a:rPr lang="en-US" sz="1200" b="1" dirty="0" smtClean="0">
                <a:solidFill>
                  <a:srgbClr val="006699"/>
                </a:solidFill>
                <a:latin typeface="Arial" panose="020B0604020202020204" pitchFamily="34" charset="0"/>
                <a:cs typeface="Arial" panose="020B0604020202020204" pitchFamily="34" charset="0"/>
                <a:hlinkClick r:id="rId3"/>
              </a:rPr>
              <a:t>policy-management/viewPolicy/277231</a:t>
            </a:r>
            <a:r>
              <a:rPr lang="en-US" sz="1200" b="1" dirty="0" smtClean="0">
                <a:solidFill>
                  <a:srgbClr val="006699"/>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and</a:t>
            </a:r>
            <a:r>
              <a:rPr lang="en-US" sz="1200" b="1" dirty="0" smtClean="0">
                <a:latin typeface="Arial" panose="020B0604020202020204" pitchFamily="34" charset="0"/>
                <a:cs typeface="Arial" panose="020B0604020202020204" pitchFamily="34" charset="0"/>
              </a:rPr>
              <a:t> </a:t>
            </a:r>
            <a:r>
              <a:rPr lang="en-US" sz="1200" b="1" dirty="0">
                <a:solidFill>
                  <a:srgbClr val="006699"/>
                </a:solidFill>
                <a:latin typeface="Arial" panose="020B0604020202020204" pitchFamily="34" charset="0"/>
                <a:cs typeface="Arial" panose="020B0604020202020204" pitchFamily="34" charset="0"/>
                <a:hlinkClick r:id="rId4"/>
              </a:rPr>
              <a:t>http://policies.mountsinai.org/web/corporate-compliance/policies/-/</a:t>
            </a:r>
            <a:r>
              <a:rPr lang="en-US" sz="1200" b="1" dirty="0" smtClean="0">
                <a:solidFill>
                  <a:srgbClr val="006699"/>
                </a:solidFill>
                <a:latin typeface="Arial" panose="020B0604020202020204" pitchFamily="34" charset="0"/>
                <a:cs typeface="Arial" panose="020B0604020202020204" pitchFamily="34" charset="0"/>
                <a:hlinkClick r:id="rId4"/>
              </a:rPr>
              <a:t>policy-management/viewPolicy/536424</a:t>
            </a:r>
            <a:endParaRPr lang="en-US" sz="1200" b="1" dirty="0" smtClean="0">
              <a:solidFill>
                <a:srgbClr val="006699"/>
              </a:solidFill>
              <a:latin typeface="Arial" panose="020B0604020202020204" pitchFamily="34" charset="0"/>
              <a:cs typeface="Arial" panose="020B0604020202020204" pitchFamily="34" charset="0"/>
            </a:endParaRPr>
          </a:p>
          <a:p>
            <a:pPr marL="0" lvl="2" indent="0">
              <a:buNone/>
            </a:pPr>
            <a:endParaRPr lang="en-US" sz="1200" b="1" u="sng" dirty="0">
              <a:solidFill>
                <a:srgbClr val="006699"/>
              </a:solidFill>
            </a:endParaRPr>
          </a:p>
        </p:txBody>
      </p:sp>
    </p:spTree>
    <p:extLst>
      <p:ext uri="{BB962C8B-B14F-4D97-AF65-F5344CB8AC3E}">
        <p14:creationId xmlns:p14="http://schemas.microsoft.com/office/powerpoint/2010/main" val="325146005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574657" y="399488"/>
            <a:ext cx="7837572" cy="625172"/>
          </a:xfrm>
          <a:prstGeom prst="rect">
            <a:avLst/>
          </a:prstGeom>
        </p:spPr>
        <p:txBody>
          <a:bodyPr/>
          <a:lstStyle/>
          <a:p>
            <a:r>
              <a:rPr lang="en-US" dirty="0" smtClean="0">
                <a:solidFill>
                  <a:srgbClr val="00AEEF"/>
                </a:solidFill>
              </a:rPr>
              <a:t>Conflicts </a:t>
            </a:r>
            <a:r>
              <a:rPr lang="en-US" dirty="0">
                <a:solidFill>
                  <a:srgbClr val="00AEEF"/>
                </a:solidFill>
              </a:rPr>
              <a:t>of Interest Policies </a:t>
            </a:r>
            <a:endParaRPr spc="-98" dirty="0">
              <a:solidFill>
                <a:srgbClr val="00AEEF"/>
              </a:solidFill>
            </a:endParaRPr>
          </a:p>
        </p:txBody>
      </p:sp>
      <p:sp>
        <p:nvSpPr>
          <p:cNvPr id="145" name="Shape 145"/>
          <p:cNvSpPr>
            <a:spLocks noGrp="1"/>
          </p:cNvSpPr>
          <p:nvPr>
            <p:ph type="body" idx="1"/>
          </p:nvPr>
        </p:nvSpPr>
        <p:spPr>
          <a:xfrm>
            <a:off x="574767" y="945985"/>
            <a:ext cx="7955280" cy="4723296"/>
          </a:xfrm>
          <a:prstGeom prst="rect">
            <a:avLst/>
          </a:prstGeom>
        </p:spPr>
        <p:txBody>
          <a:bodyPr>
            <a:noAutofit/>
          </a:bodyPr>
          <a:lstStyle/>
          <a:p>
            <a:pPr marL="0" lvl="2" indent="0" algn="just">
              <a:spcAft>
                <a:spcPts val="1200"/>
              </a:spcAft>
              <a:buNone/>
            </a:pPr>
            <a:r>
              <a:rPr lang="en-US" sz="1600" b="1" dirty="0" smtClean="0">
                <a:solidFill>
                  <a:srgbClr val="006699"/>
                </a:solidFill>
                <a:latin typeface="+mj-lt"/>
              </a:rPr>
              <a:t>What </a:t>
            </a:r>
            <a:r>
              <a:rPr lang="en-US" sz="1600" b="1" dirty="0">
                <a:solidFill>
                  <a:srgbClr val="006699"/>
                </a:solidFill>
                <a:latin typeface="+mj-lt"/>
              </a:rPr>
              <a:t>does the COI policy state?</a:t>
            </a:r>
          </a:p>
          <a:p>
            <a:pPr marL="258204" indent="-258204" algn="just">
              <a:lnSpc>
                <a:spcPct val="100000"/>
              </a:lnSpc>
              <a:spcBef>
                <a:spcPts val="1084"/>
              </a:spcBef>
              <a:buSzPct val="50000"/>
              <a:buFontTx/>
              <a:buChar char="►"/>
              <a:defRPr/>
            </a:pPr>
            <a:r>
              <a:rPr lang="en-US" sz="1600" dirty="0">
                <a:latin typeface="+mj-lt"/>
                <a:cs typeface="Arial" panose="020B0604020202020204" pitchFamily="34" charset="0"/>
              </a:rPr>
              <a:t>MSHS mandates that all trustees, faculty, certain staff members, institutional officials, and members of select committees complete an annual disclosure statement via </a:t>
            </a:r>
            <a:r>
              <a:rPr lang="en-US" sz="1600" b="1" dirty="0">
                <a:latin typeface="+mj-lt"/>
                <a:cs typeface="Arial" panose="020B0604020202020204" pitchFamily="34" charset="0"/>
              </a:rPr>
              <a:t>“The Annual Report of Relationships with Outside Entities” </a:t>
            </a:r>
            <a:r>
              <a:rPr lang="en-US" sz="1600" dirty="0">
                <a:latin typeface="+mj-lt"/>
                <a:cs typeface="Arial" panose="020B0604020202020204" pitchFamily="34" charset="0"/>
              </a:rPr>
              <a:t>in Sinai Central.</a:t>
            </a:r>
          </a:p>
          <a:p>
            <a:pPr marL="258204" indent="-258204" algn="just">
              <a:lnSpc>
                <a:spcPct val="100000"/>
              </a:lnSpc>
              <a:spcBef>
                <a:spcPts val="1084"/>
              </a:spcBef>
              <a:buSzPct val="50000"/>
              <a:buFontTx/>
              <a:buChar char="►"/>
              <a:defRPr/>
            </a:pPr>
            <a:r>
              <a:rPr lang="en-US" sz="1600" dirty="0">
                <a:latin typeface="+mj-lt"/>
              </a:rPr>
              <a:t>There is an obligation to disclose </a:t>
            </a:r>
            <a:r>
              <a:rPr lang="en-US" sz="1600" i="1" u="sng" dirty="0">
                <a:latin typeface="+mj-lt"/>
              </a:rPr>
              <a:t>any</a:t>
            </a:r>
            <a:r>
              <a:rPr lang="en-US" sz="1600" dirty="0">
                <a:latin typeface="+mj-lt"/>
              </a:rPr>
              <a:t> outside relationship, paid or unpaid, with an entity that does or seeks to do business with Mount Sinai, or competes with Mount </a:t>
            </a:r>
            <a:r>
              <a:rPr lang="en-US" sz="1600" dirty="0" smtClean="0">
                <a:latin typeface="+mj-lt"/>
              </a:rPr>
              <a:t>Sinai.</a:t>
            </a:r>
          </a:p>
          <a:p>
            <a:pPr marL="258204" indent="-258204" algn="just">
              <a:spcBef>
                <a:spcPts val="1084"/>
              </a:spcBef>
              <a:buSzPct val="50000"/>
              <a:buFontTx/>
              <a:buChar char="►"/>
              <a:defRPr/>
            </a:pPr>
            <a:r>
              <a:rPr lang="en-US" sz="1600" dirty="0">
                <a:latin typeface="Arial" panose="020B0604020202020204" pitchFamily="34" charset="0"/>
              </a:rPr>
              <a:t>All relationships/outside activities will be reviewed by a Conflicts Committee to determine appropriateness and/or create management plans, as necessary, in order to remove the conflict or appearance of a conflict.</a:t>
            </a:r>
          </a:p>
          <a:p>
            <a:pPr marL="258204" indent="-258204" algn="just">
              <a:spcBef>
                <a:spcPts val="1084"/>
              </a:spcBef>
              <a:buSzPct val="50000"/>
              <a:buFontTx/>
              <a:buChar char="►"/>
              <a:defRPr/>
            </a:pPr>
            <a:r>
              <a:rPr lang="en-US" sz="1600" dirty="0">
                <a:latin typeface="Arial" panose="020B0604020202020204" pitchFamily="34" charset="0"/>
              </a:rPr>
              <a:t>There is an obligation </a:t>
            </a:r>
            <a:r>
              <a:rPr lang="en-US" sz="1600" dirty="0"/>
              <a:t>to continually update the annual disclosure statements as relationships change</a:t>
            </a:r>
          </a:p>
          <a:p>
            <a:pPr algn="just">
              <a:lnSpc>
                <a:spcPct val="100000"/>
              </a:lnSpc>
              <a:spcBef>
                <a:spcPts val="1084"/>
              </a:spcBef>
              <a:buSzPct val="50000"/>
              <a:defRPr/>
            </a:pPr>
            <a:endParaRPr lang="en-US" sz="1600" dirty="0">
              <a:latin typeface="+mj-lt"/>
            </a:endParaRPr>
          </a:p>
        </p:txBody>
      </p:sp>
      <p:sp>
        <p:nvSpPr>
          <p:cNvPr id="5" name="Slide Number Placeholder 3"/>
          <p:cNvSpPr>
            <a:spLocks noGrp="1"/>
          </p:cNvSpPr>
          <p:nvPr>
            <p:ph type="sldNum" sz="quarter" idx="12"/>
          </p:nvPr>
        </p:nvSpPr>
        <p:spPr>
          <a:xfrm>
            <a:off x="6458824" y="6356353"/>
            <a:ext cx="2031963" cy="365125"/>
          </a:xfrm>
        </p:spPr>
        <p:txBody>
          <a:bodyPr/>
          <a:lstStyle/>
          <a:p>
            <a:fld id="{9F8FBD0B-D5BA-AC4A-B182-CCF391B5588A}" type="slidenum">
              <a:rPr lang="en-US" smtClean="0">
                <a:solidFill>
                  <a:srgbClr val="000000">
                    <a:tint val="75000"/>
                  </a:srgbClr>
                </a:solidFill>
              </a:rPr>
              <a:pPr/>
              <a:t>32</a:t>
            </a:fld>
            <a:endParaRPr lang="en-US">
              <a:solidFill>
                <a:srgbClr val="000000">
                  <a:tint val="75000"/>
                </a:srgbClr>
              </a:solidFill>
            </a:endParaRPr>
          </a:p>
        </p:txBody>
      </p:sp>
    </p:spTree>
    <p:extLst>
      <p:ext uri="{BB962C8B-B14F-4D97-AF65-F5344CB8AC3E}">
        <p14:creationId xmlns:p14="http://schemas.microsoft.com/office/powerpoint/2010/main" val="94036600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61" y="273978"/>
            <a:ext cx="7836279" cy="488024"/>
          </a:xfrm>
        </p:spPr>
        <p:txBody>
          <a:bodyPr>
            <a:normAutofit/>
          </a:bodyPr>
          <a:lstStyle/>
          <a:p>
            <a:r>
              <a:rPr lang="en-US" dirty="0">
                <a:solidFill>
                  <a:srgbClr val="00AEEF"/>
                </a:solidFill>
              </a:rPr>
              <a:t>Conflicts of Interest Policies </a:t>
            </a:r>
          </a:p>
        </p:txBody>
      </p:sp>
      <p:sp>
        <p:nvSpPr>
          <p:cNvPr id="3" name="Content Placeholder 2"/>
          <p:cNvSpPr>
            <a:spLocks noGrp="1"/>
          </p:cNvSpPr>
          <p:nvPr>
            <p:ph sz="half" idx="1"/>
          </p:nvPr>
        </p:nvSpPr>
        <p:spPr>
          <a:xfrm>
            <a:off x="716258" y="948148"/>
            <a:ext cx="7711485" cy="2261232"/>
          </a:xfrm>
        </p:spPr>
        <p:txBody>
          <a:bodyPr>
            <a:noAutofit/>
          </a:bodyPr>
          <a:lstStyle/>
          <a:p>
            <a:pPr marL="0" lvl="2" indent="0" algn="just">
              <a:spcBef>
                <a:spcPts val="0"/>
              </a:spcBef>
              <a:buSzPct val="70000"/>
              <a:buNone/>
              <a:defRPr/>
            </a:pPr>
            <a:r>
              <a:rPr lang="en-US" sz="1600" b="1" dirty="0">
                <a:solidFill>
                  <a:srgbClr val="006699"/>
                </a:solidFill>
              </a:rPr>
              <a:t>What does the COI policy state, continued:</a:t>
            </a:r>
          </a:p>
          <a:p>
            <a:pPr marL="55706" indent="0" algn="just">
              <a:spcBef>
                <a:spcPts val="0"/>
              </a:spcBef>
              <a:buNone/>
              <a:defRPr/>
            </a:pPr>
            <a:endParaRPr lang="en-US" sz="1600" dirty="0"/>
          </a:p>
          <a:p>
            <a:pPr marL="55706" indent="0" algn="just">
              <a:spcBef>
                <a:spcPts val="0"/>
              </a:spcBef>
              <a:buNone/>
              <a:defRPr/>
            </a:pPr>
            <a:r>
              <a:rPr lang="en-US" sz="1600" i="1" dirty="0" smtClean="0">
                <a:solidFill>
                  <a:schemeClr val="bg1">
                    <a:lumMod val="50000"/>
                  </a:schemeClr>
                </a:solidFill>
                <a:sym typeface="Wingdings"/>
              </a:rPr>
              <a:t> </a:t>
            </a:r>
            <a:endParaRPr lang="en-US" sz="1600" dirty="0"/>
          </a:p>
          <a:p>
            <a:pPr marL="0" indent="0">
              <a:buNone/>
            </a:pPr>
            <a:endParaRPr lang="en-US" sz="1600" dirty="0">
              <a:latin typeface="+mj-lt"/>
            </a:endParaRPr>
          </a:p>
        </p:txBody>
      </p:sp>
      <p:sp>
        <p:nvSpPr>
          <p:cNvPr id="6" name="Content Placeholder 2"/>
          <p:cNvSpPr>
            <a:spLocks noGrp="1"/>
          </p:cNvSpPr>
          <p:nvPr>
            <p:ph sz="half" idx="2"/>
          </p:nvPr>
        </p:nvSpPr>
        <p:spPr>
          <a:xfrm>
            <a:off x="3153757" y="3316436"/>
            <a:ext cx="2767035" cy="1224742"/>
          </a:xfrm>
        </p:spPr>
        <p:txBody>
          <a:bodyPr>
            <a:noAutofit/>
          </a:bodyPr>
          <a:lstStyle/>
          <a:p>
            <a:pPr marL="0" indent="0">
              <a:spcAft>
                <a:spcPts val="584"/>
              </a:spcAft>
              <a:buNone/>
              <a:defRPr/>
            </a:pPr>
            <a:r>
              <a:rPr lang="en-GB" sz="1175" b="1" dirty="0">
                <a:solidFill>
                  <a:srgbClr val="D80B8C"/>
                </a:solidFill>
              </a:rPr>
              <a:t>Confidential Conflicts of Interest </a:t>
            </a:r>
            <a:r>
              <a:rPr lang="en-US" sz="1175" b="1" dirty="0">
                <a:solidFill>
                  <a:srgbClr val="D80B8C"/>
                </a:solidFill>
              </a:rPr>
              <a:t> </a:t>
            </a:r>
            <a:r>
              <a:rPr lang="en-US" sz="1175" b="1" dirty="0" smtClean="0">
                <a:solidFill>
                  <a:srgbClr val="D80B8C"/>
                </a:solidFill>
              </a:rPr>
              <a:t>Hotline: </a:t>
            </a:r>
            <a:r>
              <a:rPr lang="en-US" sz="1175" b="1" dirty="0">
                <a:solidFill>
                  <a:srgbClr val="D80B8C"/>
                </a:solidFill>
              </a:rPr>
              <a:t>(212) </a:t>
            </a:r>
            <a:r>
              <a:rPr lang="en-US" sz="1175" b="1" dirty="0" smtClean="0">
                <a:solidFill>
                  <a:srgbClr val="D80B8C"/>
                </a:solidFill>
              </a:rPr>
              <a:t>241-0845</a:t>
            </a:r>
          </a:p>
          <a:p>
            <a:pPr marL="0" indent="0">
              <a:spcAft>
                <a:spcPts val="584"/>
              </a:spcAft>
              <a:buNone/>
              <a:defRPr/>
            </a:pPr>
            <a:endParaRPr lang="en-US" sz="1175" b="1" dirty="0">
              <a:solidFill>
                <a:srgbClr val="D80B8C"/>
              </a:solidFill>
            </a:endParaRPr>
          </a:p>
          <a:p>
            <a:pPr marL="0" indent="0">
              <a:spcAft>
                <a:spcPts val="584"/>
              </a:spcAft>
              <a:buNone/>
              <a:defRPr/>
            </a:pPr>
            <a:endParaRPr lang="en-US" sz="1175" b="1" dirty="0" smtClean="0">
              <a:solidFill>
                <a:srgbClr val="D80B8C"/>
              </a:solidFill>
              <a:cs typeface="Arial" panose="020B0604020202020204" pitchFamily="34" charset="0"/>
            </a:endParaRPr>
          </a:p>
          <a:p>
            <a:pPr marL="0" indent="0">
              <a:spcAft>
                <a:spcPts val="584"/>
              </a:spcAft>
              <a:buNone/>
              <a:defRPr/>
            </a:pPr>
            <a:r>
              <a:rPr lang="en-US" sz="1175" b="1" dirty="0" smtClean="0">
                <a:solidFill>
                  <a:srgbClr val="D80B8C"/>
                </a:solidFill>
                <a:cs typeface="Arial" panose="020B0604020202020204" pitchFamily="34" charset="0"/>
              </a:rPr>
              <a:t>Financial </a:t>
            </a:r>
            <a:r>
              <a:rPr lang="en-US" sz="1175" b="1" dirty="0">
                <a:solidFill>
                  <a:srgbClr val="D80B8C"/>
                </a:solidFill>
                <a:cs typeface="Arial" panose="020B0604020202020204" pitchFamily="34" charset="0"/>
              </a:rPr>
              <a:t>Conflicts of Interest in Research Helpline: (212) 241-0845</a:t>
            </a:r>
            <a:endParaRPr lang="en-US" sz="1175" b="1" u="sng" dirty="0">
              <a:solidFill>
                <a:srgbClr val="D80B8C"/>
              </a:solidFill>
              <a:cs typeface="Arial" panose="020B0604020202020204" pitchFamily="34" charset="0"/>
            </a:endParaRPr>
          </a:p>
          <a:p>
            <a:pPr marL="0" indent="0">
              <a:spcAft>
                <a:spcPts val="1167"/>
              </a:spcAft>
              <a:buNone/>
              <a:defRPr/>
            </a:pPr>
            <a:r>
              <a:rPr lang="en-US" sz="1175" b="1" dirty="0">
                <a:solidFill>
                  <a:srgbClr val="A20869"/>
                </a:solidFill>
                <a:latin typeface="Arial" panose="020B0604020202020204" pitchFamily="34" charset="0"/>
                <a:cs typeface="Arial" panose="020B0604020202020204" pitchFamily="34" charset="0"/>
              </a:rPr>
              <a:t>  </a:t>
            </a:r>
          </a:p>
          <a:p>
            <a:pPr marL="55706" indent="0">
              <a:spcBef>
                <a:spcPts val="0"/>
              </a:spcBef>
              <a:buNone/>
              <a:defRPr/>
            </a:pPr>
            <a:endParaRPr lang="en-US" sz="1175" dirty="0">
              <a:latin typeface="+mj-lt"/>
              <a:cs typeface="Arial" panose="020B0604020202020204" pitchFamily="34" charset="0"/>
            </a:endParaRPr>
          </a:p>
        </p:txBody>
      </p:sp>
      <p:sp>
        <p:nvSpPr>
          <p:cNvPr id="5" name="Content Placeholder 2"/>
          <p:cNvSpPr txBox="1">
            <a:spLocks/>
          </p:cNvSpPr>
          <p:nvPr/>
        </p:nvSpPr>
        <p:spPr>
          <a:xfrm>
            <a:off x="6073395" y="3316436"/>
            <a:ext cx="2539954" cy="1447800"/>
          </a:xfrm>
          <a:prstGeom prst="rect">
            <a:avLst/>
          </a:prstGeom>
        </p:spPr>
        <p:txBody>
          <a:bodyPr vert="horz" lIns="88916" tIns="44460" rIns="88916" bIns="44460" rtlCol="0">
            <a:noAutofit/>
          </a:bodyPr>
          <a:lstStyle>
            <a:lvl1pPr marL="342800" indent="-342800" algn="l" defTabSz="457066" rtl="0" eaLnBrk="1" latinLnBrk="0" hangingPunct="1">
              <a:spcBef>
                <a:spcPct val="20000"/>
              </a:spcBef>
              <a:buSzPct val="70000"/>
              <a:buFont typeface="Lucida Grande"/>
              <a:buChar char="▶"/>
              <a:defRPr sz="2600" kern="1200">
                <a:solidFill>
                  <a:srgbClr val="333333"/>
                </a:solidFill>
                <a:latin typeface="Arial"/>
                <a:ea typeface="+mn-ea"/>
                <a:cs typeface="Arial"/>
              </a:defRPr>
            </a:lvl1pPr>
            <a:lvl2pPr marL="742732" indent="-285666" algn="l" defTabSz="457066" rtl="0" eaLnBrk="1" latinLnBrk="0" hangingPunct="1">
              <a:spcBef>
                <a:spcPct val="20000"/>
              </a:spcBef>
              <a:buFont typeface="Arial"/>
              <a:buChar char="–"/>
              <a:defRPr sz="2200" b="0" i="0" u="none" kern="1200">
                <a:solidFill>
                  <a:srgbClr val="333333"/>
                </a:solidFill>
                <a:latin typeface="Arial"/>
                <a:ea typeface="+mn-ea"/>
                <a:cs typeface="Arial"/>
              </a:defRPr>
            </a:lvl2pPr>
            <a:lvl3pPr marL="1142665" indent="-228533" algn="l" defTabSz="457066" rtl="0" eaLnBrk="1" latinLnBrk="0" hangingPunct="1">
              <a:spcBef>
                <a:spcPct val="20000"/>
              </a:spcBef>
              <a:buFont typeface="Arial"/>
              <a:buChar char="•"/>
              <a:defRPr sz="1900" kern="1200">
                <a:solidFill>
                  <a:srgbClr val="333333"/>
                </a:solidFill>
                <a:latin typeface="Arial"/>
                <a:ea typeface="+mn-ea"/>
                <a:cs typeface="Arial"/>
              </a:defRPr>
            </a:lvl3pPr>
            <a:lvl4pPr marL="1599730" indent="-228533" algn="l" defTabSz="457066" rtl="0" eaLnBrk="1" latinLnBrk="0" hangingPunct="1">
              <a:spcBef>
                <a:spcPct val="20000"/>
              </a:spcBef>
              <a:buFont typeface="Arial"/>
              <a:buChar char="–"/>
              <a:defRPr sz="1700" kern="1200">
                <a:solidFill>
                  <a:srgbClr val="333333"/>
                </a:solidFill>
                <a:latin typeface="Arial"/>
                <a:ea typeface="+mn-ea"/>
                <a:cs typeface="Arial"/>
              </a:defRPr>
            </a:lvl4pPr>
            <a:lvl5pPr marL="2056796" indent="-228533" algn="l" defTabSz="457066" rtl="0" eaLnBrk="1" latinLnBrk="0" hangingPunct="1">
              <a:spcBef>
                <a:spcPct val="20000"/>
              </a:spcBef>
              <a:buFont typeface="Arial"/>
              <a:buChar char="»"/>
              <a:defRPr sz="1700" kern="1200">
                <a:solidFill>
                  <a:srgbClr val="333333"/>
                </a:solidFill>
                <a:latin typeface="Arial"/>
                <a:ea typeface="+mn-ea"/>
                <a:cs typeface="Arial"/>
              </a:defRPr>
            </a:lvl5pPr>
            <a:lvl6pPr marL="2513862" indent="-228533" algn="l" defTabSz="457066" rtl="0" eaLnBrk="1" latinLnBrk="0" hangingPunct="1">
              <a:spcBef>
                <a:spcPct val="20000"/>
              </a:spcBef>
              <a:buFont typeface="Arial"/>
              <a:buChar char="•"/>
              <a:defRPr sz="1700" kern="1200">
                <a:solidFill>
                  <a:schemeClr val="tx1"/>
                </a:solidFill>
                <a:latin typeface="+mn-lt"/>
                <a:ea typeface="+mn-ea"/>
                <a:cs typeface="+mn-cs"/>
              </a:defRPr>
            </a:lvl6pPr>
            <a:lvl7pPr marL="2970927" indent="-228533" algn="l" defTabSz="457066" rtl="0" eaLnBrk="1" latinLnBrk="0" hangingPunct="1">
              <a:spcBef>
                <a:spcPct val="20000"/>
              </a:spcBef>
              <a:buFont typeface="Arial"/>
              <a:buChar char="•"/>
              <a:defRPr sz="1700" kern="1200">
                <a:solidFill>
                  <a:schemeClr val="tx1"/>
                </a:solidFill>
                <a:latin typeface="+mn-lt"/>
                <a:ea typeface="+mn-ea"/>
                <a:cs typeface="+mn-cs"/>
              </a:defRPr>
            </a:lvl7pPr>
            <a:lvl8pPr marL="3427994" indent="-228533" algn="l" defTabSz="457066" rtl="0" eaLnBrk="1" latinLnBrk="0" hangingPunct="1">
              <a:spcBef>
                <a:spcPct val="20000"/>
              </a:spcBef>
              <a:buFont typeface="Arial"/>
              <a:buChar char="•"/>
              <a:defRPr sz="1700" kern="1200">
                <a:solidFill>
                  <a:schemeClr val="tx1"/>
                </a:solidFill>
                <a:latin typeface="+mn-lt"/>
                <a:ea typeface="+mn-ea"/>
                <a:cs typeface="+mn-cs"/>
              </a:defRPr>
            </a:lvl8pPr>
            <a:lvl9pPr marL="3885059" indent="-228533" algn="l" defTabSz="457066" rtl="0" eaLnBrk="1" latinLnBrk="0" hangingPunct="1">
              <a:spcBef>
                <a:spcPct val="20000"/>
              </a:spcBef>
              <a:buFont typeface="Arial"/>
              <a:buChar char="•"/>
              <a:defRPr sz="1700" kern="1200">
                <a:solidFill>
                  <a:schemeClr val="tx1"/>
                </a:solidFill>
                <a:latin typeface="+mn-lt"/>
                <a:ea typeface="+mn-ea"/>
                <a:cs typeface="+mn-cs"/>
              </a:defRPr>
            </a:lvl9pPr>
          </a:lstStyle>
          <a:p>
            <a:pPr marL="0" indent="0" fontAlgn="base">
              <a:spcAft>
                <a:spcPts val="1167"/>
              </a:spcAft>
              <a:buNone/>
              <a:defRPr/>
            </a:pPr>
            <a:r>
              <a:rPr lang="en-US" sz="1175" b="1" dirty="0">
                <a:solidFill>
                  <a:srgbClr val="D80B8C"/>
                </a:solidFill>
                <a:latin typeface="Arial" panose="020B0604020202020204" pitchFamily="34" charset="0"/>
                <a:cs typeface="Arial" panose="020B0604020202020204" pitchFamily="34" charset="0"/>
              </a:rPr>
              <a:t>Faculty Conflicts of Interest  Contact Information:</a:t>
            </a:r>
          </a:p>
          <a:p>
            <a:pPr marL="0" indent="0" fontAlgn="base">
              <a:spcAft>
                <a:spcPts val="1167"/>
              </a:spcAft>
              <a:buNone/>
              <a:defRPr/>
            </a:pPr>
            <a:r>
              <a:rPr lang="en-US" sz="1175" dirty="0">
                <a:cs typeface="Arial" panose="020B0604020202020204" pitchFamily="34" charset="0"/>
              </a:rPr>
              <a:t>Ken Brower –  Director </a:t>
            </a:r>
            <a:r>
              <a:rPr lang="en-US" sz="1175" u="sng" dirty="0">
                <a:solidFill>
                  <a:srgbClr val="0000FF"/>
                </a:solidFill>
                <a:cs typeface="Arial" panose="020B0604020202020204" pitchFamily="34" charset="0"/>
                <a:hlinkClick r:id="rId3"/>
              </a:rPr>
              <a:t>kenneth.brower@mssm.edu</a:t>
            </a:r>
            <a:endParaRPr lang="en-US" sz="1175" u="sng" dirty="0">
              <a:solidFill>
                <a:srgbClr val="0000FF"/>
              </a:solidFill>
              <a:cs typeface="Arial" panose="020B0604020202020204" pitchFamily="34" charset="0"/>
            </a:endParaRPr>
          </a:p>
          <a:p>
            <a:pPr marL="55706" indent="0" fontAlgn="base">
              <a:spcBef>
                <a:spcPts val="0"/>
              </a:spcBef>
              <a:spcAft>
                <a:spcPct val="0"/>
              </a:spcAft>
              <a:buNone/>
              <a:defRPr/>
            </a:pPr>
            <a:endParaRPr lang="en-US" sz="1175" dirty="0">
              <a:cs typeface="Arial" panose="020B0604020202020204" pitchFamily="34" charset="0"/>
            </a:endParaRPr>
          </a:p>
        </p:txBody>
      </p:sp>
      <p:sp>
        <p:nvSpPr>
          <p:cNvPr id="7" name="Content Placeholder 2"/>
          <p:cNvSpPr txBox="1">
            <a:spLocks/>
          </p:cNvSpPr>
          <p:nvPr/>
        </p:nvSpPr>
        <p:spPr>
          <a:xfrm>
            <a:off x="891250" y="3316436"/>
            <a:ext cx="2438356" cy="1188720"/>
          </a:xfrm>
          <a:prstGeom prst="rect">
            <a:avLst/>
          </a:prstGeom>
        </p:spPr>
        <p:txBody>
          <a:bodyPr vert="horz" lIns="88916" tIns="44460" rIns="88916" bIns="44460" rtlCol="0">
            <a:noAutofit/>
          </a:bodyPr>
          <a:lstStyle>
            <a:lvl1pPr marL="342800" indent="-342800" algn="l" defTabSz="457066" rtl="0" eaLnBrk="1" latinLnBrk="0" hangingPunct="1">
              <a:spcBef>
                <a:spcPct val="20000"/>
              </a:spcBef>
              <a:buSzPct val="70000"/>
              <a:buFont typeface="Lucida Grande"/>
              <a:buChar char="▶"/>
              <a:defRPr sz="2600" kern="1200">
                <a:solidFill>
                  <a:srgbClr val="333333"/>
                </a:solidFill>
                <a:latin typeface="Arial"/>
                <a:ea typeface="+mn-ea"/>
                <a:cs typeface="Arial"/>
              </a:defRPr>
            </a:lvl1pPr>
            <a:lvl2pPr marL="742732" indent="-285666" algn="l" defTabSz="457066" rtl="0" eaLnBrk="1" latinLnBrk="0" hangingPunct="1">
              <a:spcBef>
                <a:spcPct val="20000"/>
              </a:spcBef>
              <a:buFont typeface="Arial"/>
              <a:buChar char="–"/>
              <a:defRPr sz="2200" b="0" i="0" u="none" kern="1200">
                <a:solidFill>
                  <a:srgbClr val="333333"/>
                </a:solidFill>
                <a:latin typeface="Arial"/>
                <a:ea typeface="+mn-ea"/>
                <a:cs typeface="Arial"/>
              </a:defRPr>
            </a:lvl2pPr>
            <a:lvl3pPr marL="1142665" indent="-228533" algn="l" defTabSz="457066" rtl="0" eaLnBrk="1" latinLnBrk="0" hangingPunct="1">
              <a:spcBef>
                <a:spcPct val="20000"/>
              </a:spcBef>
              <a:buFont typeface="Arial"/>
              <a:buChar char="•"/>
              <a:defRPr sz="1900" kern="1200">
                <a:solidFill>
                  <a:srgbClr val="333333"/>
                </a:solidFill>
                <a:latin typeface="Arial"/>
                <a:ea typeface="+mn-ea"/>
                <a:cs typeface="Arial"/>
              </a:defRPr>
            </a:lvl3pPr>
            <a:lvl4pPr marL="1599730" indent="-228533" algn="l" defTabSz="457066" rtl="0" eaLnBrk="1" latinLnBrk="0" hangingPunct="1">
              <a:spcBef>
                <a:spcPct val="20000"/>
              </a:spcBef>
              <a:buFont typeface="Arial"/>
              <a:buChar char="–"/>
              <a:defRPr sz="1700" kern="1200">
                <a:solidFill>
                  <a:srgbClr val="333333"/>
                </a:solidFill>
                <a:latin typeface="Arial"/>
                <a:ea typeface="+mn-ea"/>
                <a:cs typeface="Arial"/>
              </a:defRPr>
            </a:lvl4pPr>
            <a:lvl5pPr marL="2056796" indent="-228533" algn="l" defTabSz="457066" rtl="0" eaLnBrk="1" latinLnBrk="0" hangingPunct="1">
              <a:spcBef>
                <a:spcPct val="20000"/>
              </a:spcBef>
              <a:buFont typeface="Arial"/>
              <a:buChar char="»"/>
              <a:defRPr sz="1700" kern="1200">
                <a:solidFill>
                  <a:srgbClr val="333333"/>
                </a:solidFill>
                <a:latin typeface="Arial"/>
                <a:ea typeface="+mn-ea"/>
                <a:cs typeface="Arial"/>
              </a:defRPr>
            </a:lvl5pPr>
            <a:lvl6pPr marL="2513862" indent="-228533" algn="l" defTabSz="457066" rtl="0" eaLnBrk="1" latinLnBrk="0" hangingPunct="1">
              <a:spcBef>
                <a:spcPct val="20000"/>
              </a:spcBef>
              <a:buFont typeface="Arial"/>
              <a:buChar char="•"/>
              <a:defRPr sz="1700" kern="1200">
                <a:solidFill>
                  <a:schemeClr val="tx1"/>
                </a:solidFill>
                <a:latin typeface="+mn-lt"/>
                <a:ea typeface="+mn-ea"/>
                <a:cs typeface="+mn-cs"/>
              </a:defRPr>
            </a:lvl6pPr>
            <a:lvl7pPr marL="2970927" indent="-228533" algn="l" defTabSz="457066" rtl="0" eaLnBrk="1" latinLnBrk="0" hangingPunct="1">
              <a:spcBef>
                <a:spcPct val="20000"/>
              </a:spcBef>
              <a:buFont typeface="Arial"/>
              <a:buChar char="•"/>
              <a:defRPr sz="1700" kern="1200">
                <a:solidFill>
                  <a:schemeClr val="tx1"/>
                </a:solidFill>
                <a:latin typeface="+mn-lt"/>
                <a:ea typeface="+mn-ea"/>
                <a:cs typeface="+mn-cs"/>
              </a:defRPr>
            </a:lvl7pPr>
            <a:lvl8pPr marL="3427994" indent="-228533" algn="l" defTabSz="457066" rtl="0" eaLnBrk="1" latinLnBrk="0" hangingPunct="1">
              <a:spcBef>
                <a:spcPct val="20000"/>
              </a:spcBef>
              <a:buFont typeface="Arial"/>
              <a:buChar char="•"/>
              <a:defRPr sz="1700" kern="1200">
                <a:solidFill>
                  <a:schemeClr val="tx1"/>
                </a:solidFill>
                <a:latin typeface="+mn-lt"/>
                <a:ea typeface="+mn-ea"/>
                <a:cs typeface="+mn-cs"/>
              </a:defRPr>
            </a:lvl8pPr>
            <a:lvl9pPr marL="3885059" indent="-228533" algn="l" defTabSz="457066" rtl="0" eaLnBrk="1" latinLnBrk="0" hangingPunct="1">
              <a:spcBef>
                <a:spcPct val="20000"/>
              </a:spcBef>
              <a:buFont typeface="Arial"/>
              <a:buChar char="•"/>
              <a:defRPr sz="1700" kern="1200">
                <a:solidFill>
                  <a:schemeClr val="tx1"/>
                </a:solidFill>
                <a:latin typeface="+mn-lt"/>
                <a:ea typeface="+mn-ea"/>
                <a:cs typeface="+mn-cs"/>
              </a:defRPr>
            </a:lvl9pPr>
          </a:lstStyle>
          <a:p>
            <a:pPr marL="55706" indent="0" fontAlgn="base">
              <a:spcBef>
                <a:spcPts val="0"/>
              </a:spcBef>
              <a:spcAft>
                <a:spcPct val="0"/>
              </a:spcAft>
              <a:buNone/>
              <a:defRPr/>
            </a:pPr>
            <a:r>
              <a:rPr lang="en-GB" sz="1175" b="1" dirty="0">
                <a:solidFill>
                  <a:srgbClr val="D80B8C"/>
                </a:solidFill>
              </a:rPr>
              <a:t>Staff Conflicts of Interest </a:t>
            </a:r>
          </a:p>
          <a:p>
            <a:pPr marL="55706" indent="0" fontAlgn="base">
              <a:spcBef>
                <a:spcPts val="0"/>
              </a:spcBef>
              <a:spcAft>
                <a:spcPct val="0"/>
              </a:spcAft>
              <a:buNone/>
              <a:defRPr/>
            </a:pPr>
            <a:endParaRPr lang="en-US" sz="1175" dirty="0">
              <a:cs typeface="Arial" panose="020B0604020202020204" pitchFamily="34" charset="0"/>
            </a:endParaRPr>
          </a:p>
          <a:p>
            <a:pPr marL="55706" indent="0" fontAlgn="base">
              <a:spcBef>
                <a:spcPts val="0"/>
              </a:spcBef>
              <a:spcAft>
                <a:spcPct val="0"/>
              </a:spcAft>
              <a:buNone/>
              <a:defRPr/>
            </a:pPr>
            <a:r>
              <a:rPr lang="en-US" sz="1175" dirty="0">
                <a:cs typeface="Arial" panose="020B0604020202020204" pitchFamily="34" charset="0"/>
              </a:rPr>
              <a:t>Vivian Dillon – Sr. Director </a:t>
            </a:r>
            <a:r>
              <a:rPr lang="en-US" sz="1175" dirty="0">
                <a:solidFill>
                  <a:srgbClr val="0000FF"/>
                </a:solidFill>
                <a:cs typeface="Arial" panose="020B0604020202020204" pitchFamily="34" charset="0"/>
                <a:hlinkClick r:id="rId4"/>
              </a:rPr>
              <a:t>vivian.dillon@mountsinai.org</a:t>
            </a:r>
            <a:endParaRPr lang="en-US" sz="1175" dirty="0">
              <a:solidFill>
                <a:srgbClr val="0000FF"/>
              </a:solidFill>
              <a:cs typeface="Arial" panose="020B0604020202020204" pitchFamily="34" charset="0"/>
            </a:endParaRPr>
          </a:p>
          <a:p>
            <a:pPr marL="55706" indent="0" fontAlgn="base">
              <a:spcBef>
                <a:spcPts val="0"/>
              </a:spcBef>
              <a:spcAft>
                <a:spcPct val="0"/>
              </a:spcAft>
              <a:buNone/>
              <a:defRPr/>
            </a:pPr>
            <a:endParaRPr lang="en-GB" sz="1175" b="1" dirty="0">
              <a:solidFill>
                <a:srgbClr val="D80B8C"/>
              </a:solidFill>
            </a:endParaRPr>
          </a:p>
          <a:p>
            <a:pPr marL="55706" indent="0" fontAlgn="base">
              <a:spcBef>
                <a:spcPts val="0"/>
              </a:spcBef>
              <a:spcAft>
                <a:spcPct val="0"/>
              </a:spcAft>
              <a:buNone/>
              <a:defRPr/>
            </a:pPr>
            <a:endParaRPr lang="en-GB" sz="1175" b="1" dirty="0" smtClean="0">
              <a:solidFill>
                <a:srgbClr val="D80B8C"/>
              </a:solidFill>
            </a:endParaRPr>
          </a:p>
          <a:p>
            <a:pPr marL="55706" indent="0" fontAlgn="base">
              <a:spcBef>
                <a:spcPts val="0"/>
              </a:spcBef>
              <a:spcAft>
                <a:spcPct val="0"/>
              </a:spcAft>
              <a:buNone/>
              <a:defRPr/>
            </a:pPr>
            <a:r>
              <a:rPr lang="en-GB" sz="1175" b="1" dirty="0" smtClean="0">
                <a:solidFill>
                  <a:srgbClr val="D80B8C"/>
                </a:solidFill>
              </a:rPr>
              <a:t>Questions</a:t>
            </a:r>
            <a:r>
              <a:rPr lang="en-GB" sz="1175" b="1" dirty="0">
                <a:solidFill>
                  <a:srgbClr val="D80B8C"/>
                </a:solidFill>
              </a:rPr>
              <a:t>: (646) 605-7115 </a:t>
            </a:r>
          </a:p>
          <a:p>
            <a:pPr marL="55706" indent="0" fontAlgn="base">
              <a:spcBef>
                <a:spcPts val="0"/>
              </a:spcBef>
              <a:spcAft>
                <a:spcPct val="0"/>
              </a:spcAft>
              <a:buNone/>
              <a:defRPr/>
            </a:pPr>
            <a:r>
              <a:rPr lang="en-GB" sz="1175" b="1" dirty="0">
                <a:solidFill>
                  <a:srgbClr val="D80B8C"/>
                </a:solidFill>
              </a:rPr>
              <a:t>(Corporate Compliance)</a:t>
            </a:r>
          </a:p>
          <a:p>
            <a:pPr marL="55706" indent="0" fontAlgn="base">
              <a:spcBef>
                <a:spcPts val="0"/>
              </a:spcBef>
              <a:spcAft>
                <a:spcPct val="0"/>
              </a:spcAft>
              <a:buNone/>
              <a:defRPr/>
            </a:pPr>
            <a:endParaRPr lang="en-GB" sz="1175" b="1" dirty="0">
              <a:solidFill>
                <a:srgbClr val="A20869"/>
              </a:solidFill>
            </a:endParaRPr>
          </a:p>
          <a:p>
            <a:pPr marL="55706" indent="0" fontAlgn="base">
              <a:spcBef>
                <a:spcPts val="0"/>
              </a:spcBef>
              <a:spcAft>
                <a:spcPct val="0"/>
              </a:spcAft>
              <a:buNone/>
              <a:defRPr/>
            </a:pPr>
            <a:endParaRPr lang="en-GB" sz="1175" b="1" dirty="0">
              <a:solidFill>
                <a:srgbClr val="A20869"/>
              </a:solidFill>
            </a:endParaRPr>
          </a:p>
        </p:txBody>
      </p:sp>
      <p:sp>
        <p:nvSpPr>
          <p:cNvPr id="8" name="Rectangle 7"/>
          <p:cNvSpPr/>
          <p:nvPr/>
        </p:nvSpPr>
        <p:spPr>
          <a:xfrm>
            <a:off x="787078" y="1475284"/>
            <a:ext cx="7500395" cy="830997"/>
          </a:xfrm>
          <a:prstGeom prst="rect">
            <a:avLst/>
          </a:prstGeom>
        </p:spPr>
        <p:txBody>
          <a:bodyPr wrap="square">
            <a:spAutoFit/>
          </a:bodyPr>
          <a:lstStyle/>
          <a:p>
            <a:pPr algn="just" fontAlgn="base">
              <a:spcBef>
                <a:spcPct val="0"/>
              </a:spcBef>
              <a:spcAft>
                <a:spcPct val="0"/>
              </a:spcAft>
            </a:pPr>
            <a:r>
              <a:rPr lang="en-US" sz="1600" dirty="0">
                <a:latin typeface="+mj-lt"/>
              </a:rPr>
              <a:t>Anyone who believes he or she has a conflict of interest, or the appearance of a conflict of interest, should discuss it with his or her supervisor, department manager or the Corporate Compliance Office for further </a:t>
            </a:r>
            <a:r>
              <a:rPr lang="en-US" sz="1600" dirty="0" smtClean="0">
                <a:latin typeface="+mj-lt"/>
              </a:rPr>
              <a:t>evaluation.</a:t>
            </a:r>
            <a:endParaRPr lang="en-US" sz="1600" dirty="0">
              <a:latin typeface="+mj-lt"/>
            </a:endParaRPr>
          </a:p>
        </p:txBody>
      </p:sp>
      <p:sp>
        <p:nvSpPr>
          <p:cNvPr id="9" name="Slide Number Placeholder 3"/>
          <p:cNvSpPr txBox="1">
            <a:spLocks/>
          </p:cNvSpPr>
          <p:nvPr/>
        </p:nvSpPr>
        <p:spPr>
          <a:xfrm>
            <a:off x="6458824" y="6356353"/>
            <a:ext cx="2031963"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065" algn="l" rtl="0" fontAlgn="base">
              <a:spcBef>
                <a:spcPct val="0"/>
              </a:spcBef>
              <a:spcAft>
                <a:spcPct val="0"/>
              </a:spcAft>
              <a:defRPr sz="1400" kern="1200">
                <a:solidFill>
                  <a:schemeClr val="tx1"/>
                </a:solidFill>
                <a:latin typeface="Times New Roman" pitchFamily="18" charset="0"/>
                <a:ea typeface="+mn-ea"/>
                <a:cs typeface="+mn-cs"/>
              </a:defRPr>
            </a:lvl2pPr>
            <a:lvl3pPr marL="914132" algn="l" rtl="0" fontAlgn="base">
              <a:spcBef>
                <a:spcPct val="0"/>
              </a:spcBef>
              <a:spcAft>
                <a:spcPct val="0"/>
              </a:spcAft>
              <a:defRPr sz="1400" kern="1200">
                <a:solidFill>
                  <a:schemeClr val="tx1"/>
                </a:solidFill>
                <a:latin typeface="Times New Roman" pitchFamily="18" charset="0"/>
                <a:ea typeface="+mn-ea"/>
                <a:cs typeface="+mn-cs"/>
              </a:defRPr>
            </a:lvl3pPr>
            <a:lvl4pPr marL="1371197" algn="l" rtl="0" fontAlgn="base">
              <a:spcBef>
                <a:spcPct val="0"/>
              </a:spcBef>
              <a:spcAft>
                <a:spcPct val="0"/>
              </a:spcAft>
              <a:defRPr sz="1400" kern="1200">
                <a:solidFill>
                  <a:schemeClr val="tx1"/>
                </a:solidFill>
                <a:latin typeface="Times New Roman" pitchFamily="18" charset="0"/>
                <a:ea typeface="+mn-ea"/>
                <a:cs typeface="+mn-cs"/>
              </a:defRPr>
            </a:lvl4pPr>
            <a:lvl5pPr marL="1828263" algn="l" rtl="0" fontAlgn="base">
              <a:spcBef>
                <a:spcPct val="0"/>
              </a:spcBef>
              <a:spcAft>
                <a:spcPct val="0"/>
              </a:spcAft>
              <a:defRPr sz="1400" kern="1200">
                <a:solidFill>
                  <a:schemeClr val="tx1"/>
                </a:solidFill>
                <a:latin typeface="Times New Roman" pitchFamily="18" charset="0"/>
                <a:ea typeface="+mn-ea"/>
                <a:cs typeface="+mn-cs"/>
              </a:defRPr>
            </a:lvl5pPr>
            <a:lvl6pPr marL="2285330" algn="l" defTabSz="914132" rtl="0" eaLnBrk="1" latinLnBrk="0" hangingPunct="1">
              <a:defRPr sz="1400" kern="1200">
                <a:solidFill>
                  <a:schemeClr val="tx1"/>
                </a:solidFill>
                <a:latin typeface="Times New Roman" pitchFamily="18" charset="0"/>
                <a:ea typeface="+mn-ea"/>
                <a:cs typeface="+mn-cs"/>
              </a:defRPr>
            </a:lvl6pPr>
            <a:lvl7pPr marL="2742395" algn="l" defTabSz="914132" rtl="0" eaLnBrk="1" latinLnBrk="0" hangingPunct="1">
              <a:defRPr sz="1400" kern="1200">
                <a:solidFill>
                  <a:schemeClr val="tx1"/>
                </a:solidFill>
                <a:latin typeface="Times New Roman" pitchFamily="18" charset="0"/>
                <a:ea typeface="+mn-ea"/>
                <a:cs typeface="+mn-cs"/>
              </a:defRPr>
            </a:lvl7pPr>
            <a:lvl8pPr marL="3199461" algn="l" defTabSz="914132" rtl="0" eaLnBrk="1" latinLnBrk="0" hangingPunct="1">
              <a:defRPr sz="1400" kern="1200">
                <a:solidFill>
                  <a:schemeClr val="tx1"/>
                </a:solidFill>
                <a:latin typeface="Times New Roman" pitchFamily="18" charset="0"/>
                <a:ea typeface="+mn-ea"/>
                <a:cs typeface="+mn-cs"/>
              </a:defRPr>
            </a:lvl8pPr>
            <a:lvl9pPr marL="3656526" algn="l" defTabSz="914132" rtl="0" eaLnBrk="1" latinLnBrk="0" hangingPunct="1">
              <a:defRPr sz="1400" kern="1200">
                <a:solidFill>
                  <a:schemeClr val="tx1"/>
                </a:solidFill>
                <a:latin typeface="Times New Roman" pitchFamily="18" charset="0"/>
                <a:ea typeface="+mn-ea"/>
                <a:cs typeface="+mn-cs"/>
              </a:defRPr>
            </a:lvl9pPr>
          </a:lstStyle>
          <a:p>
            <a:pPr algn="r"/>
            <a:fld id="{9F8FBD0B-D5BA-AC4A-B182-CCF391B5588A}" type="slidenum">
              <a:rPr lang="en-US" sz="904">
                <a:solidFill>
                  <a:srgbClr val="000000">
                    <a:tint val="75000"/>
                  </a:srgbClr>
                </a:solidFill>
              </a:rPr>
              <a:pPr algn="r"/>
              <a:t>33</a:t>
            </a:fld>
            <a:endParaRPr lang="en-US" sz="904">
              <a:solidFill>
                <a:srgbClr val="000000">
                  <a:tint val="75000"/>
                </a:srgbClr>
              </a:solidFill>
            </a:endParaRPr>
          </a:p>
        </p:txBody>
      </p:sp>
    </p:spTree>
    <p:extLst>
      <p:ext uri="{BB962C8B-B14F-4D97-AF65-F5344CB8AC3E}">
        <p14:creationId xmlns:p14="http://schemas.microsoft.com/office/powerpoint/2010/main" val="261896484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body" idx="1"/>
          </p:nvPr>
        </p:nvSpPr>
        <p:spPr>
          <a:xfrm>
            <a:off x="727833" y="908118"/>
            <a:ext cx="7711485" cy="5146471"/>
          </a:xfrm>
          <a:prstGeom prst="rect">
            <a:avLst/>
          </a:prstGeom>
        </p:spPr>
        <p:txBody>
          <a:bodyPr>
            <a:noAutofit/>
          </a:bodyPr>
          <a:lstStyle/>
          <a:p>
            <a:pPr marL="9266" algn="just">
              <a:lnSpc>
                <a:spcPct val="100000"/>
              </a:lnSpc>
              <a:spcBef>
                <a:spcPts val="778"/>
              </a:spcBef>
              <a:defRPr sz="1600">
                <a:solidFill>
                  <a:srgbClr val="424242"/>
                </a:solidFill>
              </a:defRPr>
            </a:pPr>
            <a:r>
              <a:rPr lang="en-US" sz="1355" dirty="0" smtClean="0">
                <a:solidFill>
                  <a:schemeClr val="tx1"/>
                </a:solidFill>
                <a:latin typeface="+mj-lt"/>
              </a:rPr>
              <a:t>Interactions with vendors and Other Commercial Entities represent a potential risk area</a:t>
            </a:r>
          </a:p>
          <a:p>
            <a:pPr marL="9266" algn="just">
              <a:lnSpc>
                <a:spcPct val="100000"/>
              </a:lnSpc>
              <a:spcBef>
                <a:spcPts val="778"/>
              </a:spcBef>
              <a:defRPr sz="1600">
                <a:solidFill>
                  <a:srgbClr val="424242"/>
                </a:solidFill>
              </a:defRPr>
            </a:pPr>
            <a:r>
              <a:rPr lang="en-US" sz="1355" dirty="0" smtClean="0">
                <a:solidFill>
                  <a:schemeClr val="tx1"/>
                </a:solidFill>
                <a:latin typeface="+mj-lt"/>
              </a:rPr>
              <a:t>The </a:t>
            </a:r>
            <a:r>
              <a:rPr lang="en-US" sz="1355" dirty="0">
                <a:solidFill>
                  <a:schemeClr val="tx1"/>
                </a:solidFill>
                <a:latin typeface="+mj-lt"/>
              </a:rPr>
              <a:t>Faculty and Staff Conflicts of Interest Offices review the following types of engagements, among others, to ensure Conflicts of Interest are avoided and industry standards for agreements are met. </a:t>
            </a:r>
          </a:p>
          <a:p>
            <a:pPr marL="9266">
              <a:lnSpc>
                <a:spcPct val="100000"/>
              </a:lnSpc>
              <a:spcBef>
                <a:spcPts val="778"/>
              </a:spcBef>
              <a:defRPr sz="1600">
                <a:solidFill>
                  <a:srgbClr val="424242"/>
                </a:solidFill>
              </a:defRPr>
            </a:pPr>
            <a:endParaRPr lang="en-US" sz="1355" dirty="0">
              <a:solidFill>
                <a:schemeClr val="tx1"/>
              </a:solidFill>
              <a:latin typeface="+mj-lt"/>
            </a:endParaRPr>
          </a:p>
          <a:p>
            <a:pPr marL="267469" indent="-258204">
              <a:lnSpc>
                <a:spcPct val="100000"/>
              </a:lnSpc>
              <a:spcBef>
                <a:spcPts val="778"/>
              </a:spcBef>
              <a:buSzPct val="50000"/>
              <a:buFont typeface="Arial" panose="020B0604020202020204" pitchFamily="34" charset="0"/>
              <a:buChar char="►"/>
              <a:defRPr sz="1600">
                <a:solidFill>
                  <a:srgbClr val="424242"/>
                </a:solidFill>
              </a:defRPr>
            </a:pPr>
            <a:r>
              <a:rPr lang="en-US" sz="1446" dirty="0">
                <a:latin typeface="+mj-lt"/>
              </a:rPr>
              <a:t>Industry-Funded Speaking Engagements</a:t>
            </a:r>
          </a:p>
          <a:p>
            <a:pPr marL="286851" indent="-277956">
              <a:lnSpc>
                <a:spcPct val="100000"/>
              </a:lnSpc>
              <a:spcBef>
                <a:spcPts val="778"/>
              </a:spcBef>
              <a:buSzPct val="50000"/>
              <a:buFont typeface="Arial" panose="020B0604020202020204" pitchFamily="34" charset="0"/>
              <a:buChar char="►"/>
              <a:defRPr sz="1600">
                <a:solidFill>
                  <a:srgbClr val="424242"/>
                </a:solidFill>
              </a:defRPr>
            </a:pPr>
            <a:r>
              <a:rPr lang="en-US" sz="1446" dirty="0">
                <a:solidFill>
                  <a:srgbClr val="424242"/>
                </a:solidFill>
                <a:latin typeface="+mj-lt"/>
              </a:rPr>
              <a:t>Consulting Relationships</a:t>
            </a:r>
          </a:p>
          <a:p>
            <a:pPr marL="287222" indent="-277956">
              <a:lnSpc>
                <a:spcPct val="100000"/>
              </a:lnSpc>
              <a:spcBef>
                <a:spcPts val="778"/>
              </a:spcBef>
              <a:buSzPct val="50000"/>
              <a:buFont typeface="Wingdings 3" panose="05040102010807070707" pitchFamily="18" charset="2"/>
              <a:buChar char="u"/>
              <a:defRPr sz="1600">
                <a:solidFill>
                  <a:srgbClr val="424242"/>
                </a:solidFill>
              </a:defRPr>
            </a:pPr>
            <a:r>
              <a:rPr sz="1446" spc="-98" dirty="0">
                <a:latin typeface="+mj-lt"/>
              </a:rPr>
              <a:t>Vendor </a:t>
            </a:r>
            <a:r>
              <a:rPr sz="1446" dirty="0">
                <a:latin typeface="+mj-lt"/>
              </a:rPr>
              <a:t>Sponsorship</a:t>
            </a:r>
            <a:r>
              <a:rPr lang="en-US" sz="1446" dirty="0">
                <a:latin typeface="+mj-lt"/>
              </a:rPr>
              <a:t> for Educational Events</a:t>
            </a:r>
            <a:endParaRPr sz="1446" dirty="0">
              <a:latin typeface="+mj-lt"/>
            </a:endParaRPr>
          </a:p>
          <a:p>
            <a:pPr marL="287222" indent="-277956">
              <a:lnSpc>
                <a:spcPct val="100000"/>
              </a:lnSpc>
              <a:spcBef>
                <a:spcPts val="778"/>
              </a:spcBef>
              <a:buSzPct val="50000"/>
              <a:buFont typeface="Wingdings 3" panose="05040102010807070707" pitchFamily="18" charset="2"/>
              <a:buChar char="u"/>
              <a:defRPr sz="1600"/>
            </a:pPr>
            <a:r>
              <a:rPr sz="1446" dirty="0">
                <a:latin typeface="+mj-lt"/>
              </a:rPr>
              <a:t>Participation in videos, brochures, </a:t>
            </a:r>
            <a:r>
              <a:rPr lang="en-US" sz="1446" dirty="0">
                <a:latin typeface="+mj-lt"/>
              </a:rPr>
              <a:t/>
            </a:r>
            <a:br>
              <a:rPr lang="en-US" sz="1446" dirty="0">
                <a:latin typeface="+mj-lt"/>
              </a:rPr>
            </a:br>
            <a:r>
              <a:rPr sz="1446" dirty="0">
                <a:latin typeface="+mj-lt"/>
              </a:rPr>
              <a:t>press releases,</a:t>
            </a:r>
            <a:r>
              <a:rPr sz="1446" spc="-194" dirty="0">
                <a:latin typeface="+mj-lt"/>
              </a:rPr>
              <a:t> </a:t>
            </a:r>
            <a:r>
              <a:rPr sz="1446" dirty="0">
                <a:latin typeface="+mj-lt"/>
              </a:rPr>
              <a:t>etc.</a:t>
            </a:r>
            <a:endParaRPr sz="1446" dirty="0">
              <a:latin typeface="+mj-lt"/>
              <a:ea typeface="Times New Roman"/>
              <a:cs typeface="Times New Roman"/>
              <a:sym typeface="Times New Roman"/>
            </a:endParaRPr>
          </a:p>
          <a:p>
            <a:pPr marL="4633">
              <a:spcAft>
                <a:spcPts val="584"/>
              </a:spcAft>
              <a:buSzPct val="50000"/>
              <a:defRPr/>
            </a:pPr>
            <a:endParaRPr lang="en-US" sz="1446" b="1" dirty="0">
              <a:solidFill>
                <a:schemeClr val="tx1"/>
              </a:solidFill>
              <a:latin typeface="+mj-lt"/>
              <a:cs typeface="Arial" panose="020B0604020202020204" pitchFamily="34" charset="0"/>
            </a:endParaRPr>
          </a:p>
          <a:p>
            <a:pPr marL="4633">
              <a:spcAft>
                <a:spcPts val="584"/>
              </a:spcAft>
              <a:buSzPct val="50000"/>
              <a:defRPr/>
            </a:pPr>
            <a:endParaRPr lang="en-US" sz="1446" b="1" dirty="0">
              <a:solidFill>
                <a:schemeClr val="tx1"/>
              </a:solidFill>
              <a:latin typeface="+mj-lt"/>
              <a:cs typeface="Arial" panose="020B0604020202020204" pitchFamily="34" charset="0"/>
            </a:endParaRPr>
          </a:p>
          <a:p>
            <a:pPr marL="4633">
              <a:spcAft>
                <a:spcPts val="584"/>
              </a:spcAft>
              <a:buSzPct val="50000"/>
              <a:defRPr/>
            </a:pPr>
            <a:r>
              <a:rPr lang="en-US" sz="1810" b="1" dirty="0">
                <a:solidFill>
                  <a:srgbClr val="D80B8C"/>
                </a:solidFill>
                <a:latin typeface="+mj-lt"/>
                <a:cs typeface="Arial" panose="020B0604020202020204" pitchFamily="34" charset="0"/>
              </a:rPr>
              <a:t>Review and approval is required by the respective COI Office.</a:t>
            </a:r>
          </a:p>
          <a:p>
            <a:pPr marL="725832" indent="-284133">
              <a:spcAft>
                <a:spcPts val="584"/>
              </a:spcAft>
              <a:buFont typeface="Arial" panose="020B0604020202020204" pitchFamily="34" charset="0"/>
              <a:buChar char="•"/>
              <a:defRPr/>
            </a:pPr>
            <a:endParaRPr lang="en-US" sz="1355" dirty="0">
              <a:latin typeface="+mj-lt"/>
              <a:cs typeface="Arial" panose="020B0604020202020204" pitchFamily="34" charset="0"/>
            </a:endParaRPr>
          </a:p>
          <a:p>
            <a:pPr marR="4942" indent="12354" algn="ctr">
              <a:spcBef>
                <a:spcPts val="778"/>
              </a:spcBef>
              <a:buSzTx/>
              <a:defRPr sz="1600" b="1">
                <a:solidFill>
                  <a:schemeClr val="accent2"/>
                </a:solidFill>
              </a:defRPr>
            </a:pPr>
            <a:r>
              <a:rPr dirty="0" smtClean="0">
                <a:solidFill>
                  <a:schemeClr val="tx1"/>
                </a:solidFill>
                <a:latin typeface="+mj-lt"/>
              </a:rPr>
              <a:t>All </a:t>
            </a:r>
            <a:r>
              <a:rPr dirty="0">
                <a:solidFill>
                  <a:schemeClr val="tx1"/>
                </a:solidFill>
                <a:latin typeface="+mj-lt"/>
              </a:rPr>
              <a:t>educational materials must be generic and free of </a:t>
            </a:r>
            <a:br>
              <a:rPr dirty="0">
                <a:solidFill>
                  <a:schemeClr val="tx1"/>
                </a:solidFill>
                <a:latin typeface="+mj-lt"/>
              </a:rPr>
            </a:br>
            <a:r>
              <a:rPr dirty="0">
                <a:solidFill>
                  <a:schemeClr val="tx1"/>
                </a:solidFill>
                <a:latin typeface="+mj-lt"/>
              </a:rPr>
              <a:t>endorsement </a:t>
            </a:r>
            <a:r>
              <a:rPr lang="en-US" dirty="0" smtClean="0">
                <a:solidFill>
                  <a:schemeClr val="tx1"/>
                </a:solidFill>
                <a:latin typeface="+mj-lt"/>
              </a:rPr>
              <a:t>from any </a:t>
            </a:r>
            <a:r>
              <a:rPr dirty="0" smtClean="0">
                <a:solidFill>
                  <a:schemeClr val="tx1"/>
                </a:solidFill>
                <a:latin typeface="+mj-lt"/>
              </a:rPr>
              <a:t>product</a:t>
            </a:r>
            <a:r>
              <a:rPr lang="en-US" dirty="0" smtClean="0">
                <a:solidFill>
                  <a:schemeClr val="tx1"/>
                </a:solidFill>
                <a:latin typeface="+mj-lt"/>
              </a:rPr>
              <a:t>, service or </a:t>
            </a:r>
            <a:r>
              <a:rPr spc="-98" dirty="0">
                <a:solidFill>
                  <a:schemeClr val="tx1"/>
                </a:solidFill>
                <a:latin typeface="+mj-lt"/>
              </a:rPr>
              <a:t>company</a:t>
            </a:r>
          </a:p>
        </p:txBody>
      </p:sp>
      <p:pic>
        <p:nvPicPr>
          <p:cNvPr id="175" name="image10.png"/>
          <p:cNvPicPr>
            <a:picLocks noChangeAspect="1"/>
          </p:cNvPicPr>
          <p:nvPr/>
        </p:nvPicPr>
        <p:blipFill>
          <a:blip r:embed="rId3">
            <a:extLst/>
          </a:blip>
          <a:stretch>
            <a:fillRect/>
          </a:stretch>
        </p:blipFill>
        <p:spPr>
          <a:xfrm>
            <a:off x="2299866" y="616796"/>
            <a:ext cx="6355288" cy="4671223"/>
          </a:xfrm>
          <a:prstGeom prst="rect">
            <a:avLst/>
          </a:prstGeom>
          <a:ln w="12700">
            <a:miter lim="400000"/>
          </a:ln>
        </p:spPr>
      </p:pic>
      <p:sp>
        <p:nvSpPr>
          <p:cNvPr id="172" name="Shape 172"/>
          <p:cNvSpPr>
            <a:spLocks noGrp="1"/>
          </p:cNvSpPr>
          <p:nvPr>
            <p:ph type="title"/>
          </p:nvPr>
        </p:nvSpPr>
        <p:spPr>
          <a:xfrm>
            <a:off x="722067" y="256284"/>
            <a:ext cx="7567970" cy="625172"/>
          </a:xfrm>
          <a:prstGeom prst="rect">
            <a:avLst/>
          </a:prstGeom>
        </p:spPr>
        <p:txBody>
          <a:bodyPr>
            <a:noAutofit/>
          </a:bodyPr>
          <a:lstStyle/>
          <a:p>
            <a:pPr>
              <a:defRPr sz="1800"/>
            </a:pPr>
            <a:r>
              <a:rPr sz="1807" dirty="0"/>
              <a:t>Interactions with </a:t>
            </a:r>
            <a:r>
              <a:rPr sz="1807" spc="-98" dirty="0" smtClean="0"/>
              <a:t>Vendors</a:t>
            </a:r>
            <a:r>
              <a:rPr lang="en-US" sz="1807" spc="-98" dirty="0" smtClean="0"/>
              <a:t>: Potential Risk Areas</a:t>
            </a:r>
            <a:endParaRPr sz="1807" spc="-98" dirty="0"/>
          </a:p>
        </p:txBody>
      </p:sp>
      <p:sp>
        <p:nvSpPr>
          <p:cNvPr id="6" name="Slide Number Placeholder 3"/>
          <p:cNvSpPr>
            <a:spLocks noGrp="1"/>
          </p:cNvSpPr>
          <p:nvPr>
            <p:ph type="sldNum" sz="quarter" idx="12"/>
          </p:nvPr>
        </p:nvSpPr>
        <p:spPr>
          <a:xfrm>
            <a:off x="6458824" y="6356353"/>
            <a:ext cx="2031963" cy="365125"/>
          </a:xfrm>
        </p:spPr>
        <p:txBody>
          <a:bodyPr/>
          <a:lstStyle/>
          <a:p>
            <a:fld id="{9F8FBD0B-D5BA-AC4A-B182-CCF391B5588A}" type="slidenum">
              <a:rPr lang="en-US" smtClean="0">
                <a:solidFill>
                  <a:srgbClr val="000000">
                    <a:tint val="75000"/>
                  </a:srgbClr>
                </a:solidFill>
              </a:rPr>
              <a:pPr/>
              <a:t>34</a:t>
            </a:fld>
            <a:endParaRPr lang="en-US">
              <a:solidFill>
                <a:srgbClr val="000000">
                  <a:tint val="75000"/>
                </a:srgbClr>
              </a:solidFill>
            </a:endParaRPr>
          </a:p>
        </p:txBody>
      </p:sp>
    </p:spTree>
    <p:extLst>
      <p:ext uri="{BB962C8B-B14F-4D97-AF65-F5344CB8AC3E}">
        <p14:creationId xmlns:p14="http://schemas.microsoft.com/office/powerpoint/2010/main" val="327633677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16257" y="325136"/>
            <a:ext cx="7837572" cy="625172"/>
          </a:xfrm>
          <a:prstGeom prst="rect">
            <a:avLst/>
          </a:prstGeom>
        </p:spPr>
        <p:txBody>
          <a:bodyPr>
            <a:normAutofit/>
          </a:bodyPr>
          <a:lstStyle/>
          <a:p>
            <a:r>
              <a:rPr lang="en-US" sz="1807" dirty="0" smtClean="0"/>
              <a:t>Vendor </a:t>
            </a:r>
            <a:r>
              <a:rPr lang="en-US" sz="1807" dirty="0"/>
              <a:t>Relations Policy</a:t>
            </a:r>
            <a:endParaRPr sz="1807" spc="-98" dirty="0">
              <a:solidFill>
                <a:srgbClr val="00AEEF"/>
              </a:solidFill>
            </a:endParaRPr>
          </a:p>
        </p:txBody>
      </p:sp>
      <p:sp>
        <p:nvSpPr>
          <p:cNvPr id="145" name="Shape 145"/>
          <p:cNvSpPr>
            <a:spLocks noGrp="1"/>
          </p:cNvSpPr>
          <p:nvPr>
            <p:ph type="body" idx="1"/>
          </p:nvPr>
        </p:nvSpPr>
        <p:spPr>
          <a:xfrm>
            <a:off x="716258" y="812603"/>
            <a:ext cx="7780337" cy="5301646"/>
          </a:xfrm>
          <a:prstGeom prst="rect">
            <a:avLst/>
          </a:prstGeom>
        </p:spPr>
        <p:txBody>
          <a:bodyPr>
            <a:noAutofit/>
          </a:bodyPr>
          <a:lstStyle/>
          <a:p>
            <a:pPr marL="0" lvl="1" indent="0" algn="just">
              <a:spcAft>
                <a:spcPct val="10000"/>
              </a:spcAft>
              <a:buNone/>
            </a:pPr>
            <a:r>
              <a:rPr lang="en-US" sz="1265" dirty="0" smtClean="0">
                <a:solidFill>
                  <a:schemeClr val="tx1"/>
                </a:solidFill>
                <a:latin typeface="Arial" panose="020B0604020202020204" pitchFamily="34" charset="0"/>
                <a:cs typeface="Arial" panose="020B0604020202020204" pitchFamily="34" charset="0"/>
              </a:rPr>
              <a:t>Relationships </a:t>
            </a:r>
            <a:r>
              <a:rPr lang="en-US" sz="1265" dirty="0">
                <a:solidFill>
                  <a:schemeClr val="tx1"/>
                </a:solidFill>
                <a:latin typeface="Arial" panose="020B0604020202020204" pitchFamily="34" charset="0"/>
                <a:cs typeface="Arial" panose="020B0604020202020204" pitchFamily="34" charset="0"/>
              </a:rPr>
              <a:t>with vendors are common in our industry and can often be complex. Whether the objective is to disseminate </a:t>
            </a:r>
            <a:r>
              <a:rPr lang="en-US" sz="1265" dirty="0">
                <a:solidFill>
                  <a:schemeClr val="tx1"/>
                </a:solidFill>
              </a:rPr>
              <a:t>important scientific information or to achieve optimal business outcomes, it is important to abide by our institutional expectations.</a:t>
            </a:r>
          </a:p>
          <a:p>
            <a:pPr marL="0" lvl="1" indent="0">
              <a:spcAft>
                <a:spcPct val="10000"/>
              </a:spcAft>
              <a:buNone/>
            </a:pPr>
            <a:endParaRPr lang="en-US" sz="1265" dirty="0">
              <a:solidFill>
                <a:schemeClr val="tx1"/>
              </a:solidFill>
            </a:endParaRPr>
          </a:p>
          <a:p>
            <a:pPr marL="0" lvl="1" indent="0">
              <a:spcAft>
                <a:spcPct val="10000"/>
              </a:spcAft>
              <a:buNone/>
            </a:pPr>
            <a:r>
              <a:rPr lang="en-US" sz="1265" dirty="0">
                <a:solidFill>
                  <a:schemeClr val="tx1"/>
                </a:solidFill>
                <a:latin typeface="Arial" panose="020B0604020202020204" pitchFamily="34" charset="0"/>
                <a:cs typeface="Arial" panose="020B0604020202020204" pitchFamily="34" charset="0"/>
              </a:rPr>
              <a:t>Vendor representatives who visit our facilities must adhere to the following:</a:t>
            </a:r>
          </a:p>
          <a:p>
            <a:pPr marL="0" lvl="1" indent="0">
              <a:spcAft>
                <a:spcPct val="10000"/>
              </a:spcAft>
              <a:buNone/>
            </a:pPr>
            <a:endParaRPr lang="en-US" sz="1265" dirty="0">
              <a:solidFill>
                <a:schemeClr val="tx1"/>
              </a:solidFill>
              <a:latin typeface="Arial" panose="020B0604020202020204" pitchFamily="34" charset="0"/>
              <a:cs typeface="Arial" panose="020B0604020202020204" pitchFamily="34" charset="0"/>
            </a:endParaRPr>
          </a:p>
          <a:p>
            <a:pPr marL="623993" lvl="1" indent="-210867">
              <a:spcAft>
                <a:spcPct val="10000"/>
              </a:spcAft>
              <a:tabLst>
                <a:tab pos="623993" algn="l"/>
              </a:tabLst>
            </a:pPr>
            <a:r>
              <a:rPr lang="en-US" sz="1265" dirty="0">
                <a:solidFill>
                  <a:schemeClr val="tx1"/>
                </a:solidFill>
                <a:latin typeface="Arial" panose="020B0604020202020204" pitchFamily="34" charset="0"/>
                <a:cs typeface="Arial" panose="020B0604020202020204" pitchFamily="34" charset="0"/>
              </a:rPr>
              <a:t>Mount Sinai policies and expectations</a:t>
            </a:r>
          </a:p>
          <a:p>
            <a:pPr marL="623993" lvl="1" indent="-210867">
              <a:spcAft>
                <a:spcPct val="10000"/>
              </a:spcAft>
              <a:buNone/>
              <a:tabLst>
                <a:tab pos="623993" algn="l"/>
              </a:tabLst>
            </a:pPr>
            <a:endParaRPr lang="en-US" sz="1265" dirty="0">
              <a:solidFill>
                <a:schemeClr val="tx1"/>
              </a:solidFill>
            </a:endParaRPr>
          </a:p>
          <a:p>
            <a:pPr marL="623993" lvl="1" indent="-210867">
              <a:spcAft>
                <a:spcPct val="10000"/>
              </a:spcAft>
              <a:tabLst>
                <a:tab pos="623993" algn="l"/>
              </a:tabLst>
            </a:pPr>
            <a:r>
              <a:rPr lang="en-US" sz="1265" dirty="0">
                <a:solidFill>
                  <a:schemeClr val="tx1"/>
                </a:solidFill>
              </a:rPr>
              <a:t>A registration process via a third party vendor </a:t>
            </a:r>
          </a:p>
          <a:p>
            <a:pPr marL="623993" lvl="1" indent="-210867">
              <a:spcAft>
                <a:spcPct val="10000"/>
              </a:spcAft>
              <a:tabLst>
                <a:tab pos="623993" algn="l"/>
              </a:tabLst>
            </a:pPr>
            <a:endParaRPr lang="en-US" sz="1265" dirty="0">
              <a:solidFill>
                <a:schemeClr val="tx1"/>
              </a:solidFill>
            </a:endParaRPr>
          </a:p>
          <a:p>
            <a:pPr marL="623993" lvl="1" indent="-210867">
              <a:spcAft>
                <a:spcPct val="10000"/>
              </a:spcAft>
              <a:tabLst>
                <a:tab pos="623993" algn="l"/>
              </a:tabLst>
            </a:pPr>
            <a:r>
              <a:rPr lang="en-US" sz="1265" dirty="0">
                <a:solidFill>
                  <a:schemeClr val="tx1"/>
                </a:solidFill>
              </a:rPr>
              <a:t>Pre-scheduled appointments </a:t>
            </a:r>
          </a:p>
          <a:p>
            <a:pPr marL="623993" lvl="1" indent="-210867">
              <a:spcAft>
                <a:spcPct val="10000"/>
              </a:spcAft>
              <a:buNone/>
              <a:tabLst>
                <a:tab pos="623993" algn="l"/>
              </a:tabLst>
            </a:pPr>
            <a:endParaRPr lang="en-US" sz="1265" dirty="0">
              <a:solidFill>
                <a:schemeClr val="tx1"/>
              </a:solidFill>
            </a:endParaRPr>
          </a:p>
          <a:p>
            <a:pPr marL="623993" lvl="1" indent="-210867">
              <a:spcAft>
                <a:spcPct val="10000"/>
              </a:spcAft>
              <a:tabLst>
                <a:tab pos="623993" algn="l"/>
              </a:tabLst>
            </a:pPr>
            <a:r>
              <a:rPr lang="en-US" sz="1265" dirty="0">
                <a:solidFill>
                  <a:schemeClr val="tx1"/>
                </a:solidFill>
              </a:rPr>
              <a:t>No </a:t>
            </a:r>
            <a:r>
              <a:rPr lang="en-US" sz="1265" dirty="0" smtClean="0">
                <a:solidFill>
                  <a:schemeClr val="tx1"/>
                </a:solidFill>
              </a:rPr>
              <a:t>provision of gifts </a:t>
            </a:r>
            <a:r>
              <a:rPr lang="en-US" sz="1265" dirty="0">
                <a:solidFill>
                  <a:schemeClr val="tx1"/>
                </a:solidFill>
              </a:rPr>
              <a:t>or samples</a:t>
            </a:r>
          </a:p>
          <a:p>
            <a:pPr marL="0" lvl="1" indent="0">
              <a:spcAft>
                <a:spcPct val="10000"/>
              </a:spcAft>
              <a:buNone/>
            </a:pPr>
            <a:endParaRPr lang="en-US" sz="1265" dirty="0">
              <a:solidFill>
                <a:schemeClr val="tx1"/>
              </a:solidFill>
            </a:endParaRPr>
          </a:p>
          <a:p>
            <a:pPr marL="55919" lvl="1" indent="0" algn="just">
              <a:spcAft>
                <a:spcPct val="10000"/>
              </a:spcAft>
              <a:buSzPct val="55000"/>
              <a:buNone/>
            </a:pPr>
            <a:r>
              <a:rPr lang="en-US" sz="1265" dirty="0">
                <a:solidFill>
                  <a:schemeClr val="tx1"/>
                </a:solidFill>
              </a:rPr>
              <a:t>Access to our campus may be revoked if it is determined that a vendor has deliberately ignored our polices and expectations.</a:t>
            </a:r>
          </a:p>
          <a:p>
            <a:pPr>
              <a:lnSpc>
                <a:spcPct val="100000"/>
              </a:lnSpc>
              <a:spcBef>
                <a:spcPts val="390"/>
              </a:spcBef>
            </a:pPr>
            <a:endParaRPr lang="en-US" sz="1265" dirty="0">
              <a:solidFill>
                <a:schemeClr val="tx1"/>
              </a:solidFill>
            </a:endParaRPr>
          </a:p>
          <a:p>
            <a:pPr>
              <a:lnSpc>
                <a:spcPct val="100000"/>
              </a:lnSpc>
              <a:spcBef>
                <a:spcPts val="390"/>
              </a:spcBef>
            </a:pPr>
            <a:endParaRPr lang="en-US" sz="1265" dirty="0">
              <a:solidFill>
                <a:schemeClr val="tx1"/>
              </a:solidFill>
            </a:endParaRPr>
          </a:p>
          <a:p>
            <a:pPr>
              <a:lnSpc>
                <a:spcPct val="100000"/>
              </a:lnSpc>
              <a:spcBef>
                <a:spcPts val="390"/>
              </a:spcBef>
            </a:pPr>
            <a:endParaRPr lang="en-US" sz="1084" dirty="0">
              <a:solidFill>
                <a:schemeClr val="tx1"/>
              </a:solidFill>
            </a:endParaRPr>
          </a:p>
          <a:p>
            <a:pPr algn="just">
              <a:lnSpc>
                <a:spcPct val="100000"/>
              </a:lnSpc>
              <a:spcBef>
                <a:spcPts val="390"/>
              </a:spcBef>
            </a:pPr>
            <a:r>
              <a:rPr lang="en-US" sz="1084" dirty="0">
                <a:solidFill>
                  <a:schemeClr val="tx1"/>
                </a:solidFill>
              </a:rPr>
              <a:t>The Interactions With Vendors and Other Commercial Entities policy can be located under the Faculty Handbook at:</a:t>
            </a:r>
          </a:p>
          <a:p>
            <a:pPr algn="just">
              <a:lnSpc>
                <a:spcPct val="100000"/>
              </a:lnSpc>
              <a:spcBef>
                <a:spcPts val="390"/>
              </a:spcBef>
            </a:pPr>
            <a:r>
              <a:rPr lang="en-US" sz="1084" dirty="0">
                <a:solidFill>
                  <a:schemeClr val="tx1"/>
                </a:solidFill>
                <a:hlinkClick r:id="rId3"/>
              </a:rPr>
              <a:t>http://www.icahn.mssm.edu/about-us/services-and-resources/faculty-resources/handbooks-and-policies/conflicts-of-interest/vendors/policy-overview</a:t>
            </a:r>
            <a:endParaRPr lang="en-US" sz="1084" dirty="0">
              <a:solidFill>
                <a:schemeClr val="tx1"/>
              </a:solidFill>
            </a:endParaRPr>
          </a:p>
          <a:p>
            <a:pPr marL="0" lvl="1" indent="0">
              <a:spcAft>
                <a:spcPct val="10000"/>
              </a:spcAft>
              <a:buNone/>
            </a:pPr>
            <a:endParaRPr lang="en-US" sz="1265" dirty="0">
              <a:solidFill>
                <a:schemeClr val="tx1"/>
              </a:solidFill>
            </a:endParaRPr>
          </a:p>
          <a:p>
            <a:pPr marL="0" lvl="1" indent="0">
              <a:spcAft>
                <a:spcPct val="10000"/>
              </a:spcAft>
              <a:buNone/>
            </a:pPr>
            <a:r>
              <a:rPr lang="en-US" sz="1265"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400" y="2258507"/>
            <a:ext cx="1583608" cy="1850081"/>
          </a:xfrm>
          <a:prstGeom prst="rect">
            <a:avLst/>
          </a:prstGeom>
        </p:spPr>
      </p:pic>
      <p:sp>
        <p:nvSpPr>
          <p:cNvPr id="7" name="Slide Number Placeholder 3"/>
          <p:cNvSpPr>
            <a:spLocks noGrp="1"/>
          </p:cNvSpPr>
          <p:nvPr>
            <p:ph type="sldNum" sz="quarter" idx="12"/>
          </p:nvPr>
        </p:nvSpPr>
        <p:spPr>
          <a:xfrm>
            <a:off x="6458824" y="6356353"/>
            <a:ext cx="2031963" cy="365125"/>
          </a:xfrm>
        </p:spPr>
        <p:txBody>
          <a:bodyPr/>
          <a:lstStyle/>
          <a:p>
            <a:fld id="{9F8FBD0B-D5BA-AC4A-B182-CCF391B5588A}" type="slidenum">
              <a:rPr lang="en-US" smtClean="0">
                <a:solidFill>
                  <a:srgbClr val="000000">
                    <a:tint val="75000"/>
                  </a:srgbClr>
                </a:solidFill>
              </a:rPr>
              <a:pPr/>
              <a:t>35</a:t>
            </a:fld>
            <a:endParaRPr lang="en-US">
              <a:solidFill>
                <a:srgbClr val="000000">
                  <a:tint val="75000"/>
                </a:srgbClr>
              </a:solidFill>
            </a:endParaRPr>
          </a:p>
        </p:txBody>
      </p:sp>
    </p:spTree>
    <p:extLst>
      <p:ext uri="{BB962C8B-B14F-4D97-AF65-F5344CB8AC3E}">
        <p14:creationId xmlns:p14="http://schemas.microsoft.com/office/powerpoint/2010/main" val="257843116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p:cNvSpPr>
            <a:spLocks noGrp="1"/>
          </p:cNvSpPr>
          <p:nvPr>
            <p:ph type="title"/>
            <p:custDataLst>
              <p:tags r:id="rId1"/>
            </p:custDataLst>
          </p:nvPr>
        </p:nvSpPr>
        <p:spPr>
          <a:xfrm>
            <a:off x="590171" y="256289"/>
            <a:ext cx="7837572" cy="416049"/>
          </a:xfrm>
        </p:spPr>
        <p:txBody>
          <a:bodyPr>
            <a:normAutofit/>
          </a:bodyPr>
          <a:lstStyle/>
          <a:p>
            <a:r>
              <a:rPr lang="en-US" sz="1807" dirty="0"/>
              <a:t>Vendor Relations </a:t>
            </a:r>
            <a:r>
              <a:rPr lang="en-US" sz="1807" dirty="0" smtClean="0"/>
              <a:t>Policy</a:t>
            </a:r>
            <a:endParaRPr lang="en-US" sz="1807"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2602814"/>
              </p:ext>
            </p:extLst>
          </p:nvPr>
        </p:nvGraphicFramePr>
        <p:xfrm>
          <a:off x="590170" y="1704801"/>
          <a:ext cx="7837572" cy="45259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Slide Number Placeholder 7"/>
          <p:cNvSpPr>
            <a:spLocks noGrp="1"/>
          </p:cNvSpPr>
          <p:nvPr>
            <p:ph type="sldNum" sz="quarter" idx="12"/>
            <p:custDataLst>
              <p:tags r:id="rId2"/>
            </p:custDataLst>
          </p:nvPr>
        </p:nvSpPr>
        <p:spPr bwMode="auto">
          <a:xfrm>
            <a:off x="6458824" y="6437653"/>
            <a:ext cx="2031963" cy="365125"/>
          </a:xfrm>
          <a:noFill/>
          <a:ln>
            <a:miter lim="800000"/>
            <a:headEnd/>
            <a:tailEnd/>
          </a:ln>
        </p:spPr>
        <p:txBody>
          <a:bodyPr vert="horz" wrap="square" numCol="1" anchor="t" anchorCtr="0" compatLnSpc="1">
            <a:prstTxWarp prst="textNoShape">
              <a:avLst/>
            </a:prstTxWarp>
          </a:bodyPr>
          <a:lstStyle/>
          <a:p>
            <a:fld id="{6AF9AE4F-E026-4B9E-82DB-52241440F5C0}" type="slidenum">
              <a:rPr lang="en-US" smtClean="0">
                <a:solidFill>
                  <a:srgbClr val="000000">
                    <a:tint val="75000"/>
                  </a:srgbClr>
                </a:solidFill>
                <a:latin typeface="Arial" charset="0"/>
              </a:rPr>
              <a:pPr/>
              <a:t>36</a:t>
            </a:fld>
            <a:endParaRPr lang="en-US" dirty="0" smtClean="0">
              <a:solidFill>
                <a:srgbClr val="000000">
                  <a:tint val="75000"/>
                </a:srgbClr>
              </a:solidFill>
              <a:latin typeface="Arial" charset="0"/>
            </a:endParaRPr>
          </a:p>
        </p:txBody>
      </p:sp>
      <p:sp>
        <p:nvSpPr>
          <p:cNvPr id="6" name="Rectangle 5"/>
          <p:cNvSpPr/>
          <p:nvPr/>
        </p:nvSpPr>
        <p:spPr>
          <a:xfrm>
            <a:off x="647405" y="672334"/>
            <a:ext cx="7780337" cy="932569"/>
          </a:xfrm>
          <a:prstGeom prst="rect">
            <a:avLst/>
          </a:prstGeom>
        </p:spPr>
        <p:txBody>
          <a:bodyPr wrap="square" lIns="88904" tIns="44453" rIns="88904" bIns="44453">
            <a:spAutoFit/>
          </a:bodyPr>
          <a:lstStyle/>
          <a:p>
            <a:pPr algn="just" fontAlgn="base">
              <a:spcBef>
                <a:spcPts val="542"/>
              </a:spcBef>
              <a:spcAft>
                <a:spcPct val="0"/>
              </a:spcAft>
              <a:defRPr/>
            </a:pPr>
            <a:r>
              <a:rPr lang="en-US" sz="1265" dirty="0">
                <a:solidFill>
                  <a:srgbClr val="000000"/>
                </a:solidFill>
                <a:latin typeface="Arial"/>
              </a:rPr>
              <a:t>A gift is defined as anything of value that is given by a business or individual </a:t>
            </a:r>
            <a:r>
              <a:rPr lang="en-US" sz="1265" u="sng" dirty="0">
                <a:solidFill>
                  <a:srgbClr val="000000"/>
                </a:solidFill>
                <a:latin typeface="Arial"/>
              </a:rPr>
              <a:t>that does or seeks to do business with Mount Sinai </a:t>
            </a:r>
            <a:r>
              <a:rPr lang="en-US" sz="1265" dirty="0">
                <a:solidFill>
                  <a:srgbClr val="000000"/>
                </a:solidFill>
                <a:latin typeface="Arial"/>
              </a:rPr>
              <a:t>to either the recipient or his/her close family members, and for which the recipient neither paid nor provided services.</a:t>
            </a:r>
          </a:p>
          <a:p>
            <a:pPr algn="just" fontAlgn="base">
              <a:spcBef>
                <a:spcPts val="542"/>
              </a:spcBef>
              <a:spcAft>
                <a:spcPct val="0"/>
              </a:spcAft>
              <a:defRPr/>
            </a:pPr>
            <a:r>
              <a:rPr lang="en-US" sz="1265" b="1" u="sng" dirty="0">
                <a:solidFill>
                  <a:srgbClr val="FF0000"/>
                </a:solidFill>
                <a:latin typeface="Arial"/>
              </a:rPr>
              <a:t>Gifts from vendors are strictly prohibited</a:t>
            </a:r>
            <a:r>
              <a:rPr lang="en-US" sz="1265" u="sng" dirty="0">
                <a:solidFill>
                  <a:srgbClr val="000000"/>
                </a:solidFill>
                <a:latin typeface="Arial"/>
              </a:rPr>
              <a:t> regardless of value, including but not limited to:</a:t>
            </a:r>
          </a:p>
        </p:txBody>
      </p:sp>
    </p:spTree>
    <p:extLst>
      <p:ext uri="{BB962C8B-B14F-4D97-AF65-F5344CB8AC3E}">
        <p14:creationId xmlns:p14="http://schemas.microsoft.com/office/powerpoint/2010/main" val="3563019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405" y="446971"/>
            <a:ext cx="5221175" cy="625171"/>
          </a:xfrm>
        </p:spPr>
        <p:txBody>
          <a:bodyPr>
            <a:noAutofit/>
          </a:bodyPr>
          <a:lstStyle/>
          <a:p>
            <a:r>
              <a:rPr lang="en-US" sz="1807" dirty="0"/>
              <a:t>Mount Sinai Care “Providers and Staff” </a:t>
            </a:r>
            <a:br>
              <a:rPr lang="en-US" sz="1807" dirty="0"/>
            </a:br>
            <a:endParaRPr lang="en-US" sz="1807" dirty="0"/>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37</a:t>
            </a:fld>
            <a:endParaRPr lang="en-US" dirty="0">
              <a:solidFill>
                <a:srgbClr val="000000">
                  <a:tint val="75000"/>
                </a:srgbClr>
              </a:solidFill>
            </a:endParaRPr>
          </a:p>
        </p:txBody>
      </p:sp>
      <p:sp>
        <p:nvSpPr>
          <p:cNvPr id="8" name="Content Placeholder 2"/>
          <p:cNvSpPr txBox="1">
            <a:spLocks/>
          </p:cNvSpPr>
          <p:nvPr/>
        </p:nvSpPr>
        <p:spPr>
          <a:xfrm>
            <a:off x="661901" y="1276460"/>
            <a:ext cx="7685358" cy="5593242"/>
          </a:xfrm>
          <a:prstGeom prst="rect">
            <a:avLst/>
          </a:prstGeom>
        </p:spPr>
        <p:txBody>
          <a:bodyPr vert="horz" lIns="88916" tIns="44460" rIns="88916" bIns="44460" rtlCol="0">
            <a:noAutofit/>
          </a:bodyPr>
          <a:lstStyle>
            <a:lvl1pPr marL="0" indent="0" algn="l" defTabSz="492032" rtl="0" eaLnBrk="1" latinLnBrk="0" hangingPunct="1">
              <a:lnSpc>
                <a:spcPts val="2476"/>
              </a:lnSpc>
              <a:spcBef>
                <a:spcPct val="20000"/>
              </a:spcBef>
              <a:buSzPct val="55000"/>
              <a:buFont typeface="Wingdings 3" panose="05040102010807070707" pitchFamily="18" charset="2"/>
              <a:buNone/>
              <a:defRPr sz="2300" kern="1200">
                <a:solidFill>
                  <a:srgbClr val="333333"/>
                </a:solidFill>
                <a:latin typeface="Arial"/>
                <a:ea typeface="+mn-ea"/>
                <a:cs typeface="Arial"/>
              </a:defRPr>
            </a:lvl1pPr>
            <a:lvl2pPr marL="777782" indent="-285750" algn="l" defTabSz="492032" rtl="0" eaLnBrk="1" latinLnBrk="0" hangingPunct="1">
              <a:spcBef>
                <a:spcPct val="20000"/>
              </a:spcBef>
              <a:buSzPct val="60000"/>
              <a:buFont typeface="Wingdings 3" panose="05040102010807070707" pitchFamily="18" charset="2"/>
              <a:buChar char="u"/>
              <a:defRPr sz="1700" b="0" i="0" u="none" kern="1200">
                <a:solidFill>
                  <a:srgbClr val="333333"/>
                </a:solidFill>
                <a:latin typeface="Arial"/>
                <a:ea typeface="+mn-ea"/>
                <a:cs typeface="Arial"/>
              </a:defRPr>
            </a:lvl2pPr>
            <a:lvl3pPr marL="1269813" indent="-285750" algn="l" defTabSz="492032" rtl="0" eaLnBrk="1" latinLnBrk="0" hangingPunct="1">
              <a:spcBef>
                <a:spcPct val="20000"/>
              </a:spcBef>
              <a:buSzPct val="55000"/>
              <a:buFont typeface="Symbol" panose="05050102010706020507" pitchFamily="18" charset="2"/>
              <a:buChar char="-"/>
              <a:defRPr sz="1500" kern="1200">
                <a:solidFill>
                  <a:srgbClr val="333333"/>
                </a:solidFill>
                <a:latin typeface="Arial"/>
                <a:ea typeface="+mn-ea"/>
                <a:cs typeface="Arial"/>
              </a:defRPr>
            </a:lvl3pPr>
            <a:lvl4pPr marL="1761843" indent="-285750" algn="l" defTabSz="492032" rtl="0" eaLnBrk="1" latinLnBrk="0" hangingPunct="1">
              <a:spcBef>
                <a:spcPct val="20000"/>
              </a:spcBef>
              <a:buSzPct val="50000"/>
              <a:buFont typeface="Arial" panose="020B0604020202020204" pitchFamily="34" charset="0"/>
              <a:buChar char="•"/>
              <a:defRPr sz="1300" kern="1200">
                <a:solidFill>
                  <a:srgbClr val="333333"/>
                </a:solidFill>
                <a:latin typeface="Arial"/>
                <a:ea typeface="+mn-ea"/>
                <a:cs typeface="Arial"/>
              </a:defRPr>
            </a:lvl4pPr>
            <a:lvl5pPr marL="2139575" indent="-171450" algn="l" defTabSz="492032" rtl="0" eaLnBrk="1" latinLnBrk="0" hangingPunct="1">
              <a:spcBef>
                <a:spcPct val="20000"/>
              </a:spcBef>
              <a:buSzPct val="45000"/>
              <a:buFont typeface="Wingdings 3" panose="05040102010807070707" pitchFamily="18" charset="2"/>
              <a:buChar char="u"/>
              <a:defRPr sz="1100" kern="1200">
                <a:solidFill>
                  <a:srgbClr val="333333"/>
                </a:solidFill>
                <a:latin typeface="Arial"/>
                <a:ea typeface="+mn-ea"/>
                <a:cs typeface="Arial"/>
              </a:defRPr>
            </a:lvl5pPr>
            <a:lvl6pPr marL="2706172" indent="-246016" algn="l" defTabSz="492032" rtl="0" eaLnBrk="1" latinLnBrk="0" hangingPunct="1">
              <a:spcBef>
                <a:spcPct val="20000"/>
              </a:spcBef>
              <a:buFont typeface="Arial"/>
              <a:buChar char="•"/>
              <a:defRPr sz="2200" kern="1200">
                <a:solidFill>
                  <a:schemeClr val="tx1"/>
                </a:solidFill>
                <a:latin typeface="+mn-lt"/>
                <a:ea typeface="+mn-ea"/>
                <a:cs typeface="+mn-cs"/>
              </a:defRPr>
            </a:lvl6pPr>
            <a:lvl7pPr marL="3198203" indent="-246016" algn="l" defTabSz="492032" rtl="0" eaLnBrk="1" latinLnBrk="0" hangingPunct="1">
              <a:spcBef>
                <a:spcPct val="20000"/>
              </a:spcBef>
              <a:buFont typeface="Arial"/>
              <a:buChar char="•"/>
              <a:defRPr sz="2200" kern="1200">
                <a:solidFill>
                  <a:schemeClr val="tx1"/>
                </a:solidFill>
                <a:latin typeface="+mn-lt"/>
                <a:ea typeface="+mn-ea"/>
                <a:cs typeface="+mn-cs"/>
              </a:defRPr>
            </a:lvl7pPr>
            <a:lvl8pPr marL="3690236" indent="-246016" algn="l" defTabSz="492032" rtl="0" eaLnBrk="1" latinLnBrk="0" hangingPunct="1">
              <a:spcBef>
                <a:spcPct val="20000"/>
              </a:spcBef>
              <a:buFont typeface="Arial"/>
              <a:buChar char="•"/>
              <a:defRPr sz="2200" kern="1200">
                <a:solidFill>
                  <a:schemeClr val="tx1"/>
                </a:solidFill>
                <a:latin typeface="+mn-lt"/>
                <a:ea typeface="+mn-ea"/>
                <a:cs typeface="+mn-cs"/>
              </a:defRPr>
            </a:lvl8pPr>
            <a:lvl9pPr marL="4182266" indent="-246016" algn="l" defTabSz="492032" rtl="0" eaLnBrk="1" latinLnBrk="0" hangingPunct="1">
              <a:spcBef>
                <a:spcPct val="20000"/>
              </a:spcBef>
              <a:buFont typeface="Arial"/>
              <a:buChar char="•"/>
              <a:defRPr sz="2200" kern="1200">
                <a:solidFill>
                  <a:schemeClr val="tx1"/>
                </a:solidFill>
                <a:latin typeface="+mn-lt"/>
                <a:ea typeface="+mn-ea"/>
                <a:cs typeface="+mn-cs"/>
              </a:defRPr>
            </a:lvl9pPr>
          </a:lstStyle>
          <a:p>
            <a:pPr marL="309844" indent="-309844">
              <a:buFont typeface="Wingdings" panose="05000000000000000000" pitchFamily="2" charset="2"/>
              <a:buChar char="Ø"/>
              <a:defRPr/>
            </a:pPr>
            <a:r>
              <a:rPr lang="en-US" sz="1807" dirty="0">
                <a:solidFill>
                  <a:srgbClr val="000000"/>
                </a:solidFill>
              </a:rPr>
              <a:t>Patient referrals may NOT be restricted within </a:t>
            </a:r>
            <a:r>
              <a:rPr lang="en-US" sz="1807" b="1" dirty="0">
                <a:solidFill>
                  <a:srgbClr val="000000"/>
                </a:solidFill>
              </a:rPr>
              <a:t>Mount Sinai Care.</a:t>
            </a:r>
          </a:p>
          <a:p>
            <a:pPr>
              <a:defRPr/>
            </a:pPr>
            <a:endParaRPr lang="en-US" sz="1807" b="1" dirty="0">
              <a:solidFill>
                <a:srgbClr val="000000"/>
              </a:solidFill>
            </a:endParaRPr>
          </a:p>
          <a:p>
            <a:pPr marL="309844" indent="-309844">
              <a:buFont typeface="Wingdings" panose="05000000000000000000" pitchFamily="2" charset="2"/>
              <a:buChar char="Ø"/>
              <a:defRPr/>
            </a:pPr>
            <a:r>
              <a:rPr lang="en-US" sz="1807" dirty="0">
                <a:solidFill>
                  <a:srgbClr val="000000"/>
                </a:solidFill>
              </a:rPr>
              <a:t>Patients may NOT be rewarded for staying in </a:t>
            </a:r>
            <a:r>
              <a:rPr lang="en-US" sz="1807" b="1" dirty="0">
                <a:solidFill>
                  <a:srgbClr val="000000"/>
                </a:solidFill>
              </a:rPr>
              <a:t>Mount Sinai Care.</a:t>
            </a:r>
          </a:p>
          <a:p>
            <a:pPr>
              <a:defRPr/>
            </a:pPr>
            <a:endParaRPr lang="en-US" sz="1807" b="1" dirty="0">
              <a:solidFill>
                <a:srgbClr val="000000"/>
              </a:solidFill>
            </a:endParaRPr>
          </a:p>
          <a:p>
            <a:pPr marL="309844" indent="-309844">
              <a:buFont typeface="Wingdings" panose="05000000000000000000" pitchFamily="2" charset="2"/>
              <a:buChar char="Ø"/>
              <a:defRPr/>
            </a:pPr>
            <a:r>
              <a:rPr lang="en-US" sz="1807" dirty="0">
                <a:solidFill>
                  <a:srgbClr val="000000"/>
                </a:solidFill>
              </a:rPr>
              <a:t>Marketing and patient communications are strictly regulated.</a:t>
            </a:r>
          </a:p>
          <a:p>
            <a:pPr>
              <a:defRPr/>
            </a:pPr>
            <a:endParaRPr lang="en-US" sz="1807" dirty="0">
              <a:solidFill>
                <a:srgbClr val="000000"/>
              </a:solidFill>
            </a:endParaRPr>
          </a:p>
          <a:p>
            <a:pPr marL="309844" indent="-309844">
              <a:buFont typeface="Wingdings" panose="05000000000000000000" pitchFamily="2" charset="2"/>
              <a:buChar char="Ø"/>
              <a:defRPr/>
            </a:pPr>
            <a:r>
              <a:rPr lang="en-US" sz="1807" b="1" dirty="0">
                <a:solidFill>
                  <a:srgbClr val="000000"/>
                </a:solidFill>
              </a:rPr>
              <a:t>Mount Sinai Care </a:t>
            </a:r>
            <a:r>
              <a:rPr lang="en-US" sz="1807" dirty="0">
                <a:solidFill>
                  <a:srgbClr val="000000"/>
                </a:solidFill>
              </a:rPr>
              <a:t>data access and use is strictly regulated.  Sharing data outside the </a:t>
            </a:r>
            <a:r>
              <a:rPr lang="en-US" sz="1807" dirty="0" err="1">
                <a:solidFill>
                  <a:srgbClr val="000000"/>
                </a:solidFill>
              </a:rPr>
              <a:t>ACO</a:t>
            </a:r>
            <a:r>
              <a:rPr lang="en-US" sz="1807" dirty="0">
                <a:solidFill>
                  <a:srgbClr val="000000"/>
                </a:solidFill>
              </a:rPr>
              <a:t> is generally prohibited.  </a:t>
            </a:r>
          </a:p>
          <a:p>
            <a:pPr marL="309844" indent="-309844">
              <a:buFont typeface="Wingdings" panose="05000000000000000000" pitchFamily="2" charset="2"/>
              <a:buChar char="Ø"/>
              <a:defRPr/>
            </a:pPr>
            <a:endParaRPr lang="en-US" sz="1807" dirty="0">
              <a:solidFill>
                <a:srgbClr val="000000"/>
              </a:solidFill>
            </a:endParaRPr>
          </a:p>
          <a:p>
            <a:pPr marL="309844" indent="-309844">
              <a:buFont typeface="Wingdings" panose="05000000000000000000" pitchFamily="2" charset="2"/>
              <a:buChar char="Ø"/>
              <a:defRPr/>
            </a:pPr>
            <a:r>
              <a:rPr lang="en-US" sz="1807" b="1" dirty="0">
                <a:solidFill>
                  <a:srgbClr val="000000"/>
                </a:solidFill>
              </a:rPr>
              <a:t>Mount Sinai Care </a:t>
            </a:r>
            <a:r>
              <a:rPr lang="en-US" sz="1807" dirty="0">
                <a:solidFill>
                  <a:srgbClr val="000000"/>
                </a:solidFill>
              </a:rPr>
              <a:t>abides the </a:t>
            </a:r>
            <a:r>
              <a:rPr lang="en-US" sz="1807" b="1" dirty="0">
                <a:solidFill>
                  <a:srgbClr val="000000"/>
                </a:solidFill>
              </a:rPr>
              <a:t>Mount Sinai Health System’s </a:t>
            </a:r>
            <a:r>
              <a:rPr lang="en-US" sz="1807" b="1" dirty="0" err="1">
                <a:solidFill>
                  <a:srgbClr val="00B9F2">
                    <a:lumMod val="75000"/>
                  </a:srgbClr>
                </a:solidFill>
                <a:effectLst>
                  <a:outerShdw blurRad="38100" dist="38100" dir="2700000" algn="tl">
                    <a:srgbClr val="000000">
                      <a:alpha val="43137"/>
                    </a:srgbClr>
                  </a:outerShdw>
                </a:effectLst>
              </a:rPr>
              <a:t>HIPAA</a:t>
            </a:r>
            <a:r>
              <a:rPr lang="en-US" sz="1807" b="1" dirty="0">
                <a:solidFill>
                  <a:srgbClr val="00B9F2">
                    <a:lumMod val="75000"/>
                  </a:srgbClr>
                </a:solidFill>
                <a:effectLst>
                  <a:outerShdw blurRad="38100" dist="38100" dir="2700000" algn="tl">
                    <a:srgbClr val="000000">
                      <a:alpha val="43137"/>
                    </a:srgbClr>
                  </a:outerShdw>
                </a:effectLst>
              </a:rPr>
              <a:t> Privacy and Security Program</a:t>
            </a:r>
            <a:r>
              <a:rPr lang="en-US" sz="1807" dirty="0">
                <a:solidFill>
                  <a:srgbClr val="000000"/>
                </a:solidFill>
              </a:rPr>
              <a:t>.</a:t>
            </a:r>
          </a:p>
          <a:p>
            <a:pPr>
              <a:defRPr/>
            </a:pPr>
            <a:endParaRPr lang="en-US" sz="1446" dirty="0" smtClean="0">
              <a:solidFill>
                <a:srgbClr val="000000"/>
              </a:solidFill>
            </a:endParaRPr>
          </a:p>
          <a:p>
            <a:pPr>
              <a:defRPr/>
            </a:pPr>
            <a:r>
              <a:rPr lang="en-US" sz="1800" dirty="0" smtClean="0">
                <a:solidFill>
                  <a:srgbClr val="000000"/>
                </a:solidFill>
              </a:rPr>
              <a:t>For </a:t>
            </a:r>
            <a:r>
              <a:rPr lang="en-US" sz="1800" dirty="0">
                <a:solidFill>
                  <a:srgbClr val="000000"/>
                </a:solidFill>
              </a:rPr>
              <a:t>more information about </a:t>
            </a:r>
            <a:r>
              <a:rPr lang="en-US" sz="1800" b="1" dirty="0">
                <a:solidFill>
                  <a:srgbClr val="000000"/>
                </a:solidFill>
              </a:rPr>
              <a:t>Mount Sinai Care</a:t>
            </a:r>
            <a:r>
              <a:rPr lang="en-US" sz="1800" dirty="0">
                <a:solidFill>
                  <a:srgbClr val="000000"/>
                </a:solidFill>
              </a:rPr>
              <a:t>, please visit the following link </a:t>
            </a:r>
            <a:r>
              <a:rPr lang="en-US" sz="1800" dirty="0">
                <a:solidFill>
                  <a:srgbClr val="0000FF"/>
                </a:solidFill>
                <a:hlinkClick r:id="rId3"/>
              </a:rPr>
              <a:t>http://www.mountsinai.org/patient-care/mount-sinai-care</a:t>
            </a:r>
            <a:endParaRPr lang="en-US" sz="1800" dirty="0">
              <a:solidFill>
                <a:srgbClr val="0000FF"/>
              </a:solidFill>
            </a:endParaRPr>
          </a:p>
          <a:p>
            <a:pPr>
              <a:defRPr/>
            </a:pPr>
            <a:endParaRPr lang="en-US" sz="1807" dirty="0">
              <a:solidFill>
                <a:srgbClr val="0000FF"/>
              </a:solidFill>
            </a:endParaRPr>
          </a:p>
          <a:p>
            <a:pPr>
              <a:defRPr/>
            </a:pPr>
            <a:endParaRPr lang="en-US" sz="1807" dirty="0"/>
          </a:p>
          <a:p>
            <a:pPr>
              <a:defRPr/>
            </a:pPr>
            <a:endParaRPr lang="en-US" sz="1807" b="1" dirty="0">
              <a:solidFill>
                <a:srgbClr val="000000"/>
              </a:solidFill>
              <a:effectLst>
                <a:outerShdw blurRad="38100" dist="38100" dir="2700000" algn="tl">
                  <a:srgbClr val="000000">
                    <a:alpha val="43137"/>
                  </a:srgbClr>
                </a:outerShdw>
              </a:effectLst>
            </a:endParaRPr>
          </a:p>
          <a:p>
            <a:endParaRPr lang="en-US" sz="1807" dirty="0"/>
          </a:p>
        </p:txBody>
      </p:sp>
    </p:spTree>
    <p:extLst>
      <p:ext uri="{BB962C8B-B14F-4D97-AF65-F5344CB8AC3E}">
        <p14:creationId xmlns:p14="http://schemas.microsoft.com/office/powerpoint/2010/main" val="38199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custDataLst>
              <p:tags r:id="rId1"/>
            </p:custDataLst>
          </p:nvPr>
        </p:nvSpPr>
        <p:spPr>
          <a:xfrm>
            <a:off x="853963" y="660694"/>
            <a:ext cx="5501781" cy="2148634"/>
          </a:xfrm>
        </p:spPr>
        <p:txBody>
          <a:bodyPr>
            <a:normAutofit fontScale="90000"/>
          </a:bodyPr>
          <a:lstStyle/>
          <a:p>
            <a:r>
              <a:rPr lang="en-US" dirty="0" smtClean="0"/>
              <a:t>Mount Sinai is an</a:t>
            </a:r>
            <a:br>
              <a:rPr lang="en-US" dirty="0" smtClean="0"/>
            </a:br>
            <a:r>
              <a:rPr lang="en-US" dirty="0" smtClean="0"/>
              <a:t>Accountable</a:t>
            </a:r>
            <a:br>
              <a:rPr lang="en-US" dirty="0" smtClean="0"/>
            </a:br>
            <a:r>
              <a:rPr lang="en-US" dirty="0" smtClean="0"/>
              <a:t>Care Organization (ACO) and a Performing Provider System (PPS)</a:t>
            </a:r>
            <a:endParaRPr lang="en-US" dirty="0"/>
          </a:p>
        </p:txBody>
      </p:sp>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6366" y="4737199"/>
            <a:ext cx="3024539" cy="1827262"/>
          </a:xfrm>
          <a:prstGeom prst="rect">
            <a:avLst/>
          </a:prstGeom>
        </p:spPr>
      </p:pic>
    </p:spTree>
    <p:extLst>
      <p:ext uri="{BB962C8B-B14F-4D97-AF65-F5344CB8AC3E}">
        <p14:creationId xmlns:p14="http://schemas.microsoft.com/office/powerpoint/2010/main" val="37192145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033" y="399488"/>
            <a:ext cx="7900562" cy="566750"/>
          </a:xfrm>
        </p:spPr>
        <p:txBody>
          <a:bodyPr>
            <a:normAutofit/>
          </a:bodyPr>
          <a:lstStyle/>
          <a:p>
            <a:r>
              <a:rPr lang="en-US" sz="1807" dirty="0"/>
              <a:t>The Role of </a:t>
            </a:r>
            <a:r>
              <a:rPr lang="en-US" sz="1807" dirty="0" smtClean="0"/>
              <a:t>Assurance </a:t>
            </a:r>
            <a:r>
              <a:rPr lang="en-US" sz="1807" dirty="0"/>
              <a:t>and Compliance for Mount Sinai’s </a:t>
            </a:r>
            <a:r>
              <a:rPr lang="en-US" sz="1807" dirty="0" err="1" smtClean="0"/>
              <a:t>ACO</a:t>
            </a:r>
            <a:r>
              <a:rPr lang="en-US" sz="1807" dirty="0" smtClean="0"/>
              <a:t> Service Lines </a:t>
            </a:r>
            <a:endParaRPr lang="en-US" sz="1807" dirty="0"/>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39</a:t>
            </a:fld>
            <a:endParaRPr lang="en-US" dirty="0">
              <a:solidFill>
                <a:srgbClr val="000000">
                  <a:tint val="75000"/>
                </a:srgbClr>
              </a:solidFill>
            </a:endParaRPr>
          </a:p>
        </p:txBody>
      </p:sp>
      <p:sp>
        <p:nvSpPr>
          <p:cNvPr id="4" name="Rectangle 3"/>
          <p:cNvSpPr/>
          <p:nvPr/>
        </p:nvSpPr>
        <p:spPr>
          <a:xfrm>
            <a:off x="596034" y="1019161"/>
            <a:ext cx="7900561" cy="1093120"/>
          </a:xfrm>
          <a:prstGeom prst="rect">
            <a:avLst/>
          </a:prstGeom>
        </p:spPr>
        <p:txBody>
          <a:bodyPr wrap="square">
            <a:spAutoFit/>
          </a:bodyPr>
          <a:lstStyle/>
          <a:p>
            <a:pPr marL="5738" lvl="5" algn="just" defTabSz="444600">
              <a:spcBef>
                <a:spcPct val="20000"/>
              </a:spcBef>
              <a:buSzPct val="55000"/>
            </a:pPr>
            <a:r>
              <a:rPr lang="en-US" sz="1626" dirty="0">
                <a:solidFill>
                  <a:srgbClr val="000000"/>
                </a:solidFill>
                <a:latin typeface="Arial"/>
              </a:rPr>
              <a:t>Mount Sinai Health System </a:t>
            </a:r>
            <a:r>
              <a:rPr lang="en-US" sz="1626" dirty="0" smtClean="0">
                <a:solidFill>
                  <a:srgbClr val="000000"/>
                </a:solidFill>
                <a:latin typeface="Arial"/>
              </a:rPr>
              <a:t>Assurance </a:t>
            </a:r>
            <a:r>
              <a:rPr lang="en-US" sz="1626" dirty="0">
                <a:solidFill>
                  <a:srgbClr val="000000"/>
                </a:solidFill>
                <a:latin typeface="Arial"/>
              </a:rPr>
              <a:t>&amp; Compliance Services helps ensure Mount </a:t>
            </a:r>
            <a:r>
              <a:rPr lang="en-US" sz="1626" dirty="0" smtClean="0">
                <a:solidFill>
                  <a:srgbClr val="000000"/>
                </a:solidFill>
                <a:latin typeface="Arial"/>
              </a:rPr>
              <a:t>Sinai</a:t>
            </a:r>
            <a:r>
              <a:rPr lang="en-US" sz="1626" dirty="0">
                <a:solidFill>
                  <a:srgbClr val="000000"/>
                </a:solidFill>
                <a:latin typeface="Arial"/>
              </a:rPr>
              <a:t> </a:t>
            </a:r>
            <a:r>
              <a:rPr lang="en-US" sz="1626" dirty="0" smtClean="0">
                <a:solidFill>
                  <a:srgbClr val="000000"/>
                </a:solidFill>
                <a:latin typeface="Arial"/>
              </a:rPr>
              <a:t>Health System’s </a:t>
            </a:r>
            <a:r>
              <a:rPr lang="en-US" sz="1626" dirty="0" err="1">
                <a:solidFill>
                  <a:srgbClr val="000000"/>
                </a:solidFill>
                <a:latin typeface="Arial"/>
              </a:rPr>
              <a:t>ACO</a:t>
            </a:r>
            <a:r>
              <a:rPr lang="en-US" sz="1626" dirty="0">
                <a:solidFill>
                  <a:srgbClr val="000000"/>
                </a:solidFill>
                <a:latin typeface="Arial"/>
              </a:rPr>
              <a:t> </a:t>
            </a:r>
            <a:r>
              <a:rPr lang="en-US" sz="1626" dirty="0" smtClean="0">
                <a:solidFill>
                  <a:srgbClr val="000000"/>
                </a:solidFill>
                <a:latin typeface="Arial"/>
              </a:rPr>
              <a:t>programs are </a:t>
            </a:r>
            <a:r>
              <a:rPr lang="en-US" sz="1626" dirty="0">
                <a:solidFill>
                  <a:srgbClr val="000000"/>
                </a:solidFill>
                <a:latin typeface="Arial"/>
              </a:rPr>
              <a:t>following federal and state requirements and </a:t>
            </a:r>
            <a:r>
              <a:rPr lang="en-US" sz="1626" dirty="0" smtClean="0">
                <a:solidFill>
                  <a:srgbClr val="000000"/>
                </a:solidFill>
                <a:latin typeface="Arial"/>
              </a:rPr>
              <a:t>offers </a:t>
            </a:r>
            <a:r>
              <a:rPr lang="en-US" sz="1626" dirty="0">
                <a:solidFill>
                  <a:srgbClr val="000000"/>
                </a:solidFill>
                <a:latin typeface="Arial"/>
              </a:rPr>
              <a:t>education, training and support to our employees and network partners, as appropriate.   </a:t>
            </a:r>
          </a:p>
        </p:txBody>
      </p:sp>
      <p:sp>
        <p:nvSpPr>
          <p:cNvPr id="7" name="Rectangle 6"/>
          <p:cNvSpPr/>
          <p:nvPr/>
        </p:nvSpPr>
        <p:spPr>
          <a:xfrm>
            <a:off x="596034" y="1983097"/>
            <a:ext cx="7900561" cy="4465325"/>
          </a:xfrm>
          <a:prstGeom prst="rect">
            <a:avLst/>
          </a:prstGeom>
        </p:spPr>
        <p:txBody>
          <a:bodyPr wrap="square">
            <a:spAutoFit/>
          </a:bodyPr>
          <a:lstStyle/>
          <a:p>
            <a:pPr defTabSz="444600">
              <a:spcAft>
                <a:spcPts val="1084"/>
              </a:spcAft>
              <a:buSzPct val="55000"/>
            </a:pPr>
            <a:endParaRPr lang="en-US" sz="1807" b="1" dirty="0">
              <a:solidFill>
                <a:srgbClr val="00AEEF"/>
              </a:solidFill>
              <a:latin typeface="Arial"/>
              <a:cs typeface="Arial"/>
            </a:endParaRPr>
          </a:p>
          <a:p>
            <a:pPr algn="just" defTabSz="444600">
              <a:spcAft>
                <a:spcPts val="1084"/>
              </a:spcAft>
              <a:buSzPct val="55000"/>
            </a:pPr>
            <a:r>
              <a:rPr lang="en-US" sz="1807" b="1" dirty="0">
                <a:solidFill>
                  <a:srgbClr val="00AEEF"/>
                </a:solidFill>
                <a:latin typeface="Arial"/>
                <a:cs typeface="Arial"/>
              </a:rPr>
              <a:t>What is an Accountable Care Organization (</a:t>
            </a:r>
            <a:r>
              <a:rPr lang="en-US" sz="1807" b="1" dirty="0" err="1">
                <a:solidFill>
                  <a:srgbClr val="00AEEF"/>
                </a:solidFill>
                <a:latin typeface="Arial"/>
                <a:cs typeface="Arial"/>
              </a:rPr>
              <a:t>ACO</a:t>
            </a:r>
            <a:r>
              <a:rPr lang="en-US" sz="1807" b="1" dirty="0">
                <a:solidFill>
                  <a:srgbClr val="00AEEF"/>
                </a:solidFill>
                <a:latin typeface="Arial"/>
                <a:cs typeface="Arial"/>
              </a:rPr>
              <a:t>)?</a:t>
            </a:r>
          </a:p>
          <a:p>
            <a:pPr defTabSz="444600">
              <a:spcAft>
                <a:spcPts val="1084"/>
              </a:spcAft>
              <a:buSzPct val="55000"/>
            </a:pPr>
            <a:r>
              <a:rPr lang="en-US" sz="1626" dirty="0">
                <a:solidFill>
                  <a:srgbClr val="000000"/>
                </a:solidFill>
                <a:latin typeface="Arial" panose="020B0604020202020204" pitchFamily="34" charset="0"/>
                <a:cs typeface="Arial" panose="020B0604020202020204" pitchFamily="34" charset="0"/>
              </a:rPr>
              <a:t>An Accountable Care Organization (</a:t>
            </a:r>
            <a:r>
              <a:rPr lang="en-US" sz="1626" dirty="0" err="1">
                <a:solidFill>
                  <a:srgbClr val="000000"/>
                </a:solidFill>
                <a:latin typeface="Arial" panose="020B0604020202020204" pitchFamily="34" charset="0"/>
                <a:cs typeface="Arial" panose="020B0604020202020204" pitchFamily="34" charset="0"/>
              </a:rPr>
              <a:t>ACO</a:t>
            </a:r>
            <a:r>
              <a:rPr lang="en-US" sz="1626" dirty="0">
                <a:solidFill>
                  <a:srgbClr val="000000"/>
                </a:solidFill>
                <a:latin typeface="Arial" panose="020B0604020202020204" pitchFamily="34" charset="0"/>
                <a:cs typeface="Arial" panose="020B0604020202020204" pitchFamily="34" charset="0"/>
              </a:rPr>
              <a:t>) is a network of doctors and hospitals that shares responsibility for delivering high-quality, coordinated care to patients. </a:t>
            </a:r>
          </a:p>
          <a:p>
            <a:pPr defTabSz="444600">
              <a:spcAft>
                <a:spcPts val="1084"/>
              </a:spcAft>
              <a:buSzPct val="55000"/>
            </a:pPr>
            <a:r>
              <a:rPr lang="en-US" sz="1626" dirty="0" smtClean="0">
                <a:solidFill>
                  <a:srgbClr val="000000"/>
                </a:solidFill>
                <a:latin typeface="Arial" panose="020B0604020202020204" pitchFamily="34" charset="0"/>
                <a:cs typeface="Arial" panose="020B0604020202020204" pitchFamily="34" charset="0"/>
              </a:rPr>
              <a:t>Mount Sinai Health System participates </a:t>
            </a:r>
            <a:r>
              <a:rPr lang="en-US" sz="1626" dirty="0">
                <a:solidFill>
                  <a:srgbClr val="000000"/>
                </a:solidFill>
                <a:latin typeface="Arial" panose="020B0604020202020204" pitchFamily="34" charset="0"/>
                <a:cs typeface="Arial" panose="020B0604020202020204" pitchFamily="34" charset="0"/>
              </a:rPr>
              <a:t>in the Medicare Shared Savings Program (Shared Savings Program</a:t>
            </a:r>
            <a:r>
              <a:rPr lang="en-US" sz="1626" dirty="0" smtClean="0">
                <a:solidFill>
                  <a:srgbClr val="000000"/>
                </a:solidFill>
                <a:latin typeface="Arial" panose="020B0604020202020204" pitchFamily="34" charset="0"/>
                <a:cs typeface="Arial" panose="020B0604020202020204" pitchFamily="34" charset="0"/>
              </a:rPr>
              <a:t>) as an Accountable </a:t>
            </a:r>
            <a:r>
              <a:rPr lang="en-US" sz="1626" dirty="0">
                <a:solidFill>
                  <a:srgbClr val="000000"/>
                </a:solidFill>
                <a:latin typeface="Arial" panose="020B0604020202020204" pitchFamily="34" charset="0"/>
                <a:cs typeface="Arial" panose="020B0604020202020204" pitchFamily="34" charset="0"/>
              </a:rPr>
              <a:t>Care Organization, a health care delivery model sponsored by the Centers for Medicare and Medicaid Services (CMS).</a:t>
            </a:r>
          </a:p>
          <a:p>
            <a:pPr defTabSz="444600">
              <a:spcAft>
                <a:spcPts val="1084"/>
              </a:spcAft>
              <a:buSzPct val="55000"/>
            </a:pPr>
            <a:r>
              <a:rPr lang="en-US" sz="1626" dirty="0">
                <a:solidFill>
                  <a:srgbClr val="000000"/>
                </a:solidFill>
                <a:latin typeface="Arial" panose="020B0604020202020204" pitchFamily="34" charset="0"/>
                <a:cs typeface="Arial" panose="020B0604020202020204" pitchFamily="34" charset="0"/>
              </a:rPr>
              <a:t>Through the Shared Savings Program, </a:t>
            </a:r>
            <a:r>
              <a:rPr lang="en-US" sz="1626" b="1" dirty="0">
                <a:solidFill>
                  <a:srgbClr val="000000"/>
                </a:solidFill>
                <a:latin typeface="Arial" panose="020B0604020202020204" pitchFamily="34" charset="0"/>
                <a:cs typeface="Arial" panose="020B0604020202020204" pitchFamily="34" charset="0"/>
              </a:rPr>
              <a:t>Mount Sinai </a:t>
            </a:r>
            <a:r>
              <a:rPr lang="en-US" sz="1626" b="1" dirty="0" smtClean="0">
                <a:solidFill>
                  <a:srgbClr val="000000"/>
                </a:solidFill>
                <a:latin typeface="Arial" panose="020B0604020202020204" pitchFamily="34" charset="0"/>
                <a:cs typeface="Arial" panose="020B0604020202020204" pitchFamily="34" charset="0"/>
              </a:rPr>
              <a:t>Health System’s  </a:t>
            </a:r>
            <a:r>
              <a:rPr lang="en-US" sz="1626" b="1" dirty="0" err="1" smtClean="0">
                <a:solidFill>
                  <a:srgbClr val="000000"/>
                </a:solidFill>
                <a:latin typeface="Arial" panose="020B0604020202020204" pitchFamily="34" charset="0"/>
                <a:cs typeface="Arial" panose="020B0604020202020204" pitchFamily="34" charset="0"/>
              </a:rPr>
              <a:t>ACO</a:t>
            </a:r>
            <a:r>
              <a:rPr lang="en-US" sz="1626" b="1" dirty="0" smtClean="0">
                <a:solidFill>
                  <a:srgbClr val="000000"/>
                </a:solidFill>
                <a:latin typeface="Arial" panose="020B0604020202020204" pitchFamily="34" charset="0"/>
                <a:cs typeface="Arial" panose="020B0604020202020204" pitchFamily="34" charset="0"/>
              </a:rPr>
              <a:t> programs (Mount Sinai Care, LLC &amp; </a:t>
            </a:r>
            <a:r>
              <a:rPr lang="en-US" sz="1626" b="1" dirty="0" err="1" smtClean="0">
                <a:solidFill>
                  <a:srgbClr val="000000"/>
                </a:solidFill>
                <a:latin typeface="Arial" panose="020B0604020202020204" pitchFamily="34" charset="0"/>
                <a:cs typeface="Arial" panose="020B0604020202020204" pitchFamily="34" charset="0"/>
              </a:rPr>
              <a:t>MSHP</a:t>
            </a:r>
            <a:r>
              <a:rPr lang="en-US" sz="1626" b="1" dirty="0" smtClean="0">
                <a:solidFill>
                  <a:srgbClr val="000000"/>
                </a:solidFill>
                <a:latin typeface="Arial" panose="020B0604020202020204" pitchFamily="34" charset="0"/>
                <a:cs typeface="Arial" panose="020B0604020202020204" pitchFamily="34" charset="0"/>
              </a:rPr>
              <a:t> </a:t>
            </a:r>
            <a:r>
              <a:rPr lang="en-US" sz="1626" b="1" dirty="0" err="1" smtClean="0">
                <a:solidFill>
                  <a:srgbClr val="000000"/>
                </a:solidFill>
                <a:latin typeface="Arial" panose="020B0604020202020204" pitchFamily="34" charset="0"/>
                <a:cs typeface="Arial" panose="020B0604020202020204" pitchFamily="34" charset="0"/>
              </a:rPr>
              <a:t>ACO</a:t>
            </a:r>
            <a:r>
              <a:rPr lang="en-US" sz="1626" b="1" dirty="0" smtClean="0">
                <a:solidFill>
                  <a:srgbClr val="000000"/>
                </a:solidFill>
                <a:latin typeface="Arial" panose="020B0604020202020204" pitchFamily="34" charset="0"/>
                <a:cs typeface="Arial" panose="020B0604020202020204" pitchFamily="34" charset="0"/>
              </a:rPr>
              <a:t>, LLC) </a:t>
            </a:r>
            <a:r>
              <a:rPr lang="en-US" sz="1626" dirty="0" smtClean="0">
                <a:solidFill>
                  <a:srgbClr val="000000"/>
                </a:solidFill>
                <a:latin typeface="Arial" panose="020B0604020202020204" pitchFamily="34" charset="0"/>
                <a:cs typeface="Arial" panose="020B0604020202020204" pitchFamily="34" charset="0"/>
              </a:rPr>
              <a:t>work </a:t>
            </a:r>
            <a:r>
              <a:rPr lang="en-US" sz="1626" dirty="0">
                <a:solidFill>
                  <a:srgbClr val="000000"/>
                </a:solidFill>
                <a:latin typeface="Arial" panose="020B0604020202020204" pitchFamily="34" charset="0"/>
                <a:cs typeface="Arial" panose="020B0604020202020204" pitchFamily="34" charset="0"/>
              </a:rPr>
              <a:t>with CMS to provide Medicare fee-for-service beneficiaries with high quality service and care, while reducing the growth in Medicare expenditures through enhanced care coordination.  Approximately </a:t>
            </a:r>
            <a:r>
              <a:rPr lang="en-US" sz="1626"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51,000</a:t>
            </a:r>
            <a:r>
              <a:rPr lang="en-US" sz="1626" dirty="0" smtClean="0">
                <a:solidFill>
                  <a:srgbClr val="000000"/>
                </a:solidFill>
                <a:latin typeface="Arial" panose="020B0604020202020204" pitchFamily="34" charset="0"/>
                <a:cs typeface="Arial" panose="020B0604020202020204" pitchFamily="34" charset="0"/>
              </a:rPr>
              <a:t> </a:t>
            </a:r>
            <a:r>
              <a:rPr lang="en-US" sz="1626" dirty="0">
                <a:solidFill>
                  <a:srgbClr val="000000"/>
                </a:solidFill>
                <a:latin typeface="Arial" panose="020B0604020202020204" pitchFamily="34" charset="0"/>
                <a:cs typeface="Arial" panose="020B0604020202020204" pitchFamily="34" charset="0"/>
              </a:rPr>
              <a:t>Medicare beneficiaries in the New York metropolitan area participate in </a:t>
            </a:r>
            <a:r>
              <a:rPr lang="en-US" sz="1626" dirty="0" smtClean="0">
                <a:solidFill>
                  <a:srgbClr val="000000"/>
                </a:solidFill>
                <a:latin typeface="Arial" panose="020B0604020202020204" pitchFamily="34" charset="0"/>
                <a:cs typeface="Arial" panose="020B0604020202020204" pitchFamily="34" charset="0"/>
              </a:rPr>
              <a:t>Mount Sinai Health System’s </a:t>
            </a:r>
            <a:r>
              <a:rPr lang="en-US" sz="1626" dirty="0" err="1" smtClean="0">
                <a:solidFill>
                  <a:srgbClr val="000000"/>
                </a:solidFill>
                <a:latin typeface="Arial" panose="020B0604020202020204" pitchFamily="34" charset="0"/>
                <a:cs typeface="Arial" panose="020B0604020202020204" pitchFamily="34" charset="0"/>
              </a:rPr>
              <a:t>ACO</a:t>
            </a:r>
            <a:r>
              <a:rPr lang="en-US" sz="1626" dirty="0" smtClean="0">
                <a:solidFill>
                  <a:srgbClr val="000000"/>
                </a:solidFill>
                <a:latin typeface="Arial" panose="020B0604020202020204" pitchFamily="34" charset="0"/>
                <a:cs typeface="Arial" panose="020B0604020202020204" pitchFamily="34" charset="0"/>
              </a:rPr>
              <a:t> programs, </a:t>
            </a:r>
            <a:r>
              <a:rPr lang="en-US" sz="1626" dirty="0">
                <a:solidFill>
                  <a:srgbClr val="000000"/>
                </a:solidFill>
                <a:latin typeface="Arial" panose="020B0604020202020204" pitchFamily="34" charset="0"/>
                <a:cs typeface="Arial" panose="020B0604020202020204" pitchFamily="34" charset="0"/>
              </a:rPr>
              <a:t>which </a:t>
            </a:r>
            <a:r>
              <a:rPr lang="en-US" sz="1626" dirty="0" smtClean="0">
                <a:solidFill>
                  <a:srgbClr val="000000"/>
                </a:solidFill>
                <a:latin typeface="Arial" panose="020B0604020202020204" pitchFamily="34" charset="0"/>
                <a:cs typeface="Arial" panose="020B0604020202020204" pitchFamily="34" charset="0"/>
              </a:rPr>
              <a:t>build </a:t>
            </a:r>
            <a:r>
              <a:rPr lang="en-US" sz="1626" dirty="0">
                <a:solidFill>
                  <a:srgbClr val="000000"/>
                </a:solidFill>
                <a:latin typeface="Arial" panose="020B0604020202020204" pitchFamily="34" charset="0"/>
                <a:cs typeface="Arial" panose="020B0604020202020204" pitchFamily="34" charset="0"/>
              </a:rPr>
              <a:t>on a number of longstanding </a:t>
            </a:r>
            <a:r>
              <a:rPr lang="en-US" sz="1626" dirty="0" smtClean="0">
                <a:solidFill>
                  <a:srgbClr val="000000"/>
                </a:solidFill>
                <a:latin typeface="Arial" panose="020B0604020202020204" pitchFamily="34" charset="0"/>
                <a:cs typeface="Arial" panose="020B0604020202020204" pitchFamily="34" charset="0"/>
              </a:rPr>
              <a:t>service lines </a:t>
            </a:r>
            <a:r>
              <a:rPr lang="en-US" sz="1626" dirty="0">
                <a:solidFill>
                  <a:srgbClr val="000000"/>
                </a:solidFill>
                <a:latin typeface="Arial" panose="020B0604020202020204" pitchFamily="34" charset="0"/>
                <a:cs typeface="Arial" panose="020B0604020202020204" pitchFamily="34" charset="0"/>
              </a:rPr>
              <a:t>that have improved patient care and outcomes.  </a:t>
            </a:r>
          </a:p>
        </p:txBody>
      </p:sp>
    </p:spTree>
    <p:extLst>
      <p:ext uri="{BB962C8B-B14F-4D97-AF65-F5344CB8AC3E}">
        <p14:creationId xmlns:p14="http://schemas.microsoft.com/office/powerpoint/2010/main" val="1709595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a:xfrm>
            <a:off x="653992" y="423025"/>
            <a:ext cx="7837572" cy="625171"/>
          </a:xfrm>
        </p:spPr>
        <p:txBody>
          <a:bodyPr>
            <a:normAutofit/>
          </a:bodyPr>
          <a:lstStyle/>
          <a:p>
            <a:r>
              <a:rPr lang="en-US" sz="1807" dirty="0"/>
              <a:t>Why Do We Have a Compliance Program?</a:t>
            </a:r>
          </a:p>
        </p:txBody>
      </p:sp>
      <p:sp>
        <p:nvSpPr>
          <p:cNvPr id="7" name="Content Placeholder 6"/>
          <p:cNvSpPr>
            <a:spLocks noGrp="1"/>
          </p:cNvSpPr>
          <p:nvPr>
            <p:ph idx="1"/>
            <p:custDataLst>
              <p:tags r:id="rId2"/>
            </p:custDataLst>
          </p:nvPr>
        </p:nvSpPr>
        <p:spPr>
          <a:xfrm>
            <a:off x="716258" y="1156866"/>
            <a:ext cx="7711485" cy="4642111"/>
          </a:xfrm>
        </p:spPr>
        <p:txBody>
          <a:bodyPr>
            <a:normAutofit/>
          </a:bodyPr>
          <a:lstStyle/>
          <a:p>
            <a:pPr algn="just">
              <a:spcAft>
                <a:spcPts val="1084"/>
              </a:spcAft>
            </a:pPr>
            <a:r>
              <a:rPr lang="en-US" sz="1807" dirty="0"/>
              <a:t>Compliance Programs are mandated by both Federal and New York State Law (Office of the Inspector General: OIG; and New York State Office of the Medicaid Inspector General: OMIG) </a:t>
            </a:r>
            <a:endParaRPr lang="en-US" sz="1807" dirty="0" smtClean="0"/>
          </a:p>
          <a:p>
            <a:pPr algn="just">
              <a:spcAft>
                <a:spcPts val="1084"/>
              </a:spcAft>
            </a:pPr>
            <a:endParaRPr lang="en-US" sz="1807" dirty="0"/>
          </a:p>
          <a:p>
            <a:pPr marL="930968" indent="-469071">
              <a:lnSpc>
                <a:spcPct val="100000"/>
              </a:lnSpc>
              <a:buClr>
                <a:srgbClr val="333333"/>
              </a:buClr>
              <a:buFont typeface="Arial" panose="020B0604020202020204" pitchFamily="34" charset="0"/>
              <a:buChar char="►"/>
            </a:pPr>
            <a:r>
              <a:rPr lang="en-US" sz="1807" dirty="0"/>
              <a:t>Assures proper regulatory oversight</a:t>
            </a:r>
          </a:p>
          <a:p>
            <a:pPr marL="930968" indent="-469071">
              <a:lnSpc>
                <a:spcPct val="100000"/>
              </a:lnSpc>
              <a:buClr>
                <a:srgbClr val="333333"/>
              </a:buClr>
              <a:buFont typeface="Wingdings 3" panose="05040102010807070707" pitchFamily="18" charset="2"/>
              <a:buChar char="u"/>
            </a:pPr>
            <a:r>
              <a:rPr lang="en-US" sz="1807" dirty="0"/>
              <a:t>Mitigates risk by proactively developing internal controls to detect fraud, waste and abuse</a:t>
            </a:r>
          </a:p>
          <a:p>
            <a:pPr marL="930968" indent="-469071">
              <a:lnSpc>
                <a:spcPct val="100000"/>
              </a:lnSpc>
              <a:buClr>
                <a:srgbClr val="333333"/>
              </a:buClr>
              <a:buFont typeface="Wingdings 3" panose="05040102010807070707" pitchFamily="18" charset="2"/>
              <a:buChar char="u"/>
            </a:pPr>
            <a:r>
              <a:rPr lang="en-US" sz="1807" dirty="0"/>
              <a:t>Promotes open and clear lines of communication for </a:t>
            </a:r>
            <a:r>
              <a:rPr lang="en-US" sz="1807" dirty="0" smtClean="0"/>
              <a:t>individuals </a:t>
            </a:r>
            <a:r>
              <a:rPr lang="en-US" sz="1807" dirty="0"/>
              <a:t>to report compliance &amp; ethical concerns without fear of retaliation, supporting a culture of compliance</a:t>
            </a:r>
          </a:p>
          <a:p>
            <a:pPr marL="930968" indent="-469071">
              <a:lnSpc>
                <a:spcPct val="100000"/>
              </a:lnSpc>
              <a:buClr>
                <a:srgbClr val="333333"/>
              </a:buClr>
              <a:buFont typeface="Wingdings 3" panose="05040102010807070707" pitchFamily="18" charset="2"/>
              <a:buChar char="u"/>
            </a:pPr>
            <a:r>
              <a:rPr lang="en-US" sz="1807" dirty="0"/>
              <a:t>Provides education &amp; training for all levels of staff including trustees and management</a:t>
            </a:r>
          </a:p>
          <a:p>
            <a:pPr marL="463195">
              <a:lnSpc>
                <a:spcPct val="100000"/>
              </a:lnSpc>
            </a:pPr>
            <a:endParaRPr lang="en-US" sz="2169" dirty="0"/>
          </a:p>
          <a:p>
            <a:pPr>
              <a:buNone/>
            </a:pPr>
            <a:endParaRPr lang="en-US" sz="4518" dirty="0"/>
          </a:p>
        </p:txBody>
      </p:sp>
      <p:sp>
        <p:nvSpPr>
          <p:cNvPr id="6146" name="Slide Number Placeholder 7"/>
          <p:cNvSpPr>
            <a:spLocks noGrp="1"/>
          </p:cNvSpPr>
          <p:nvPr>
            <p:ph type="sldNum" sz="quarter" idx="12"/>
            <p:custDataLst>
              <p:tags r:id="rId3"/>
            </p:custDataLst>
          </p:nvPr>
        </p:nvSpPr>
        <p:spPr bwMode="auto">
          <a:xfrm>
            <a:off x="6533484" y="6368799"/>
            <a:ext cx="2031963" cy="365125"/>
          </a:xfrm>
          <a:noFill/>
          <a:ln>
            <a:miter lim="800000"/>
            <a:headEnd/>
            <a:tailEnd/>
          </a:ln>
        </p:spPr>
        <p:txBody>
          <a:bodyPr vert="horz" wrap="square" numCol="1" anchor="t" anchorCtr="0" compatLnSpc="1">
            <a:prstTxWarp prst="textNoShape">
              <a:avLst/>
            </a:prstTxWarp>
          </a:bodyPr>
          <a:lstStyle/>
          <a:p>
            <a:fld id="{6AF9AE4F-E026-4B9E-82DB-52241440F5C0}" type="slidenum">
              <a:rPr lang="en-US" smtClean="0">
                <a:solidFill>
                  <a:srgbClr val="000000">
                    <a:tint val="75000"/>
                  </a:srgbClr>
                </a:solidFill>
                <a:latin typeface="Arial" charset="0"/>
              </a:rPr>
              <a:pPr/>
              <a:t>4</a:t>
            </a:fld>
            <a:endParaRPr lang="en-US" dirty="0" smtClean="0">
              <a:solidFill>
                <a:srgbClr val="000000">
                  <a:tint val="75000"/>
                </a:srgbClr>
              </a:solidFill>
              <a:latin typeface="Arial" charset="0"/>
            </a:endParaRPr>
          </a:p>
        </p:txBody>
      </p:sp>
    </p:spTree>
    <p:extLst>
      <p:ext uri="{BB962C8B-B14F-4D97-AF65-F5344CB8AC3E}">
        <p14:creationId xmlns:p14="http://schemas.microsoft.com/office/powerpoint/2010/main" val="262596675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405" y="330636"/>
            <a:ext cx="7837572" cy="625171"/>
          </a:xfrm>
        </p:spPr>
        <p:txBody>
          <a:bodyPr>
            <a:normAutofit/>
          </a:bodyPr>
          <a:lstStyle/>
          <a:p>
            <a:r>
              <a:rPr lang="en-US" sz="1807" dirty="0"/>
              <a:t>The Role of </a:t>
            </a:r>
            <a:r>
              <a:rPr lang="en-US" sz="1807" dirty="0" smtClean="0"/>
              <a:t>Assurance </a:t>
            </a:r>
            <a:r>
              <a:rPr lang="en-US" sz="1807" dirty="0"/>
              <a:t>and </a:t>
            </a:r>
            <a:r>
              <a:rPr lang="en-US" sz="1807" dirty="0" smtClean="0"/>
              <a:t>Compliance for </a:t>
            </a:r>
            <a:r>
              <a:rPr lang="en-US" sz="1807" dirty="0"/>
              <a:t>Mount Sinai’s </a:t>
            </a:r>
            <a:r>
              <a:rPr lang="en-US" sz="1807" dirty="0" err="1" smtClean="0"/>
              <a:t>ACO</a:t>
            </a:r>
            <a:r>
              <a:rPr lang="en-US" sz="1807" dirty="0" smtClean="0"/>
              <a:t> Service Lines</a:t>
            </a:r>
            <a:endParaRPr lang="en-US" sz="1807" dirty="0"/>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40</a:t>
            </a:fld>
            <a:endParaRPr lang="en-US" dirty="0">
              <a:solidFill>
                <a:srgbClr val="000000">
                  <a:tint val="75000"/>
                </a:srgbClr>
              </a:solidFill>
            </a:endParaRPr>
          </a:p>
        </p:txBody>
      </p:sp>
      <p:sp>
        <p:nvSpPr>
          <p:cNvPr id="8" name="Content Placeholder 2"/>
          <p:cNvSpPr txBox="1">
            <a:spLocks/>
          </p:cNvSpPr>
          <p:nvPr/>
        </p:nvSpPr>
        <p:spPr>
          <a:xfrm>
            <a:off x="647406" y="1019161"/>
            <a:ext cx="7768705" cy="5370498"/>
          </a:xfrm>
          <a:prstGeom prst="rect">
            <a:avLst/>
          </a:prstGeom>
        </p:spPr>
        <p:txBody>
          <a:bodyPr vert="horz" lIns="88916" tIns="44460" rIns="88916" bIns="44460" rtlCol="0">
            <a:noAutofit/>
          </a:bodyPr>
          <a:lstStyle>
            <a:lvl1pPr marL="0" indent="0" algn="l" defTabSz="492032" rtl="0" eaLnBrk="1" latinLnBrk="0" hangingPunct="1">
              <a:lnSpc>
                <a:spcPts val="2476"/>
              </a:lnSpc>
              <a:spcBef>
                <a:spcPct val="20000"/>
              </a:spcBef>
              <a:buSzPct val="55000"/>
              <a:buFont typeface="Wingdings 3" panose="05040102010807070707" pitchFamily="18" charset="2"/>
              <a:buNone/>
              <a:defRPr sz="2300" kern="1200">
                <a:solidFill>
                  <a:srgbClr val="333333"/>
                </a:solidFill>
                <a:latin typeface="Arial"/>
                <a:ea typeface="+mn-ea"/>
                <a:cs typeface="Arial"/>
              </a:defRPr>
            </a:lvl1pPr>
            <a:lvl2pPr marL="777782" indent="-285750" algn="l" defTabSz="492032" rtl="0" eaLnBrk="1" latinLnBrk="0" hangingPunct="1">
              <a:spcBef>
                <a:spcPct val="20000"/>
              </a:spcBef>
              <a:buSzPct val="60000"/>
              <a:buFont typeface="Wingdings 3" panose="05040102010807070707" pitchFamily="18" charset="2"/>
              <a:buChar char="u"/>
              <a:defRPr sz="1700" b="0" i="0" u="none" kern="1200">
                <a:solidFill>
                  <a:srgbClr val="333333"/>
                </a:solidFill>
                <a:latin typeface="Arial"/>
                <a:ea typeface="+mn-ea"/>
                <a:cs typeface="Arial"/>
              </a:defRPr>
            </a:lvl2pPr>
            <a:lvl3pPr marL="1269813" indent="-285750" algn="l" defTabSz="492032" rtl="0" eaLnBrk="1" latinLnBrk="0" hangingPunct="1">
              <a:spcBef>
                <a:spcPct val="20000"/>
              </a:spcBef>
              <a:buSzPct val="55000"/>
              <a:buFont typeface="Symbol" panose="05050102010706020507" pitchFamily="18" charset="2"/>
              <a:buChar char="-"/>
              <a:defRPr sz="1500" kern="1200">
                <a:solidFill>
                  <a:srgbClr val="333333"/>
                </a:solidFill>
                <a:latin typeface="Arial"/>
                <a:ea typeface="+mn-ea"/>
                <a:cs typeface="Arial"/>
              </a:defRPr>
            </a:lvl3pPr>
            <a:lvl4pPr marL="1761843" indent="-285750" algn="l" defTabSz="492032" rtl="0" eaLnBrk="1" latinLnBrk="0" hangingPunct="1">
              <a:spcBef>
                <a:spcPct val="20000"/>
              </a:spcBef>
              <a:buSzPct val="50000"/>
              <a:buFont typeface="Arial" panose="020B0604020202020204" pitchFamily="34" charset="0"/>
              <a:buChar char="•"/>
              <a:defRPr sz="1300" kern="1200">
                <a:solidFill>
                  <a:srgbClr val="333333"/>
                </a:solidFill>
                <a:latin typeface="Arial"/>
                <a:ea typeface="+mn-ea"/>
                <a:cs typeface="Arial"/>
              </a:defRPr>
            </a:lvl4pPr>
            <a:lvl5pPr marL="2139575" indent="-171450" algn="l" defTabSz="492032" rtl="0" eaLnBrk="1" latinLnBrk="0" hangingPunct="1">
              <a:spcBef>
                <a:spcPct val="20000"/>
              </a:spcBef>
              <a:buSzPct val="45000"/>
              <a:buFont typeface="Wingdings 3" panose="05040102010807070707" pitchFamily="18" charset="2"/>
              <a:buChar char="u"/>
              <a:defRPr sz="1100" kern="1200">
                <a:solidFill>
                  <a:srgbClr val="333333"/>
                </a:solidFill>
                <a:latin typeface="Arial"/>
                <a:ea typeface="+mn-ea"/>
                <a:cs typeface="Arial"/>
              </a:defRPr>
            </a:lvl5pPr>
            <a:lvl6pPr marL="2706172" indent="-246016" algn="l" defTabSz="492032" rtl="0" eaLnBrk="1" latinLnBrk="0" hangingPunct="1">
              <a:spcBef>
                <a:spcPct val="20000"/>
              </a:spcBef>
              <a:buFont typeface="Arial"/>
              <a:buChar char="•"/>
              <a:defRPr sz="2200" kern="1200">
                <a:solidFill>
                  <a:schemeClr val="tx1"/>
                </a:solidFill>
                <a:latin typeface="+mn-lt"/>
                <a:ea typeface="+mn-ea"/>
                <a:cs typeface="+mn-cs"/>
              </a:defRPr>
            </a:lvl6pPr>
            <a:lvl7pPr marL="3198203" indent="-246016" algn="l" defTabSz="492032" rtl="0" eaLnBrk="1" latinLnBrk="0" hangingPunct="1">
              <a:spcBef>
                <a:spcPct val="20000"/>
              </a:spcBef>
              <a:buFont typeface="Arial"/>
              <a:buChar char="•"/>
              <a:defRPr sz="2200" kern="1200">
                <a:solidFill>
                  <a:schemeClr val="tx1"/>
                </a:solidFill>
                <a:latin typeface="+mn-lt"/>
                <a:ea typeface="+mn-ea"/>
                <a:cs typeface="+mn-cs"/>
              </a:defRPr>
            </a:lvl7pPr>
            <a:lvl8pPr marL="3690236" indent="-246016" algn="l" defTabSz="492032" rtl="0" eaLnBrk="1" latinLnBrk="0" hangingPunct="1">
              <a:spcBef>
                <a:spcPct val="20000"/>
              </a:spcBef>
              <a:buFont typeface="Arial"/>
              <a:buChar char="•"/>
              <a:defRPr sz="2200" kern="1200">
                <a:solidFill>
                  <a:schemeClr val="tx1"/>
                </a:solidFill>
                <a:latin typeface="+mn-lt"/>
                <a:ea typeface="+mn-ea"/>
                <a:cs typeface="+mn-cs"/>
              </a:defRPr>
            </a:lvl8pPr>
            <a:lvl9pPr marL="4182266" indent="-246016" algn="l" defTabSz="492032" rtl="0" eaLnBrk="1" latinLnBrk="0" hangingPunct="1">
              <a:spcBef>
                <a:spcPct val="20000"/>
              </a:spcBef>
              <a:buFont typeface="Arial"/>
              <a:buChar char="•"/>
              <a:defRPr sz="2200" kern="1200">
                <a:solidFill>
                  <a:schemeClr val="tx1"/>
                </a:solidFill>
                <a:latin typeface="+mn-lt"/>
                <a:ea typeface="+mn-ea"/>
                <a:cs typeface="+mn-cs"/>
              </a:defRPr>
            </a:lvl9pPr>
          </a:lstStyle>
          <a:p>
            <a:pPr marL="309844" indent="-309844" algn="just">
              <a:buFont typeface="Wingdings" panose="05000000000000000000" pitchFamily="2" charset="2"/>
              <a:buChar char="Ø"/>
              <a:defRPr/>
            </a:pPr>
            <a:r>
              <a:rPr lang="en-US" sz="1807" dirty="0" smtClean="0">
                <a:solidFill>
                  <a:srgbClr val="000000"/>
                </a:solidFill>
              </a:rPr>
              <a:t>The</a:t>
            </a:r>
            <a:r>
              <a:rPr lang="en-US" sz="1807" b="1" dirty="0" smtClean="0">
                <a:solidFill>
                  <a:srgbClr val="000000"/>
                </a:solidFill>
              </a:rPr>
              <a:t> </a:t>
            </a:r>
            <a:r>
              <a:rPr lang="en-US" sz="1807" b="1" dirty="0" err="1" smtClean="0">
                <a:solidFill>
                  <a:srgbClr val="000000"/>
                </a:solidFill>
              </a:rPr>
              <a:t>ACOs</a:t>
            </a:r>
            <a:r>
              <a:rPr lang="en-US" sz="1807" b="1" dirty="0" smtClean="0">
                <a:solidFill>
                  <a:srgbClr val="000000"/>
                </a:solidFill>
              </a:rPr>
              <a:t> </a:t>
            </a:r>
            <a:r>
              <a:rPr lang="en-US" sz="1807" dirty="0" smtClean="0">
                <a:solidFill>
                  <a:srgbClr val="000000"/>
                </a:solidFill>
              </a:rPr>
              <a:t>are</a:t>
            </a:r>
            <a:r>
              <a:rPr lang="en-US" sz="1807" dirty="0" smtClean="0"/>
              <a:t> </a:t>
            </a:r>
            <a:r>
              <a:rPr lang="en-US" sz="1807" b="1" u="sng" dirty="0">
                <a:effectLst>
                  <a:outerShdw blurRad="38100" dist="38100" dir="2700000" algn="tl">
                    <a:srgbClr val="000000">
                      <a:alpha val="43137"/>
                    </a:srgbClr>
                  </a:outerShdw>
                </a:effectLst>
              </a:rPr>
              <a:t>not</a:t>
            </a:r>
            <a:r>
              <a:rPr lang="en-US" sz="1807" dirty="0">
                <a:effectLst>
                  <a:outerShdw blurRad="38100" dist="38100" dir="2700000" algn="tl">
                    <a:srgbClr val="000000">
                      <a:alpha val="43137"/>
                    </a:srgbClr>
                  </a:outerShdw>
                </a:effectLst>
              </a:rPr>
              <a:t> </a:t>
            </a:r>
            <a:r>
              <a:rPr lang="en-US" sz="1807" dirty="0" smtClean="0"/>
              <a:t>managed </a:t>
            </a:r>
            <a:r>
              <a:rPr lang="en-US" sz="1807" dirty="0"/>
              <a:t>care </a:t>
            </a:r>
            <a:r>
              <a:rPr lang="en-US" sz="1807" dirty="0" smtClean="0"/>
              <a:t>organizations, do </a:t>
            </a:r>
            <a:r>
              <a:rPr lang="en-US" sz="1807" b="1" u="sng" dirty="0">
                <a:effectLst>
                  <a:outerShdw blurRad="38100" dist="38100" dir="2700000" algn="tl">
                    <a:srgbClr val="000000">
                      <a:alpha val="43137"/>
                    </a:srgbClr>
                  </a:outerShdw>
                </a:effectLst>
              </a:rPr>
              <a:t>not</a:t>
            </a:r>
            <a:r>
              <a:rPr lang="en-US" sz="1807" dirty="0"/>
              <a:t> use closed networks of providers, and </a:t>
            </a:r>
            <a:r>
              <a:rPr lang="en-US" sz="1807" dirty="0" smtClean="0"/>
              <a:t>do </a:t>
            </a:r>
            <a:r>
              <a:rPr lang="en-US" sz="1807" b="1" u="sng" dirty="0">
                <a:effectLst>
                  <a:outerShdw blurRad="38100" dist="38100" dir="2700000" algn="tl">
                    <a:srgbClr val="000000">
                      <a:alpha val="43137"/>
                    </a:srgbClr>
                  </a:outerShdw>
                </a:effectLst>
              </a:rPr>
              <a:t>not</a:t>
            </a:r>
            <a:r>
              <a:rPr lang="en-US" sz="1807" dirty="0"/>
              <a:t> limit a Medicare beneficiary’s so called “free choice” of Medicare providers.</a:t>
            </a:r>
          </a:p>
          <a:p>
            <a:pPr algn="just">
              <a:defRPr/>
            </a:pPr>
            <a:endParaRPr lang="en-US" sz="1807" dirty="0"/>
          </a:p>
          <a:p>
            <a:pPr marL="309844" indent="-309844" algn="just">
              <a:buFont typeface="Wingdings" panose="05000000000000000000" pitchFamily="2" charset="2"/>
              <a:buChar char="Ø"/>
              <a:defRPr/>
            </a:pPr>
            <a:r>
              <a:rPr lang="en-US" sz="1807" dirty="0" smtClean="0">
                <a:solidFill>
                  <a:srgbClr val="000000"/>
                </a:solidFill>
              </a:rPr>
              <a:t>The</a:t>
            </a:r>
            <a:r>
              <a:rPr lang="en-US" sz="1807" b="1" dirty="0" smtClean="0">
                <a:solidFill>
                  <a:srgbClr val="000000"/>
                </a:solidFill>
              </a:rPr>
              <a:t> </a:t>
            </a:r>
            <a:r>
              <a:rPr lang="en-US" sz="1807" b="1" dirty="0" err="1" smtClean="0">
                <a:solidFill>
                  <a:srgbClr val="000000"/>
                </a:solidFill>
              </a:rPr>
              <a:t>ACOs</a:t>
            </a:r>
            <a:r>
              <a:rPr lang="en-US" sz="1807" b="1" dirty="0" smtClean="0">
                <a:solidFill>
                  <a:srgbClr val="000000"/>
                </a:solidFill>
              </a:rPr>
              <a:t> </a:t>
            </a:r>
            <a:r>
              <a:rPr lang="en-US" sz="1807" dirty="0">
                <a:solidFill>
                  <a:srgbClr val="000000"/>
                </a:solidFill>
              </a:rPr>
              <a:t>follows </a:t>
            </a:r>
            <a:r>
              <a:rPr lang="en-US" sz="1807" b="1" dirty="0">
                <a:solidFill>
                  <a:srgbClr val="000000"/>
                </a:solidFill>
              </a:rPr>
              <a:t>Mount Sinai Health System’s </a:t>
            </a:r>
            <a:r>
              <a:rPr lang="en-US" sz="1807" b="1" dirty="0">
                <a:solidFill>
                  <a:schemeClr val="tx1"/>
                </a:solidFill>
                <a:effectLst>
                  <a:outerShdw blurRad="38100" dist="38100" dir="2700000" algn="tl">
                    <a:srgbClr val="000000">
                      <a:alpha val="43137"/>
                    </a:srgbClr>
                  </a:outerShdw>
                </a:effectLst>
              </a:rPr>
              <a:t>Code of Conduct,  </a:t>
            </a:r>
            <a:r>
              <a:rPr lang="en-US" sz="1807" dirty="0">
                <a:solidFill>
                  <a:schemeClr val="tx1"/>
                </a:solidFill>
              </a:rPr>
              <a:t>and</a:t>
            </a:r>
            <a:r>
              <a:rPr lang="en-US" sz="1807" b="1" dirty="0">
                <a:solidFill>
                  <a:schemeClr val="tx1"/>
                </a:solidFill>
                <a:effectLst>
                  <a:outerShdw blurRad="38100" dist="38100" dir="2700000" algn="tl">
                    <a:srgbClr val="000000">
                      <a:alpha val="43137"/>
                    </a:srgbClr>
                  </a:outerShdw>
                </a:effectLst>
              </a:rPr>
              <a:t> </a:t>
            </a:r>
            <a:r>
              <a:rPr lang="en-US" sz="1807" dirty="0" smtClean="0">
                <a:solidFill>
                  <a:schemeClr val="tx1"/>
                </a:solidFill>
              </a:rPr>
              <a:t>abide </a:t>
            </a:r>
            <a:r>
              <a:rPr lang="en-US" sz="1807" dirty="0">
                <a:solidFill>
                  <a:schemeClr val="tx1"/>
                </a:solidFill>
              </a:rPr>
              <a:t>by the standards set by the </a:t>
            </a:r>
            <a:r>
              <a:rPr lang="en-US" sz="1807" b="1" dirty="0">
                <a:solidFill>
                  <a:schemeClr val="tx1"/>
                </a:solidFill>
                <a:effectLst>
                  <a:outerShdw blurRad="38100" dist="38100" dir="2700000" algn="tl">
                    <a:srgbClr val="000000">
                      <a:alpha val="43137"/>
                    </a:srgbClr>
                  </a:outerShdw>
                </a:effectLst>
              </a:rPr>
              <a:t>Audit &amp; </a:t>
            </a:r>
            <a:r>
              <a:rPr lang="en-US" sz="1807" b="1" dirty="0" smtClean="0">
                <a:solidFill>
                  <a:schemeClr val="tx1"/>
                </a:solidFill>
                <a:effectLst>
                  <a:outerShdw blurRad="38100" dist="38100" dir="2700000" algn="tl">
                    <a:srgbClr val="000000">
                      <a:alpha val="43137"/>
                    </a:srgbClr>
                  </a:outerShdw>
                </a:effectLst>
              </a:rPr>
              <a:t>Assurance </a:t>
            </a:r>
            <a:r>
              <a:rPr lang="en-US" sz="1807" b="1" dirty="0">
                <a:solidFill>
                  <a:schemeClr val="tx1"/>
                </a:solidFill>
                <a:effectLst>
                  <a:outerShdw blurRad="38100" dist="38100" dir="2700000" algn="tl">
                    <a:srgbClr val="000000">
                      <a:alpha val="43137"/>
                    </a:srgbClr>
                  </a:outerShdw>
                </a:effectLst>
              </a:rPr>
              <a:t>Services Department</a:t>
            </a:r>
            <a:endParaRPr lang="en-US" sz="1807" dirty="0">
              <a:solidFill>
                <a:schemeClr val="tx1"/>
              </a:solidFill>
            </a:endParaRPr>
          </a:p>
          <a:p>
            <a:pPr algn="just">
              <a:defRPr/>
            </a:pPr>
            <a:endParaRPr lang="en-US" sz="1807" b="1" dirty="0">
              <a:solidFill>
                <a:srgbClr val="000000"/>
              </a:solidFill>
              <a:effectLst>
                <a:outerShdw blurRad="38100" dist="38100" dir="2700000" algn="tl">
                  <a:srgbClr val="000000">
                    <a:alpha val="43137"/>
                  </a:srgbClr>
                </a:outerShdw>
              </a:effectLst>
            </a:endParaRPr>
          </a:p>
          <a:p>
            <a:pPr marL="309844" indent="-309844" algn="just">
              <a:buFont typeface="Wingdings" panose="05000000000000000000" pitchFamily="2" charset="2"/>
              <a:buChar char="Ø"/>
              <a:defRPr/>
            </a:pPr>
            <a:r>
              <a:rPr lang="en-US" sz="1807" dirty="0" smtClean="0">
                <a:solidFill>
                  <a:srgbClr val="000000"/>
                </a:solidFill>
              </a:rPr>
              <a:t>The</a:t>
            </a:r>
            <a:r>
              <a:rPr lang="en-US" sz="1807" b="1" dirty="0" smtClean="0">
                <a:solidFill>
                  <a:srgbClr val="000000"/>
                </a:solidFill>
              </a:rPr>
              <a:t> </a:t>
            </a:r>
            <a:r>
              <a:rPr lang="en-US" sz="1807" b="1" dirty="0" err="1" smtClean="0">
                <a:solidFill>
                  <a:srgbClr val="000000"/>
                </a:solidFill>
              </a:rPr>
              <a:t>ACOs</a:t>
            </a:r>
            <a:r>
              <a:rPr lang="en-US" sz="1807" b="1" dirty="0" smtClean="0">
                <a:solidFill>
                  <a:srgbClr val="000000"/>
                </a:solidFill>
              </a:rPr>
              <a:t> </a:t>
            </a:r>
            <a:r>
              <a:rPr lang="en-US" sz="1807" dirty="0" smtClean="0">
                <a:solidFill>
                  <a:srgbClr val="000000"/>
                </a:solidFill>
              </a:rPr>
              <a:t>encourage </a:t>
            </a:r>
            <a:r>
              <a:rPr lang="en-US" sz="1807" dirty="0">
                <a:solidFill>
                  <a:srgbClr val="000000"/>
                </a:solidFill>
              </a:rPr>
              <a:t>the report of suspected non-compliance or suspected fraud, waste or abuse by contacting the Compliance </a:t>
            </a:r>
            <a:r>
              <a:rPr lang="en-US" sz="1807" dirty="0" smtClean="0">
                <a:solidFill>
                  <a:srgbClr val="000000"/>
                </a:solidFill>
              </a:rPr>
              <a:t>Hotline </a:t>
            </a:r>
            <a:r>
              <a:rPr lang="en-US" sz="1807" b="1" dirty="0" smtClean="0">
                <a:solidFill>
                  <a:srgbClr val="D80B8C"/>
                </a:solidFill>
                <a:effectLst>
                  <a:outerShdw blurRad="38100" dist="38100" dir="2700000" algn="tl">
                    <a:srgbClr val="000000">
                      <a:alpha val="43137"/>
                    </a:srgbClr>
                  </a:outerShdw>
                </a:effectLst>
              </a:rPr>
              <a:t>1-800-853-9212 </a:t>
            </a:r>
            <a:r>
              <a:rPr lang="en-US" sz="1807" dirty="0">
                <a:solidFill>
                  <a:srgbClr val="000000"/>
                </a:solidFill>
              </a:rPr>
              <a:t>or by following the guidance provided in this </a:t>
            </a:r>
            <a:r>
              <a:rPr lang="en-US" sz="1807" b="1" dirty="0" smtClean="0">
                <a:solidFill>
                  <a:schemeClr val="tx1"/>
                </a:solidFill>
                <a:effectLst>
                  <a:outerShdw blurRad="38100" dist="38100" dir="2700000" algn="tl">
                    <a:srgbClr val="000000">
                      <a:alpha val="43137"/>
                    </a:srgbClr>
                  </a:outerShdw>
                </a:effectLst>
              </a:rPr>
              <a:t>Mount Sinai Health System Core Compliance Program Education</a:t>
            </a:r>
            <a:endParaRPr lang="en-US" sz="1807" b="1" dirty="0">
              <a:solidFill>
                <a:schemeClr val="tx1"/>
              </a:solidFill>
              <a:effectLst>
                <a:outerShdw blurRad="38100" dist="38100" dir="2700000" algn="tl">
                  <a:srgbClr val="000000">
                    <a:alpha val="43137"/>
                  </a:srgbClr>
                </a:outerShdw>
              </a:effectLst>
            </a:endParaRPr>
          </a:p>
          <a:p>
            <a:pPr marL="309844" indent="-309844">
              <a:buFont typeface="Wingdings" panose="05000000000000000000" pitchFamily="2" charset="2"/>
              <a:buChar char="Ø"/>
              <a:defRPr/>
            </a:pPr>
            <a:endParaRPr lang="en-US" sz="1807" b="1" dirty="0">
              <a:solidFill>
                <a:srgbClr val="00B9F2">
                  <a:lumMod val="75000"/>
                </a:srgbClr>
              </a:solidFill>
              <a:effectLst>
                <a:outerShdw blurRad="38100" dist="38100" dir="2700000" algn="tl">
                  <a:srgbClr val="000000">
                    <a:alpha val="43137"/>
                  </a:srgbClr>
                </a:outerShdw>
              </a:effectLst>
            </a:endParaRPr>
          </a:p>
          <a:p>
            <a:pPr marL="342900" indent="-342900">
              <a:buFont typeface="Wingdings" panose="05000000000000000000" pitchFamily="2" charset="2"/>
              <a:buChar char="Ø"/>
              <a:defRPr/>
            </a:pPr>
            <a:r>
              <a:rPr lang="en-US" sz="1810" dirty="0">
                <a:solidFill>
                  <a:srgbClr val="000000"/>
                </a:solidFill>
              </a:rPr>
              <a:t>For more </a:t>
            </a:r>
            <a:r>
              <a:rPr lang="en-US" sz="1810" dirty="0" smtClean="0">
                <a:solidFill>
                  <a:srgbClr val="000000"/>
                </a:solidFill>
              </a:rPr>
              <a:t>information on the Code of Conduct and the Assurance and Compliance Services Department</a:t>
            </a:r>
            <a:r>
              <a:rPr lang="en-US" sz="1810" dirty="0">
                <a:solidFill>
                  <a:srgbClr val="000000"/>
                </a:solidFill>
              </a:rPr>
              <a:t>, please click </a:t>
            </a:r>
            <a:r>
              <a:rPr lang="en-US" sz="1810" dirty="0">
                <a:solidFill>
                  <a:srgbClr val="000000"/>
                </a:solidFill>
                <a:hlinkClick r:id="rId3"/>
              </a:rPr>
              <a:t>http://</a:t>
            </a:r>
            <a:r>
              <a:rPr lang="en-US" sz="1810" dirty="0" smtClean="0">
                <a:solidFill>
                  <a:srgbClr val="000000"/>
                </a:solidFill>
                <a:hlinkClick r:id="rId3"/>
              </a:rPr>
              <a:t>intranet1.mountsinai.org/compliance/home.asp</a:t>
            </a:r>
            <a:endParaRPr lang="en-US" sz="1810" dirty="0" smtClean="0">
              <a:solidFill>
                <a:srgbClr val="000000"/>
              </a:solidFill>
            </a:endParaRPr>
          </a:p>
          <a:p>
            <a:pPr marL="342900" indent="-342900">
              <a:buFont typeface="Wingdings" panose="05000000000000000000" pitchFamily="2" charset="2"/>
              <a:buChar char="Ø"/>
              <a:defRPr/>
            </a:pPr>
            <a:endParaRPr lang="en-US" sz="1810" dirty="0">
              <a:solidFill>
                <a:srgbClr val="0000FF"/>
              </a:solidFill>
            </a:endParaRPr>
          </a:p>
          <a:p>
            <a:pPr>
              <a:defRPr/>
            </a:pPr>
            <a:endParaRPr lang="en-US" sz="1807" dirty="0">
              <a:solidFill>
                <a:srgbClr val="000000"/>
              </a:solidFill>
            </a:endParaRPr>
          </a:p>
          <a:p>
            <a:endParaRPr lang="en-US" sz="1807" dirty="0"/>
          </a:p>
        </p:txBody>
      </p:sp>
    </p:spTree>
    <p:extLst>
      <p:ext uri="{BB962C8B-B14F-4D97-AF65-F5344CB8AC3E}">
        <p14:creationId xmlns:p14="http://schemas.microsoft.com/office/powerpoint/2010/main" val="613125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a:xfrm>
            <a:off x="578552" y="274638"/>
            <a:ext cx="7837572" cy="469114"/>
          </a:xfrm>
        </p:spPr>
        <p:txBody>
          <a:bodyPr>
            <a:noAutofit/>
          </a:bodyPr>
          <a:lstStyle/>
          <a:p>
            <a:r>
              <a:rPr lang="en-US" dirty="0" smtClean="0"/>
              <a:t>“Providers and Staff” </a:t>
            </a:r>
            <a:r>
              <a:rPr lang="en-US" dirty="0"/>
              <a:t/>
            </a:r>
            <a:br>
              <a:rPr lang="en-US" dirty="0"/>
            </a:br>
            <a:endParaRPr lang="en-US" dirty="0"/>
          </a:p>
        </p:txBody>
      </p:sp>
      <p:sp>
        <p:nvSpPr>
          <p:cNvPr id="8" name="Content Placeholder 7"/>
          <p:cNvSpPr>
            <a:spLocks noGrp="1"/>
          </p:cNvSpPr>
          <p:nvPr>
            <p:ph sz="quarter" idx="2"/>
            <p:custDataLst>
              <p:tags r:id="rId2"/>
            </p:custDataLst>
          </p:nvPr>
        </p:nvSpPr>
        <p:spPr>
          <a:xfrm>
            <a:off x="4365443" y="1294571"/>
            <a:ext cx="4322649" cy="1652461"/>
          </a:xfrm>
        </p:spPr>
        <p:txBody>
          <a:bodyPr>
            <a:normAutofit/>
          </a:bodyPr>
          <a:lstStyle/>
          <a:p>
            <a:pPr algn="just"/>
            <a:r>
              <a:rPr lang="en-US" sz="1717" dirty="0"/>
              <a:t>Be careful not to imply, insinuate, or suggest that a patient is prohibited from going anywhere else; patients retain the right to receive services from </a:t>
            </a:r>
            <a:r>
              <a:rPr lang="en-US" sz="1717" u="sng" dirty="0"/>
              <a:t>any</a:t>
            </a:r>
            <a:r>
              <a:rPr lang="en-US" sz="1717" dirty="0"/>
              <a:t> provider</a:t>
            </a:r>
          </a:p>
        </p:txBody>
      </p:sp>
      <p:sp>
        <p:nvSpPr>
          <p:cNvPr id="9" name="Content Placeholder 8"/>
          <p:cNvSpPr>
            <a:spLocks noGrp="1"/>
          </p:cNvSpPr>
          <p:nvPr>
            <p:ph sz="quarter" idx="3"/>
            <p:custDataLst>
              <p:tags r:id="rId3"/>
            </p:custDataLst>
          </p:nvPr>
        </p:nvSpPr>
        <p:spPr>
          <a:xfrm>
            <a:off x="4365442" y="3015885"/>
            <a:ext cx="4337710" cy="3148753"/>
          </a:xfrm>
        </p:spPr>
        <p:txBody>
          <a:bodyPr>
            <a:noAutofit/>
          </a:bodyPr>
          <a:lstStyle/>
          <a:p>
            <a:pPr marL="332796" indent="-279721">
              <a:spcAft>
                <a:spcPts val="542"/>
              </a:spcAft>
            </a:pPr>
            <a:r>
              <a:rPr lang="en-US" sz="1807" dirty="0"/>
              <a:t>Educate all </a:t>
            </a:r>
            <a:r>
              <a:rPr lang="en-US" sz="1807" dirty="0" err="1"/>
              <a:t>ACO</a:t>
            </a:r>
            <a:r>
              <a:rPr lang="en-US" sz="1807" dirty="0"/>
              <a:t> Patients </a:t>
            </a:r>
            <a:br>
              <a:rPr lang="en-US" sz="1807" dirty="0"/>
            </a:br>
            <a:r>
              <a:rPr lang="en-US" sz="1807" dirty="0" smtClean="0"/>
              <a:t>(in some cases “red” </a:t>
            </a:r>
            <a:r>
              <a:rPr lang="en-US" sz="1807" dirty="0"/>
              <a:t>flagged in EPIC</a:t>
            </a:r>
            <a:r>
              <a:rPr lang="en-US" sz="1807" dirty="0" smtClean="0"/>
              <a:t>) </a:t>
            </a:r>
            <a:endParaRPr lang="en-US" sz="1807" dirty="0"/>
          </a:p>
          <a:p>
            <a:pPr marL="332796" indent="-279721"/>
            <a:endParaRPr lang="en-US" dirty="0" smtClean="0"/>
          </a:p>
          <a:p>
            <a:pPr marL="332796" indent="-279721"/>
            <a:endParaRPr lang="en-US" dirty="0" smtClean="0"/>
          </a:p>
          <a:p>
            <a:pPr marL="332796" indent="-279721">
              <a:spcBef>
                <a:spcPts val="1084"/>
              </a:spcBef>
              <a:spcAft>
                <a:spcPts val="1084"/>
              </a:spcAft>
            </a:pPr>
            <a:r>
              <a:rPr lang="en-US" sz="1807" dirty="0"/>
              <a:t>Ensure Quality Measures are Met</a:t>
            </a:r>
          </a:p>
          <a:p>
            <a:pPr marL="332796" indent="-279721">
              <a:buNone/>
            </a:pPr>
            <a:endParaRPr lang="en-US" sz="1807" b="1" i="1" dirty="0">
              <a:effectLst>
                <a:outerShdw blurRad="38100" dist="38100" dir="2700000" algn="tl">
                  <a:srgbClr val="000000">
                    <a:alpha val="43137"/>
                  </a:srgbClr>
                </a:outerShdw>
              </a:effectLst>
            </a:endParaRPr>
          </a:p>
          <a:p>
            <a:pPr marL="332796" indent="-279721"/>
            <a:r>
              <a:rPr lang="en-US" sz="1807" dirty="0"/>
              <a:t>Help Improve Patient Satisfaction</a:t>
            </a:r>
          </a:p>
          <a:p>
            <a:endParaRPr lang="en-US" dirty="0" smtClean="0"/>
          </a:p>
          <a:p>
            <a:endParaRPr lang="en-US" dirty="0"/>
          </a:p>
        </p:txBody>
      </p:sp>
      <p:sp>
        <p:nvSpPr>
          <p:cNvPr id="24580" name="Slide Number Placeholder 1"/>
          <p:cNvSpPr>
            <a:spLocks noGrp="1"/>
          </p:cNvSpPr>
          <p:nvPr>
            <p:ph type="sldNum" sz="quarter" idx="12"/>
            <p:custDataLst>
              <p:tags r:id="rId4"/>
            </p:custDataLst>
          </p:nvPr>
        </p:nvSpPr>
        <p:spPr bwMode="auto">
          <a:prstGeom prst="rect">
            <a:avLst/>
          </a:prstGeom>
          <a:noFill/>
          <a:ln>
            <a:miter lim="800000"/>
            <a:headEnd/>
            <a:tailEnd/>
          </a:ln>
        </p:spPr>
        <p:txBody>
          <a:bodyPr vert="horz" lIns="88944" tIns="44472" rIns="88944" bIns="44472" rtlCol="0" anchor="ctr"/>
          <a:lstStyle/>
          <a:p>
            <a:fld id="{FE6FB707-8D68-4C7D-950F-AB961F0EBF7D}" type="slidenum">
              <a:rPr lang="en-US">
                <a:solidFill>
                  <a:srgbClr val="000000">
                    <a:tint val="75000"/>
                  </a:srgbClr>
                </a:solidFill>
              </a:rPr>
              <a:pPr/>
              <a:t>41</a:t>
            </a:fld>
            <a:endParaRPr lang="en-US" dirty="0">
              <a:solidFill>
                <a:srgbClr val="000000">
                  <a:tint val="75000"/>
                </a:srgbClr>
              </a:solidFill>
            </a:endParaRPr>
          </a:p>
        </p:txBody>
      </p:sp>
      <p:pic>
        <p:nvPicPr>
          <p:cNvPr id="24582" name="Picture 6" descr="C:\My Downloads\dreamstime_xs_21281887.jpg"/>
          <p:cNvPicPr>
            <a:picLocks noChangeAspect="1" noChangeArrowheads="1"/>
          </p:cNvPicPr>
          <p:nvPr/>
        </p:nvPicPr>
        <p:blipFill>
          <a:blip r:embed="rId7" cstate="print"/>
          <a:srcRect/>
          <a:stretch>
            <a:fillRect/>
          </a:stretch>
        </p:blipFill>
        <p:spPr bwMode="auto">
          <a:xfrm>
            <a:off x="778395" y="1019161"/>
            <a:ext cx="3280912" cy="51454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7062" y="3966594"/>
            <a:ext cx="4047239" cy="67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8425957" y="3627576"/>
            <a:ext cx="0" cy="4131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7333990" y="3746810"/>
            <a:ext cx="1231457" cy="43956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65">
              <a:solidFill>
                <a:srgbClr val="FFFFFF"/>
              </a:solidFill>
            </a:endParaRPr>
          </a:p>
        </p:txBody>
      </p:sp>
    </p:spTree>
    <p:extLst>
      <p:ext uri="{BB962C8B-B14F-4D97-AF65-F5344CB8AC3E}">
        <p14:creationId xmlns:p14="http://schemas.microsoft.com/office/powerpoint/2010/main" val="3049902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405" y="446972"/>
            <a:ext cx="6783542" cy="444280"/>
          </a:xfrm>
        </p:spPr>
        <p:txBody>
          <a:bodyPr>
            <a:noAutofit/>
          </a:bodyPr>
          <a:lstStyle/>
          <a:p>
            <a:r>
              <a:rPr lang="en-US" sz="1807" smtClean="0"/>
              <a:t>“Providers</a:t>
            </a:r>
            <a:r>
              <a:rPr lang="en-US" sz="1807" dirty="0" smtClean="0"/>
              <a:t> </a:t>
            </a:r>
            <a:r>
              <a:rPr lang="en-US" sz="1807" dirty="0"/>
              <a:t>and Staff” </a:t>
            </a:r>
            <a:br>
              <a:rPr lang="en-US" sz="1807" dirty="0"/>
            </a:br>
            <a:endParaRPr lang="en-US" sz="1807" dirty="0"/>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42</a:t>
            </a:fld>
            <a:endParaRPr lang="en-US" dirty="0">
              <a:solidFill>
                <a:srgbClr val="000000">
                  <a:tint val="75000"/>
                </a:srgbClr>
              </a:solidFill>
            </a:endParaRPr>
          </a:p>
        </p:txBody>
      </p:sp>
      <p:sp>
        <p:nvSpPr>
          <p:cNvPr id="8" name="Content Placeholder 2"/>
          <p:cNvSpPr txBox="1">
            <a:spLocks/>
          </p:cNvSpPr>
          <p:nvPr/>
        </p:nvSpPr>
        <p:spPr>
          <a:xfrm>
            <a:off x="544010" y="891251"/>
            <a:ext cx="7803249" cy="5845215"/>
          </a:xfrm>
          <a:prstGeom prst="rect">
            <a:avLst/>
          </a:prstGeom>
        </p:spPr>
        <p:txBody>
          <a:bodyPr vert="horz" lIns="88916" tIns="44460" rIns="88916" bIns="44460" rtlCol="0">
            <a:noAutofit/>
          </a:bodyPr>
          <a:lstStyle>
            <a:lvl1pPr marL="0" indent="0" algn="l" defTabSz="492032" rtl="0" eaLnBrk="1" latinLnBrk="0" hangingPunct="1">
              <a:lnSpc>
                <a:spcPts val="2476"/>
              </a:lnSpc>
              <a:spcBef>
                <a:spcPct val="20000"/>
              </a:spcBef>
              <a:buSzPct val="55000"/>
              <a:buFont typeface="Wingdings 3" panose="05040102010807070707" pitchFamily="18" charset="2"/>
              <a:buNone/>
              <a:defRPr sz="2300" kern="1200">
                <a:solidFill>
                  <a:srgbClr val="333333"/>
                </a:solidFill>
                <a:latin typeface="Arial"/>
                <a:ea typeface="+mn-ea"/>
                <a:cs typeface="Arial"/>
              </a:defRPr>
            </a:lvl1pPr>
            <a:lvl2pPr marL="777782" indent="-285750" algn="l" defTabSz="492032" rtl="0" eaLnBrk="1" latinLnBrk="0" hangingPunct="1">
              <a:spcBef>
                <a:spcPct val="20000"/>
              </a:spcBef>
              <a:buSzPct val="60000"/>
              <a:buFont typeface="Wingdings 3" panose="05040102010807070707" pitchFamily="18" charset="2"/>
              <a:buChar char="u"/>
              <a:defRPr sz="1700" b="0" i="0" u="none" kern="1200">
                <a:solidFill>
                  <a:srgbClr val="333333"/>
                </a:solidFill>
                <a:latin typeface="Arial"/>
                <a:ea typeface="+mn-ea"/>
                <a:cs typeface="Arial"/>
              </a:defRPr>
            </a:lvl2pPr>
            <a:lvl3pPr marL="1269813" indent="-285750" algn="l" defTabSz="492032" rtl="0" eaLnBrk="1" latinLnBrk="0" hangingPunct="1">
              <a:spcBef>
                <a:spcPct val="20000"/>
              </a:spcBef>
              <a:buSzPct val="55000"/>
              <a:buFont typeface="Symbol" panose="05050102010706020507" pitchFamily="18" charset="2"/>
              <a:buChar char="-"/>
              <a:defRPr sz="1500" kern="1200">
                <a:solidFill>
                  <a:srgbClr val="333333"/>
                </a:solidFill>
                <a:latin typeface="Arial"/>
                <a:ea typeface="+mn-ea"/>
                <a:cs typeface="Arial"/>
              </a:defRPr>
            </a:lvl3pPr>
            <a:lvl4pPr marL="1761843" indent="-285750" algn="l" defTabSz="492032" rtl="0" eaLnBrk="1" latinLnBrk="0" hangingPunct="1">
              <a:spcBef>
                <a:spcPct val="20000"/>
              </a:spcBef>
              <a:buSzPct val="50000"/>
              <a:buFont typeface="Arial" panose="020B0604020202020204" pitchFamily="34" charset="0"/>
              <a:buChar char="•"/>
              <a:defRPr sz="1300" kern="1200">
                <a:solidFill>
                  <a:srgbClr val="333333"/>
                </a:solidFill>
                <a:latin typeface="Arial"/>
                <a:ea typeface="+mn-ea"/>
                <a:cs typeface="Arial"/>
              </a:defRPr>
            </a:lvl4pPr>
            <a:lvl5pPr marL="2139575" indent="-171450" algn="l" defTabSz="492032" rtl="0" eaLnBrk="1" latinLnBrk="0" hangingPunct="1">
              <a:spcBef>
                <a:spcPct val="20000"/>
              </a:spcBef>
              <a:buSzPct val="45000"/>
              <a:buFont typeface="Wingdings 3" panose="05040102010807070707" pitchFamily="18" charset="2"/>
              <a:buChar char="u"/>
              <a:defRPr sz="1100" kern="1200">
                <a:solidFill>
                  <a:srgbClr val="333333"/>
                </a:solidFill>
                <a:latin typeface="Arial"/>
                <a:ea typeface="+mn-ea"/>
                <a:cs typeface="Arial"/>
              </a:defRPr>
            </a:lvl5pPr>
            <a:lvl6pPr marL="2706172" indent="-246016" algn="l" defTabSz="492032" rtl="0" eaLnBrk="1" latinLnBrk="0" hangingPunct="1">
              <a:spcBef>
                <a:spcPct val="20000"/>
              </a:spcBef>
              <a:buFont typeface="Arial"/>
              <a:buChar char="•"/>
              <a:defRPr sz="2200" kern="1200">
                <a:solidFill>
                  <a:schemeClr val="tx1"/>
                </a:solidFill>
                <a:latin typeface="+mn-lt"/>
                <a:ea typeface="+mn-ea"/>
                <a:cs typeface="+mn-cs"/>
              </a:defRPr>
            </a:lvl6pPr>
            <a:lvl7pPr marL="3198203" indent="-246016" algn="l" defTabSz="492032" rtl="0" eaLnBrk="1" latinLnBrk="0" hangingPunct="1">
              <a:spcBef>
                <a:spcPct val="20000"/>
              </a:spcBef>
              <a:buFont typeface="Arial"/>
              <a:buChar char="•"/>
              <a:defRPr sz="2200" kern="1200">
                <a:solidFill>
                  <a:schemeClr val="tx1"/>
                </a:solidFill>
                <a:latin typeface="+mn-lt"/>
                <a:ea typeface="+mn-ea"/>
                <a:cs typeface="+mn-cs"/>
              </a:defRPr>
            </a:lvl7pPr>
            <a:lvl8pPr marL="3690236" indent="-246016" algn="l" defTabSz="492032" rtl="0" eaLnBrk="1" latinLnBrk="0" hangingPunct="1">
              <a:spcBef>
                <a:spcPct val="20000"/>
              </a:spcBef>
              <a:buFont typeface="Arial"/>
              <a:buChar char="•"/>
              <a:defRPr sz="2200" kern="1200">
                <a:solidFill>
                  <a:schemeClr val="tx1"/>
                </a:solidFill>
                <a:latin typeface="+mn-lt"/>
                <a:ea typeface="+mn-ea"/>
                <a:cs typeface="+mn-cs"/>
              </a:defRPr>
            </a:lvl8pPr>
            <a:lvl9pPr marL="4182266" indent="-246016" algn="l" defTabSz="492032" rtl="0" eaLnBrk="1" latinLnBrk="0" hangingPunct="1">
              <a:spcBef>
                <a:spcPct val="20000"/>
              </a:spcBef>
              <a:buFont typeface="Arial"/>
              <a:buChar char="•"/>
              <a:defRPr sz="2200" kern="1200">
                <a:solidFill>
                  <a:schemeClr val="tx1"/>
                </a:solidFill>
                <a:latin typeface="+mn-lt"/>
                <a:ea typeface="+mn-ea"/>
                <a:cs typeface="+mn-cs"/>
              </a:defRPr>
            </a:lvl9pPr>
          </a:lstStyle>
          <a:p>
            <a:pPr marL="309844" indent="-309844">
              <a:buFont typeface="Wingdings" panose="05000000000000000000" pitchFamily="2" charset="2"/>
              <a:buChar char="Ø"/>
              <a:defRPr/>
            </a:pPr>
            <a:r>
              <a:rPr lang="en-US" sz="1600" dirty="0">
                <a:solidFill>
                  <a:srgbClr val="000000"/>
                </a:solidFill>
              </a:rPr>
              <a:t>Patient referrals may NOT be restricted within </a:t>
            </a:r>
            <a:r>
              <a:rPr lang="en-US" sz="1600" b="1" dirty="0">
                <a:solidFill>
                  <a:srgbClr val="000000"/>
                </a:solidFill>
              </a:rPr>
              <a:t>Mount Sinai </a:t>
            </a:r>
            <a:r>
              <a:rPr lang="en-US" sz="1600" b="1" dirty="0" smtClean="0">
                <a:solidFill>
                  <a:srgbClr val="000000"/>
                </a:solidFill>
              </a:rPr>
              <a:t>Health System’s  </a:t>
            </a:r>
            <a:r>
              <a:rPr lang="en-US" sz="1600" b="1" dirty="0" err="1" smtClean="0">
                <a:solidFill>
                  <a:srgbClr val="000000"/>
                </a:solidFill>
              </a:rPr>
              <a:t>ACO</a:t>
            </a:r>
            <a:r>
              <a:rPr lang="en-US" sz="1600" b="1" dirty="0" smtClean="0">
                <a:solidFill>
                  <a:srgbClr val="000000"/>
                </a:solidFill>
              </a:rPr>
              <a:t> </a:t>
            </a:r>
            <a:r>
              <a:rPr lang="en-US" sz="1600" dirty="0" smtClean="0">
                <a:solidFill>
                  <a:srgbClr val="000000"/>
                </a:solidFill>
              </a:rPr>
              <a:t>programs.</a:t>
            </a:r>
            <a:endParaRPr lang="en-US" sz="1600" dirty="0">
              <a:solidFill>
                <a:srgbClr val="000000"/>
              </a:solidFill>
            </a:endParaRPr>
          </a:p>
          <a:p>
            <a:pPr marL="309844" indent="-309844">
              <a:buFont typeface="Wingdings" panose="05000000000000000000" pitchFamily="2" charset="2"/>
              <a:buChar char="Ø"/>
              <a:defRPr/>
            </a:pPr>
            <a:endParaRPr lang="en-US" sz="1600" b="1" dirty="0">
              <a:solidFill>
                <a:srgbClr val="000000"/>
              </a:solidFill>
            </a:endParaRPr>
          </a:p>
          <a:p>
            <a:pPr marL="309844" indent="-309844">
              <a:buFont typeface="Wingdings" panose="05000000000000000000" pitchFamily="2" charset="2"/>
              <a:buChar char="Ø"/>
              <a:defRPr/>
            </a:pPr>
            <a:r>
              <a:rPr lang="en-US" sz="1600" dirty="0">
                <a:solidFill>
                  <a:srgbClr val="000000"/>
                </a:solidFill>
              </a:rPr>
              <a:t>Patients may NOT be rewarded for staying in </a:t>
            </a:r>
            <a:r>
              <a:rPr lang="en-US" sz="1600" b="1" dirty="0">
                <a:solidFill>
                  <a:srgbClr val="000000"/>
                </a:solidFill>
              </a:rPr>
              <a:t>Mount Sinai </a:t>
            </a:r>
            <a:r>
              <a:rPr lang="en-US" sz="1600" b="1" dirty="0" smtClean="0">
                <a:solidFill>
                  <a:srgbClr val="000000"/>
                </a:solidFill>
              </a:rPr>
              <a:t>Health System’s </a:t>
            </a:r>
            <a:r>
              <a:rPr lang="en-US" sz="1600" b="1" dirty="0" err="1" smtClean="0">
                <a:solidFill>
                  <a:srgbClr val="000000"/>
                </a:solidFill>
              </a:rPr>
              <a:t>ACO</a:t>
            </a:r>
            <a:r>
              <a:rPr lang="en-US" sz="1600" b="1" dirty="0" smtClean="0">
                <a:solidFill>
                  <a:srgbClr val="000000"/>
                </a:solidFill>
              </a:rPr>
              <a:t> </a:t>
            </a:r>
            <a:r>
              <a:rPr lang="en-US" sz="1600" dirty="0" smtClean="0">
                <a:solidFill>
                  <a:srgbClr val="000000"/>
                </a:solidFill>
              </a:rPr>
              <a:t>programs.</a:t>
            </a:r>
            <a:endParaRPr lang="en-US" sz="1600" dirty="0">
              <a:solidFill>
                <a:srgbClr val="000000"/>
              </a:solidFill>
            </a:endParaRPr>
          </a:p>
          <a:p>
            <a:pPr>
              <a:defRPr/>
            </a:pPr>
            <a:endParaRPr lang="en-US" sz="1600" b="1" dirty="0">
              <a:solidFill>
                <a:srgbClr val="000000"/>
              </a:solidFill>
            </a:endParaRPr>
          </a:p>
          <a:p>
            <a:pPr marL="309844" indent="-309844">
              <a:buFont typeface="Wingdings" panose="05000000000000000000" pitchFamily="2" charset="2"/>
              <a:buChar char="Ø"/>
              <a:defRPr/>
            </a:pPr>
            <a:r>
              <a:rPr lang="en-US" sz="1600" dirty="0">
                <a:solidFill>
                  <a:srgbClr val="000000"/>
                </a:solidFill>
              </a:rPr>
              <a:t>Marketing and patient communications are strictly regulated.</a:t>
            </a:r>
          </a:p>
          <a:p>
            <a:pPr>
              <a:defRPr/>
            </a:pPr>
            <a:endParaRPr lang="en-US" sz="1600" dirty="0">
              <a:solidFill>
                <a:srgbClr val="000000"/>
              </a:solidFill>
            </a:endParaRPr>
          </a:p>
          <a:p>
            <a:pPr marL="309844" indent="-309844">
              <a:buFont typeface="Wingdings" panose="05000000000000000000" pitchFamily="2" charset="2"/>
              <a:buChar char="Ø"/>
              <a:defRPr/>
            </a:pPr>
            <a:r>
              <a:rPr lang="en-US" sz="1600" b="1" dirty="0" smtClean="0">
                <a:solidFill>
                  <a:srgbClr val="000000"/>
                </a:solidFill>
              </a:rPr>
              <a:t>The </a:t>
            </a:r>
            <a:r>
              <a:rPr lang="en-US" sz="1600" b="1" dirty="0" err="1" smtClean="0">
                <a:solidFill>
                  <a:srgbClr val="000000"/>
                </a:solidFill>
              </a:rPr>
              <a:t>ACO</a:t>
            </a:r>
            <a:r>
              <a:rPr lang="en-US" sz="1600" b="1" dirty="0" smtClean="0">
                <a:solidFill>
                  <a:srgbClr val="000000"/>
                </a:solidFill>
              </a:rPr>
              <a:t> </a:t>
            </a:r>
            <a:r>
              <a:rPr lang="en-US" sz="1600" dirty="0" smtClean="0">
                <a:solidFill>
                  <a:srgbClr val="000000"/>
                </a:solidFill>
              </a:rPr>
              <a:t>programs </a:t>
            </a:r>
            <a:r>
              <a:rPr lang="en-US" sz="1600" dirty="0">
                <a:solidFill>
                  <a:srgbClr val="000000"/>
                </a:solidFill>
              </a:rPr>
              <a:t>data access and use is strictly regulated.  Sharing data outside the </a:t>
            </a:r>
            <a:r>
              <a:rPr lang="en-US" sz="1600" dirty="0" err="1" smtClean="0">
                <a:solidFill>
                  <a:srgbClr val="000000"/>
                </a:solidFill>
              </a:rPr>
              <a:t>ACOs</a:t>
            </a:r>
            <a:r>
              <a:rPr lang="en-US" sz="1600" dirty="0" smtClean="0">
                <a:solidFill>
                  <a:srgbClr val="000000"/>
                </a:solidFill>
              </a:rPr>
              <a:t> </a:t>
            </a:r>
            <a:r>
              <a:rPr lang="en-US" sz="1600" dirty="0">
                <a:solidFill>
                  <a:srgbClr val="000000"/>
                </a:solidFill>
              </a:rPr>
              <a:t>is generally prohibited.  </a:t>
            </a:r>
          </a:p>
          <a:p>
            <a:pPr marL="309844" indent="-309844">
              <a:buFont typeface="Wingdings" panose="05000000000000000000" pitchFamily="2" charset="2"/>
              <a:buChar char="Ø"/>
              <a:defRPr/>
            </a:pPr>
            <a:endParaRPr lang="en-US" sz="1600" dirty="0">
              <a:solidFill>
                <a:srgbClr val="000000"/>
              </a:solidFill>
            </a:endParaRPr>
          </a:p>
          <a:p>
            <a:pPr marL="309844" indent="-309844">
              <a:buFont typeface="Wingdings" panose="05000000000000000000" pitchFamily="2" charset="2"/>
              <a:buChar char="Ø"/>
              <a:defRPr/>
            </a:pPr>
            <a:r>
              <a:rPr lang="en-US" sz="1600" b="1" dirty="0" smtClean="0">
                <a:solidFill>
                  <a:srgbClr val="000000"/>
                </a:solidFill>
                <a:latin typeface="Arial" panose="020B0604020202020204" pitchFamily="34" charset="0"/>
                <a:cs typeface="Arial" panose="020B0604020202020204" pitchFamily="34" charset="0"/>
              </a:rPr>
              <a:t>(Mount </a:t>
            </a:r>
            <a:r>
              <a:rPr lang="en-US" sz="1600" b="1" dirty="0">
                <a:solidFill>
                  <a:srgbClr val="000000"/>
                </a:solidFill>
                <a:latin typeface="Arial" panose="020B0604020202020204" pitchFamily="34" charset="0"/>
                <a:cs typeface="Arial" panose="020B0604020202020204" pitchFamily="34" charset="0"/>
              </a:rPr>
              <a:t>Sinai </a:t>
            </a:r>
            <a:r>
              <a:rPr lang="en-US" sz="1600" b="1" dirty="0" smtClean="0">
                <a:solidFill>
                  <a:srgbClr val="000000"/>
                </a:solidFill>
                <a:latin typeface="Arial" panose="020B0604020202020204" pitchFamily="34" charset="0"/>
                <a:cs typeface="Arial" panose="020B0604020202020204" pitchFamily="34" charset="0"/>
              </a:rPr>
              <a:t>Care, LLC  </a:t>
            </a:r>
            <a:r>
              <a:rPr lang="en-US" sz="1600" b="1" dirty="0">
                <a:solidFill>
                  <a:srgbClr val="000000"/>
                </a:solidFill>
                <a:latin typeface="Arial" panose="020B0604020202020204" pitchFamily="34" charset="0"/>
                <a:cs typeface="Arial" panose="020B0604020202020204" pitchFamily="34" charset="0"/>
              </a:rPr>
              <a:t>&amp; </a:t>
            </a:r>
            <a:r>
              <a:rPr lang="en-US" sz="1600" b="1" dirty="0" err="1">
                <a:solidFill>
                  <a:srgbClr val="000000"/>
                </a:solidFill>
                <a:latin typeface="Arial" panose="020B0604020202020204" pitchFamily="34" charset="0"/>
                <a:cs typeface="Arial" panose="020B0604020202020204" pitchFamily="34" charset="0"/>
              </a:rPr>
              <a:t>MSHP</a:t>
            </a:r>
            <a:r>
              <a:rPr lang="en-US" sz="1600" b="1" dirty="0">
                <a:solidFill>
                  <a:srgbClr val="000000"/>
                </a:solidFill>
                <a:latin typeface="Arial" panose="020B0604020202020204" pitchFamily="34" charset="0"/>
                <a:cs typeface="Arial" panose="020B0604020202020204" pitchFamily="34" charset="0"/>
              </a:rPr>
              <a:t> </a:t>
            </a:r>
            <a:r>
              <a:rPr lang="en-US" sz="1600" b="1" dirty="0" err="1">
                <a:solidFill>
                  <a:srgbClr val="000000"/>
                </a:solidFill>
                <a:latin typeface="Arial" panose="020B0604020202020204" pitchFamily="34" charset="0"/>
                <a:cs typeface="Arial" panose="020B0604020202020204" pitchFamily="34" charset="0"/>
              </a:rPr>
              <a:t>ACO</a:t>
            </a:r>
            <a:r>
              <a:rPr lang="en-US" sz="1600" b="1" dirty="0">
                <a:solidFill>
                  <a:srgbClr val="000000"/>
                </a:solidFill>
                <a:latin typeface="Arial" panose="020B0604020202020204" pitchFamily="34" charset="0"/>
                <a:cs typeface="Arial" panose="020B0604020202020204" pitchFamily="34" charset="0"/>
              </a:rPr>
              <a:t>, </a:t>
            </a:r>
            <a:r>
              <a:rPr lang="en-US" sz="1600" b="1" dirty="0" smtClean="0">
                <a:solidFill>
                  <a:srgbClr val="000000"/>
                </a:solidFill>
                <a:latin typeface="Arial" panose="020B0604020202020204" pitchFamily="34" charset="0"/>
                <a:cs typeface="Arial" panose="020B0604020202020204" pitchFamily="34" charset="0"/>
              </a:rPr>
              <a:t>LLC) </a:t>
            </a:r>
            <a:r>
              <a:rPr lang="en-US" sz="1600" dirty="0" smtClean="0">
                <a:solidFill>
                  <a:srgbClr val="000000"/>
                </a:solidFill>
              </a:rPr>
              <a:t>abide </a:t>
            </a:r>
            <a:r>
              <a:rPr lang="en-US" sz="1600" dirty="0">
                <a:solidFill>
                  <a:srgbClr val="000000"/>
                </a:solidFill>
              </a:rPr>
              <a:t>the </a:t>
            </a:r>
            <a:r>
              <a:rPr lang="en-US" sz="1600" b="1" dirty="0">
                <a:solidFill>
                  <a:srgbClr val="000000"/>
                </a:solidFill>
              </a:rPr>
              <a:t>Mount Sinai Health System’s </a:t>
            </a:r>
            <a:r>
              <a:rPr lang="en-US" sz="1600" b="1" dirty="0">
                <a:solidFill>
                  <a:srgbClr val="00B9F2">
                    <a:lumMod val="75000"/>
                  </a:srgbClr>
                </a:solidFill>
                <a:effectLst>
                  <a:outerShdw blurRad="38100" dist="38100" dir="2700000" algn="tl">
                    <a:srgbClr val="000000">
                      <a:alpha val="43137"/>
                    </a:srgbClr>
                  </a:outerShdw>
                </a:effectLst>
              </a:rPr>
              <a:t>HIPAA Privacy and Security Program</a:t>
            </a:r>
            <a:r>
              <a:rPr lang="en-US" sz="1600" dirty="0">
                <a:solidFill>
                  <a:srgbClr val="000000"/>
                </a:solidFill>
              </a:rPr>
              <a:t>.</a:t>
            </a:r>
          </a:p>
          <a:p>
            <a:pPr>
              <a:defRPr/>
            </a:pPr>
            <a:endParaRPr lang="en-US" sz="1446" dirty="0" smtClean="0">
              <a:solidFill>
                <a:srgbClr val="000000"/>
              </a:solidFill>
            </a:endParaRPr>
          </a:p>
          <a:p>
            <a:pPr>
              <a:defRPr/>
            </a:pPr>
            <a:r>
              <a:rPr lang="en-US" sz="1800" dirty="0" smtClean="0">
                <a:solidFill>
                  <a:srgbClr val="000000"/>
                </a:solidFill>
              </a:rPr>
              <a:t>For </a:t>
            </a:r>
            <a:r>
              <a:rPr lang="en-US" sz="1800" dirty="0">
                <a:solidFill>
                  <a:srgbClr val="000000"/>
                </a:solidFill>
              </a:rPr>
              <a:t>more information about </a:t>
            </a:r>
            <a:r>
              <a:rPr lang="en-US" sz="1800" b="1" dirty="0" smtClean="0">
                <a:solidFill>
                  <a:srgbClr val="000000"/>
                </a:solidFill>
              </a:rPr>
              <a:t>our </a:t>
            </a:r>
            <a:r>
              <a:rPr lang="en-US" sz="1800" b="1" dirty="0" err="1" smtClean="0">
                <a:solidFill>
                  <a:srgbClr val="000000"/>
                </a:solidFill>
              </a:rPr>
              <a:t>ACO</a:t>
            </a:r>
            <a:r>
              <a:rPr lang="en-US" sz="1800" b="1" dirty="0" smtClean="0">
                <a:solidFill>
                  <a:srgbClr val="000000"/>
                </a:solidFill>
              </a:rPr>
              <a:t> </a:t>
            </a:r>
            <a:r>
              <a:rPr lang="en-US" sz="1800" dirty="0" smtClean="0">
                <a:solidFill>
                  <a:srgbClr val="000000"/>
                </a:solidFill>
              </a:rPr>
              <a:t>service lines, </a:t>
            </a:r>
            <a:r>
              <a:rPr lang="en-US" sz="1800" dirty="0">
                <a:solidFill>
                  <a:srgbClr val="000000"/>
                </a:solidFill>
              </a:rPr>
              <a:t>please visit the following </a:t>
            </a:r>
            <a:r>
              <a:rPr lang="en-US" sz="1800" dirty="0" smtClean="0">
                <a:solidFill>
                  <a:srgbClr val="000000"/>
                </a:solidFill>
              </a:rPr>
              <a:t>link</a:t>
            </a:r>
            <a:r>
              <a:rPr lang="en-US" sz="1800" dirty="0" smtClean="0">
                <a:solidFill>
                  <a:srgbClr val="000000"/>
                </a:solidFill>
              </a:rPr>
              <a:t>:</a:t>
            </a:r>
            <a:r>
              <a:rPr lang="en-US" sz="2000" dirty="0" smtClean="0"/>
              <a:t> </a:t>
            </a:r>
            <a:r>
              <a:rPr lang="en-US" sz="2000" u="sng" dirty="0">
                <a:solidFill>
                  <a:srgbClr val="0000FF"/>
                </a:solidFill>
                <a:hlinkClick r:id="rId3"/>
              </a:rPr>
              <a:t>https://www.mountsinai.org/about/aco</a:t>
            </a:r>
            <a:endParaRPr lang="en-US" sz="1807" dirty="0">
              <a:solidFill>
                <a:srgbClr val="0000FF"/>
              </a:solidFill>
            </a:endParaRPr>
          </a:p>
          <a:p>
            <a:pPr>
              <a:defRPr/>
            </a:pPr>
            <a:endParaRPr lang="en-US" sz="1807" dirty="0"/>
          </a:p>
          <a:p>
            <a:pPr>
              <a:defRPr/>
            </a:pPr>
            <a:endParaRPr lang="en-US" sz="1807" b="1" dirty="0">
              <a:solidFill>
                <a:srgbClr val="000000"/>
              </a:solidFill>
              <a:effectLst>
                <a:outerShdw blurRad="38100" dist="38100" dir="2700000" algn="tl">
                  <a:srgbClr val="000000">
                    <a:alpha val="43137"/>
                  </a:srgbClr>
                </a:outerShdw>
              </a:effectLst>
            </a:endParaRPr>
          </a:p>
          <a:p>
            <a:endParaRPr lang="en-US" sz="1807" dirty="0"/>
          </a:p>
        </p:txBody>
      </p:sp>
    </p:spTree>
    <p:extLst>
      <p:ext uri="{BB962C8B-B14F-4D97-AF65-F5344CB8AC3E}">
        <p14:creationId xmlns:p14="http://schemas.microsoft.com/office/powerpoint/2010/main" val="3466036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The New York Delivery System Incentive Payment Program: DSRIP</a:t>
            </a:r>
            <a:endParaRPr lang="en-US" dirty="0"/>
          </a:p>
        </p:txBody>
      </p:sp>
    </p:spTree>
    <p:extLst>
      <p:ext uri="{BB962C8B-B14F-4D97-AF65-F5344CB8AC3E}">
        <p14:creationId xmlns:p14="http://schemas.microsoft.com/office/powerpoint/2010/main" val="5337538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96" y="256286"/>
            <a:ext cx="8229600" cy="487466"/>
          </a:xfrm>
        </p:spPr>
        <p:txBody>
          <a:bodyPr>
            <a:normAutofit/>
          </a:bodyPr>
          <a:lstStyle/>
          <a:p>
            <a:r>
              <a:rPr lang="en-US" dirty="0">
                <a:latin typeface="Times New Roman" panose="02020603050405020304" pitchFamily="18" charset="0"/>
                <a:cs typeface="Times New Roman" panose="02020603050405020304" pitchFamily="18" charset="0"/>
              </a:rPr>
              <a:t>The New York Delivery System Incentive Payment Program: DSRIP</a:t>
            </a:r>
          </a:p>
        </p:txBody>
      </p:sp>
      <p:sp>
        <p:nvSpPr>
          <p:cNvPr id="3" name="Content Placeholder 2"/>
          <p:cNvSpPr>
            <a:spLocks noGrp="1"/>
          </p:cNvSpPr>
          <p:nvPr>
            <p:ph sz="half" idx="1"/>
          </p:nvPr>
        </p:nvSpPr>
        <p:spPr>
          <a:xfrm>
            <a:off x="572861" y="812604"/>
            <a:ext cx="7830852" cy="5439350"/>
          </a:xfrm>
        </p:spPr>
        <p:txBody>
          <a:bodyPr>
            <a:noAutofit/>
          </a:bodyPr>
          <a:lstStyle/>
          <a:p>
            <a:pPr>
              <a:spcAft>
                <a:spcPts val="1672"/>
              </a:spcAft>
            </a:pPr>
            <a:r>
              <a:rPr lang="en-US" sz="1900" b="1" dirty="0">
                <a:solidFill>
                  <a:schemeClr val="accent6">
                    <a:lumMod val="75000"/>
                  </a:schemeClr>
                </a:solidFill>
                <a:latin typeface="+mj-lt"/>
                <a:cs typeface="Times New Roman" panose="02020603050405020304" pitchFamily="18" charset="0"/>
              </a:rPr>
              <a:t>What is DSRIP?</a:t>
            </a:r>
          </a:p>
          <a:p>
            <a:pPr marL="721901" indent="-263281" algn="just">
              <a:spcBef>
                <a:spcPts val="0"/>
              </a:spcBef>
              <a:spcAft>
                <a:spcPts val="1115"/>
              </a:spcAft>
              <a:buClr>
                <a:srgbClr val="333333"/>
              </a:buClr>
              <a:buSzPct val="65000"/>
              <a:buFont typeface="Arial" panose="020B0604020202020204" pitchFamily="34" charset="0"/>
              <a:buChar char="►"/>
            </a:pPr>
            <a:r>
              <a:rPr lang="en-US" sz="1700" dirty="0">
                <a:latin typeface="Arial" panose="020B0604020202020204" pitchFamily="34" charset="0"/>
                <a:cs typeface="Arial" panose="020B0604020202020204" pitchFamily="34" charset="0"/>
              </a:rPr>
              <a:t>An effort between the New York State Department of Health (NYSDOH) and the Federal government to improve the health and access to care of the Medicaid population</a:t>
            </a:r>
          </a:p>
          <a:p>
            <a:pPr marL="721901" indent="-263281" algn="just">
              <a:spcBef>
                <a:spcPts val="0"/>
              </a:spcBef>
              <a:spcAft>
                <a:spcPts val="1115"/>
              </a:spcAft>
              <a:buClr>
                <a:srgbClr val="333333"/>
              </a:buClr>
              <a:buSzPct val="65000"/>
              <a:buFont typeface="Arial" panose="020B0604020202020204" pitchFamily="34" charset="0"/>
              <a:buChar char="►"/>
            </a:pPr>
            <a:r>
              <a:rPr lang="en-US" sz="1700" dirty="0">
                <a:latin typeface="Arial" panose="020B0604020202020204" pitchFamily="34" charset="0"/>
                <a:cs typeface="Arial" panose="020B0604020202020204" pitchFamily="34" charset="0"/>
              </a:rPr>
              <a:t>New York State will reinvest 8 billion to redesign the Medicaid System</a:t>
            </a:r>
          </a:p>
          <a:p>
            <a:pPr marL="721901" indent="-263281" algn="just">
              <a:spcBef>
                <a:spcPts val="0"/>
              </a:spcBef>
              <a:spcAft>
                <a:spcPts val="1115"/>
              </a:spcAft>
              <a:buClr>
                <a:srgbClr val="333333"/>
              </a:buClr>
              <a:buSzPct val="65000"/>
              <a:buFont typeface="Arial" panose="020B0604020202020204" pitchFamily="34" charset="0"/>
              <a:buChar char="►"/>
            </a:pPr>
            <a:r>
              <a:rPr lang="en-US" sz="1700" dirty="0">
                <a:latin typeface="Arial" panose="020B0604020202020204" pitchFamily="34" charset="0"/>
                <a:cs typeface="Arial" panose="020B0604020202020204" pitchFamily="34" charset="0"/>
              </a:rPr>
              <a:t>There are approximately 20 PPS Leads in the New York City area (Bronx, Manhattan, Brooklyn, Queens, and Staten Island) participating in DSRIP</a:t>
            </a:r>
            <a:endParaRPr lang="en-US" sz="1900" dirty="0">
              <a:latin typeface="Arial" panose="020B0604020202020204" pitchFamily="34" charset="0"/>
              <a:cs typeface="Arial" panose="020B0604020202020204" pitchFamily="34" charset="0"/>
            </a:endParaRPr>
          </a:p>
          <a:p>
            <a:pPr algn="just">
              <a:spcAft>
                <a:spcPts val="557"/>
              </a:spcAft>
            </a:pPr>
            <a:r>
              <a:rPr lang="en-US" sz="1900" b="1" dirty="0" smtClean="0">
                <a:solidFill>
                  <a:schemeClr val="accent6">
                    <a:lumMod val="75000"/>
                  </a:schemeClr>
                </a:solidFill>
                <a:cs typeface="Arial" panose="020B0604020202020204" pitchFamily="34" charset="0"/>
              </a:rPr>
              <a:t>Goals:</a:t>
            </a:r>
          </a:p>
          <a:p>
            <a:pPr algn="just">
              <a:spcAft>
                <a:spcPts val="557"/>
              </a:spcAft>
              <a:buSzPct val="70000"/>
            </a:pPr>
            <a:r>
              <a:rPr lang="en-US" sz="1700" dirty="0" smtClean="0">
                <a:latin typeface="Arial" panose="020B0604020202020204" pitchFamily="34" charset="0"/>
                <a:cs typeface="Arial" panose="020B0604020202020204" pitchFamily="34" charset="0"/>
              </a:rPr>
              <a:t>Provide </a:t>
            </a:r>
            <a:r>
              <a:rPr lang="en-US" sz="1700" dirty="0">
                <a:latin typeface="Arial" panose="020B0604020202020204" pitchFamily="34" charset="0"/>
                <a:cs typeface="Arial" panose="020B0604020202020204" pitchFamily="34" charset="0"/>
              </a:rPr>
              <a:t>incentives to healthcare providers to build infrastructure and implement innovative programs to improve population health</a:t>
            </a:r>
          </a:p>
          <a:p>
            <a:pPr lvl="1">
              <a:buClr>
                <a:srgbClr val="333333"/>
              </a:buClr>
              <a:buSzPct val="65000"/>
            </a:pPr>
            <a:r>
              <a:rPr lang="en-US" sz="1700" dirty="0">
                <a:latin typeface="Arial" panose="020B0604020202020204" pitchFamily="34" charset="0"/>
                <a:cs typeface="Arial" panose="020B0604020202020204" pitchFamily="34" charset="0"/>
              </a:rPr>
              <a:t>Performance based </a:t>
            </a:r>
          </a:p>
          <a:p>
            <a:pPr lvl="1">
              <a:buClr>
                <a:srgbClr val="333333"/>
              </a:buClr>
              <a:buSzPct val="65000"/>
            </a:pPr>
            <a:r>
              <a:rPr lang="en-US" sz="1700" dirty="0">
                <a:latin typeface="Arial" panose="020B0604020202020204" pitchFamily="34" charset="0"/>
                <a:cs typeface="Arial" panose="020B0604020202020204" pitchFamily="34" charset="0"/>
              </a:rPr>
              <a:t>Must choose from a list of approved DSRIP projects</a:t>
            </a:r>
          </a:p>
          <a:p>
            <a:pPr lvl="1">
              <a:buClr>
                <a:srgbClr val="333333"/>
              </a:buClr>
              <a:buSzPct val="65000"/>
            </a:pPr>
            <a:r>
              <a:rPr lang="en-US" sz="1700" dirty="0">
                <a:solidFill>
                  <a:schemeClr val="tx1"/>
                </a:solidFill>
                <a:latin typeface="Arial" panose="020B0604020202020204" pitchFamily="34" charset="0"/>
                <a:cs typeface="Arial" panose="020B0604020202020204" pitchFamily="34" charset="0"/>
              </a:rPr>
              <a:t>Reduce</a:t>
            </a:r>
            <a:r>
              <a:rPr lang="en-US" sz="1700" dirty="0">
                <a:solidFill>
                  <a:srgbClr val="00AEEF"/>
                </a:solidFill>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avoidable hospital visits statewide </a:t>
            </a:r>
            <a:r>
              <a:rPr lang="en-US" sz="1700" b="1" u="sng" dirty="0">
                <a:solidFill>
                  <a:schemeClr val="tx1"/>
                </a:solidFill>
                <a:latin typeface="Arial" panose="020B0604020202020204" pitchFamily="34" charset="0"/>
                <a:cs typeface="Arial" panose="020B0604020202020204" pitchFamily="34" charset="0"/>
              </a:rPr>
              <a:t>by 25% </a:t>
            </a:r>
            <a:r>
              <a:rPr lang="en-US" sz="1700" dirty="0">
                <a:latin typeface="Arial" panose="020B0604020202020204" pitchFamily="34" charset="0"/>
                <a:cs typeface="Arial" panose="020B0604020202020204" pitchFamily="34" charset="0"/>
              </a:rPr>
              <a:t>over the next five years</a:t>
            </a:r>
          </a:p>
        </p:txBody>
      </p:sp>
      <p:sp>
        <p:nvSpPr>
          <p:cNvPr id="6" name="Slide Number Placeholder 5"/>
          <p:cNvSpPr>
            <a:spLocks noGrp="1"/>
          </p:cNvSpPr>
          <p:nvPr>
            <p:ph type="sldNum" sz="quarter" idx="12"/>
          </p:nvPr>
        </p:nvSpPr>
        <p:spPr/>
        <p:txBody>
          <a:bodyPr/>
          <a:lstStyle/>
          <a:p>
            <a:fld id="{8EC08AFC-9140-4A52-AC0D-2465A7ED5B89}"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7126761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96" y="325138"/>
            <a:ext cx="8229600" cy="625171"/>
          </a:xfrm>
        </p:spPr>
        <p:txBody>
          <a:bodyPr>
            <a:normAutofit/>
          </a:bodyPr>
          <a:lstStyle/>
          <a:p>
            <a:r>
              <a:rPr lang="en-US" dirty="0">
                <a:latin typeface="Times New Roman" panose="02020603050405020304" pitchFamily="18" charset="0"/>
                <a:cs typeface="Times New Roman" panose="02020603050405020304" pitchFamily="18" charset="0"/>
              </a:rPr>
              <a:t>The New York Delivery System Incentive Payment Program: DSRIP</a:t>
            </a:r>
          </a:p>
        </p:txBody>
      </p:sp>
      <p:sp>
        <p:nvSpPr>
          <p:cNvPr id="4" name="Content Placeholder 3"/>
          <p:cNvSpPr>
            <a:spLocks noGrp="1"/>
          </p:cNvSpPr>
          <p:nvPr>
            <p:ph sz="half" idx="2"/>
          </p:nvPr>
        </p:nvSpPr>
        <p:spPr>
          <a:xfrm>
            <a:off x="595693" y="812604"/>
            <a:ext cx="7880317" cy="4750825"/>
          </a:xfrm>
        </p:spPr>
        <p:txBody>
          <a:bodyPr>
            <a:noAutofit/>
          </a:bodyPr>
          <a:lstStyle/>
          <a:p>
            <a:pPr marL="0" lvl="1" indent="0" algn="just">
              <a:spcAft>
                <a:spcPts val="1115"/>
              </a:spcAft>
              <a:buClr>
                <a:srgbClr val="333333"/>
              </a:buClr>
              <a:buSzPct val="65000"/>
              <a:buNone/>
            </a:pPr>
            <a:r>
              <a:rPr lang="en-US" sz="1900" b="1" dirty="0">
                <a:solidFill>
                  <a:schemeClr val="accent6">
                    <a:lumMod val="75000"/>
                  </a:schemeClr>
                </a:solidFill>
                <a:latin typeface="Arial" panose="020B0604020202020204" pitchFamily="34" charset="0"/>
                <a:cs typeface="Arial" panose="020B0604020202020204" pitchFamily="34" charset="0"/>
              </a:rPr>
              <a:t>DSRIP Core Principles</a:t>
            </a:r>
            <a:r>
              <a:rPr lang="en-US" sz="1900" dirty="0">
                <a:latin typeface="Arial" panose="020B0604020202020204" pitchFamily="34" charset="0"/>
                <a:cs typeface="Arial" panose="020B0604020202020204" pitchFamily="34" charset="0"/>
              </a:rPr>
              <a:t>:</a:t>
            </a:r>
          </a:p>
          <a:p>
            <a:pPr lvl="1" algn="just">
              <a:lnSpc>
                <a:spcPct val="120000"/>
              </a:lnSpc>
              <a:spcAft>
                <a:spcPts val="557"/>
              </a:spcAft>
              <a:buClr>
                <a:srgbClr val="333333"/>
              </a:buClr>
              <a:buSzPct val="65000"/>
            </a:pPr>
            <a:r>
              <a:rPr lang="en-US" sz="1700" b="1" dirty="0">
                <a:latin typeface="Arial" panose="020B0604020202020204" pitchFamily="34" charset="0"/>
                <a:cs typeface="Arial" panose="020B0604020202020204" pitchFamily="34" charset="0"/>
              </a:rPr>
              <a:t>Patient</a:t>
            </a:r>
            <a:r>
              <a:rPr lang="en-US" sz="1700"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Centered</a:t>
            </a:r>
            <a:r>
              <a:rPr lang="en-US" sz="1700" dirty="0">
                <a:latin typeface="Arial" panose="020B0604020202020204" pitchFamily="34" charset="0"/>
                <a:cs typeface="Arial" panose="020B0604020202020204" pitchFamily="34" charset="0"/>
              </a:rPr>
              <a:t> - Improving patient care and experience through a more efficient, patient-centered and coordinated system </a:t>
            </a:r>
          </a:p>
          <a:p>
            <a:pPr lvl="1" algn="just">
              <a:lnSpc>
                <a:spcPct val="120000"/>
              </a:lnSpc>
              <a:spcAft>
                <a:spcPts val="557"/>
              </a:spcAft>
              <a:buClr>
                <a:srgbClr val="333333"/>
              </a:buClr>
              <a:buSzPct val="65000"/>
            </a:pPr>
            <a:r>
              <a:rPr lang="en-US" sz="1700" b="1" dirty="0">
                <a:latin typeface="Arial" panose="020B0604020202020204" pitchFamily="34" charset="0"/>
                <a:cs typeface="Arial" panose="020B0604020202020204" pitchFamily="34" charset="0"/>
              </a:rPr>
              <a:t>Transparent</a:t>
            </a:r>
            <a:r>
              <a:rPr lang="en-US" sz="1700" dirty="0">
                <a:latin typeface="Arial" panose="020B0604020202020204" pitchFamily="34" charset="0"/>
                <a:cs typeface="Arial" panose="020B0604020202020204" pitchFamily="34" charset="0"/>
              </a:rPr>
              <a:t> - Decision making process takes place in the public eye and that processes are clear and aligned across providers</a:t>
            </a:r>
          </a:p>
          <a:p>
            <a:pPr lvl="1" algn="just">
              <a:lnSpc>
                <a:spcPct val="120000"/>
              </a:lnSpc>
              <a:spcAft>
                <a:spcPts val="557"/>
              </a:spcAft>
              <a:buClr>
                <a:srgbClr val="333333"/>
              </a:buClr>
              <a:buSzPct val="65000"/>
            </a:pPr>
            <a:r>
              <a:rPr lang="en-US" sz="1700" b="1" dirty="0">
                <a:solidFill>
                  <a:schemeClr val="tx1"/>
                </a:solidFill>
                <a:latin typeface="Arial" panose="020B0604020202020204" pitchFamily="34" charset="0"/>
                <a:cs typeface="Arial" panose="020B0604020202020204" pitchFamily="34" charset="0"/>
              </a:rPr>
              <a:t>Collaborative</a:t>
            </a:r>
            <a:r>
              <a:rPr lang="en-US" sz="1700" dirty="0">
                <a:solidFill>
                  <a:schemeClr val="tx1"/>
                </a:solidFill>
                <a:latin typeface="Arial" panose="020B0604020202020204" pitchFamily="34" charset="0"/>
                <a:cs typeface="Arial" panose="020B0604020202020204" pitchFamily="34" charset="0"/>
              </a:rPr>
              <a:t> - Collaborative process reflects the needs of the communities and inputs of the stakeholders </a:t>
            </a:r>
          </a:p>
          <a:p>
            <a:pPr lvl="1" algn="just">
              <a:lnSpc>
                <a:spcPct val="120000"/>
              </a:lnSpc>
              <a:spcAft>
                <a:spcPts val="557"/>
              </a:spcAft>
              <a:buClr>
                <a:srgbClr val="333333"/>
              </a:buClr>
              <a:buSzPct val="65000"/>
            </a:pPr>
            <a:r>
              <a:rPr lang="en-US" sz="1700" b="1" dirty="0">
                <a:solidFill>
                  <a:schemeClr val="tx1"/>
                </a:solidFill>
                <a:latin typeface="Arial" panose="020B0604020202020204" pitchFamily="34" charset="0"/>
                <a:cs typeface="Arial" panose="020B0604020202020204" pitchFamily="34" charset="0"/>
              </a:rPr>
              <a:t>Accountable</a:t>
            </a:r>
            <a:r>
              <a:rPr lang="en-US" sz="1700" dirty="0">
                <a:solidFill>
                  <a:schemeClr val="tx1"/>
                </a:solidFill>
                <a:latin typeface="Arial" panose="020B0604020202020204" pitchFamily="34" charset="0"/>
                <a:cs typeface="Arial" panose="020B0604020202020204" pitchFamily="34" charset="0"/>
              </a:rPr>
              <a:t> - Providers are held to common performance standards, deliverables and timelines</a:t>
            </a:r>
          </a:p>
          <a:p>
            <a:pPr lvl="1" algn="just">
              <a:lnSpc>
                <a:spcPct val="120000"/>
              </a:lnSpc>
              <a:spcAft>
                <a:spcPts val="557"/>
              </a:spcAft>
              <a:buClr>
                <a:srgbClr val="333333"/>
              </a:buClr>
              <a:buSzPct val="65000"/>
            </a:pPr>
            <a:r>
              <a:rPr lang="en-US" sz="1700" b="1" dirty="0">
                <a:solidFill>
                  <a:schemeClr val="tx1"/>
                </a:solidFill>
                <a:latin typeface="Arial" panose="020B0604020202020204" pitchFamily="34" charset="0"/>
                <a:cs typeface="Arial" panose="020B0604020202020204" pitchFamily="34" charset="0"/>
              </a:rPr>
              <a:t>Value Driven</a:t>
            </a:r>
            <a:r>
              <a:rPr lang="en-US" sz="1700" dirty="0">
                <a:solidFill>
                  <a:schemeClr val="tx1"/>
                </a:solidFill>
                <a:latin typeface="Arial" panose="020B0604020202020204" pitchFamily="34" charset="0"/>
                <a:cs typeface="Arial" panose="020B0604020202020204" pitchFamily="34" charset="0"/>
              </a:rPr>
              <a:t> – Focus on increasing value to patients, community, payers, and other stakeholders</a:t>
            </a:r>
            <a:endParaRPr lang="en-US" sz="17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8EC08AFC-9140-4A52-AC0D-2465A7ED5B89}"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4330063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96" y="256286"/>
            <a:ext cx="8229600" cy="625171"/>
          </a:xfrm>
        </p:spPr>
        <p:txBody>
          <a:bodyPr>
            <a:normAutofit/>
          </a:bodyPr>
          <a:lstStyle/>
          <a:p>
            <a:r>
              <a:rPr lang="en-US" sz="1900" dirty="0">
                <a:solidFill>
                  <a:srgbClr val="00AEEF"/>
                </a:solidFill>
                <a:latin typeface="Times New Roman" panose="02020603050405020304" pitchFamily="18" charset="0"/>
                <a:cs typeface="Times New Roman" panose="02020603050405020304" pitchFamily="18" charset="0"/>
              </a:rPr>
              <a:t>Mount Sinai’s PPS</a:t>
            </a:r>
          </a:p>
        </p:txBody>
      </p:sp>
      <p:sp>
        <p:nvSpPr>
          <p:cNvPr id="3" name="Content Placeholder 2"/>
          <p:cNvSpPr>
            <a:spLocks noGrp="1"/>
          </p:cNvSpPr>
          <p:nvPr>
            <p:ph idx="1"/>
          </p:nvPr>
        </p:nvSpPr>
        <p:spPr>
          <a:xfrm>
            <a:off x="555937" y="637733"/>
            <a:ext cx="7952614" cy="5961849"/>
          </a:xfrm>
        </p:spPr>
        <p:txBody>
          <a:bodyPr>
            <a:noAutofit/>
          </a:bodyPr>
          <a:lstStyle/>
          <a:p>
            <a:pPr>
              <a:spcAft>
                <a:spcPts val="1672"/>
              </a:spcAft>
            </a:pPr>
            <a:r>
              <a:rPr lang="en-US" sz="1700" b="1" dirty="0">
                <a:solidFill>
                  <a:schemeClr val="tx1"/>
                </a:solidFill>
                <a:cs typeface="Times New Roman" panose="02020603050405020304" pitchFamily="18" charset="0"/>
              </a:rPr>
              <a:t>What is a Performing Provider System “PPS”?</a:t>
            </a:r>
          </a:p>
          <a:p>
            <a:pPr algn="just">
              <a:lnSpc>
                <a:spcPct val="120000"/>
              </a:lnSpc>
              <a:spcAft>
                <a:spcPts val="1115"/>
              </a:spcAft>
            </a:pPr>
            <a:r>
              <a:rPr lang="en-US" sz="1500" b="1" dirty="0">
                <a:solidFill>
                  <a:schemeClr val="tx1"/>
                </a:solidFill>
                <a:latin typeface="Arial" panose="020B0604020202020204" pitchFamily="34" charset="0"/>
                <a:cs typeface="Arial" panose="020B0604020202020204" pitchFamily="34" charset="0"/>
              </a:rPr>
              <a:t>MSPPS</a:t>
            </a:r>
            <a:r>
              <a:rPr lang="en-US" sz="1500" dirty="0">
                <a:latin typeface="Arial" panose="020B0604020202020204" pitchFamily="34" charset="0"/>
                <a:cs typeface="Arial" panose="020B0604020202020204" pitchFamily="34" charset="0"/>
              </a:rPr>
              <a:t> </a:t>
            </a:r>
            <a:r>
              <a:rPr lang="en-US" sz="1500" dirty="0">
                <a:solidFill>
                  <a:schemeClr val="tx1"/>
                </a:solidFill>
                <a:latin typeface="Arial" panose="020B0604020202020204" pitchFamily="34" charset="0"/>
                <a:cs typeface="Arial" panose="020B0604020202020204" pitchFamily="34" charset="0"/>
              </a:rPr>
              <a:t>is a separate legal entity of Mount Sinai Hospital and is responsible for developing an </a:t>
            </a:r>
            <a:r>
              <a:rPr lang="en-US" sz="1500" dirty="0" smtClean="0">
                <a:solidFill>
                  <a:schemeClr val="tx1"/>
                </a:solidFill>
                <a:latin typeface="Arial" panose="020B0604020202020204" pitchFamily="34" charset="0"/>
                <a:cs typeface="Arial" panose="020B0604020202020204" pitchFamily="34" charset="0"/>
              </a:rPr>
              <a:t>infrastructure </a:t>
            </a:r>
            <a:r>
              <a:rPr lang="en-US" sz="1500" dirty="0">
                <a:solidFill>
                  <a:schemeClr val="tx1"/>
                </a:solidFill>
                <a:latin typeface="Arial" panose="020B0604020202020204" pitchFamily="34" charset="0"/>
                <a:cs typeface="Arial" panose="020B0604020202020204" pitchFamily="34" charset="0"/>
              </a:rPr>
              <a:t>sustainable to support the planning and implementation of </a:t>
            </a:r>
            <a:r>
              <a:rPr lang="en-US" sz="1500" dirty="0" smtClean="0">
                <a:solidFill>
                  <a:schemeClr val="tx1"/>
                </a:solidFill>
                <a:latin typeface="Arial" panose="020B0604020202020204" pitchFamily="34" charset="0"/>
                <a:cs typeface="Arial" panose="020B0604020202020204" pitchFamily="34" charset="0"/>
              </a:rPr>
              <a:t>clinical </a:t>
            </a:r>
            <a:r>
              <a:rPr lang="en-US" sz="1500" dirty="0">
                <a:solidFill>
                  <a:schemeClr val="tx1"/>
                </a:solidFill>
                <a:latin typeface="Arial" panose="020B0604020202020204" pitchFamily="34" charset="0"/>
                <a:cs typeface="Arial" panose="020B0604020202020204" pitchFamily="34" charset="0"/>
              </a:rPr>
              <a:t>projects </a:t>
            </a:r>
            <a:r>
              <a:rPr lang="en-US" sz="1500" dirty="0" smtClean="0">
                <a:solidFill>
                  <a:schemeClr val="tx1"/>
                </a:solidFill>
                <a:latin typeface="Arial" panose="020B0604020202020204" pitchFamily="34" charset="0"/>
                <a:cs typeface="Arial" panose="020B0604020202020204" pitchFamily="34" charset="0"/>
              </a:rPr>
              <a:t>tied </a:t>
            </a:r>
            <a:r>
              <a:rPr lang="en-US" sz="1500" dirty="0">
                <a:solidFill>
                  <a:schemeClr val="tx1"/>
                </a:solidFill>
                <a:latin typeface="Arial" panose="020B0604020202020204" pitchFamily="34" charset="0"/>
                <a:cs typeface="Arial" panose="020B0604020202020204" pitchFamily="34" charset="0"/>
              </a:rPr>
              <a:t>to the goal of reducing avoidable </a:t>
            </a:r>
            <a:r>
              <a:rPr lang="en-US" sz="1500" dirty="0" smtClean="0">
                <a:solidFill>
                  <a:schemeClr val="tx1"/>
                </a:solidFill>
                <a:latin typeface="Arial" panose="020B0604020202020204" pitchFamily="34" charset="0"/>
                <a:cs typeface="Arial" panose="020B0604020202020204" pitchFamily="34" charset="0"/>
              </a:rPr>
              <a:t>hospitalizations,</a:t>
            </a:r>
            <a:r>
              <a:rPr lang="en-US" sz="1500" b="1" dirty="0" smtClean="0">
                <a:solidFill>
                  <a:schemeClr val="tx1"/>
                </a:solidFill>
                <a:latin typeface="Arial" panose="020B0604020202020204" pitchFamily="34" charset="0"/>
                <a:cs typeface="Arial" panose="020B0604020202020204" pitchFamily="34" charset="0"/>
              </a:rPr>
              <a:t> </a:t>
            </a:r>
            <a:r>
              <a:rPr lang="en-US" sz="1500" dirty="0" smtClean="0">
                <a:solidFill>
                  <a:schemeClr val="tx1"/>
                </a:solidFill>
                <a:latin typeface="Arial" panose="020B0604020202020204" pitchFamily="34" charset="0"/>
                <a:cs typeface="Arial" panose="020B0604020202020204" pitchFamily="34" charset="0"/>
              </a:rPr>
              <a:t>improving the quality of care and health outcomes for our most vulnerable populations while reducing overall costs.</a:t>
            </a:r>
            <a:endParaRPr lang="en-US" sz="1500" dirty="0">
              <a:solidFill>
                <a:schemeClr val="tx1"/>
              </a:solidFill>
              <a:latin typeface="Arial" panose="020B0604020202020204" pitchFamily="34" charset="0"/>
              <a:cs typeface="Arial" panose="020B0604020202020204" pitchFamily="34" charset="0"/>
            </a:endParaRPr>
          </a:p>
          <a:p>
            <a:pPr marL="5898" lvl="5" indent="0" algn="just">
              <a:lnSpc>
                <a:spcPct val="120000"/>
              </a:lnSpc>
              <a:spcAft>
                <a:spcPts val="2786"/>
              </a:spcAft>
              <a:buSzPct val="55000"/>
              <a:buNone/>
            </a:pPr>
            <a:r>
              <a:rPr lang="en-US" sz="1500" dirty="0" smtClean="0">
                <a:latin typeface="+mj-lt"/>
                <a:cs typeface="Arial" panose="020B0604020202020204" pitchFamily="34" charset="0"/>
              </a:rPr>
              <a:t>In </a:t>
            </a:r>
            <a:r>
              <a:rPr lang="en-US" sz="1500" dirty="0">
                <a:latin typeface="+mj-lt"/>
                <a:cs typeface="Arial" panose="020B0604020202020204" pitchFamily="34" charset="0"/>
              </a:rPr>
              <a:t>partnership with </a:t>
            </a:r>
            <a:r>
              <a:rPr lang="en-US" sz="1500" dirty="0" smtClean="0">
                <a:latin typeface="+mj-lt"/>
                <a:cs typeface="Arial" panose="020B0604020202020204" pitchFamily="34" charset="0"/>
              </a:rPr>
              <a:t>over 300,000 providers </a:t>
            </a:r>
            <a:r>
              <a:rPr lang="en-US" sz="1500" dirty="0">
                <a:latin typeface="+mj-lt"/>
                <a:cs typeface="Arial" panose="020B0604020202020204" pitchFamily="34" charset="0"/>
              </a:rPr>
              <a:t>serving Manhattan, Brooklyn, Queens, MSPPS is working to integrate services </a:t>
            </a:r>
            <a:r>
              <a:rPr lang="en-US" sz="1500" dirty="0" smtClean="0">
                <a:latin typeface="+mj-lt"/>
                <a:cs typeface="Arial" panose="020B0604020202020204" pitchFamily="34" charset="0"/>
              </a:rPr>
              <a:t>through projects that will include:</a:t>
            </a:r>
          </a:p>
          <a:p>
            <a:pPr marL="736247" lvl="6" indent="-285750" algn="just">
              <a:lnSpc>
                <a:spcPct val="120000"/>
              </a:lnSpc>
              <a:spcAft>
                <a:spcPts val="2786"/>
              </a:spcAft>
              <a:buSzPct val="70000"/>
              <a:buFont typeface="Arial" panose="020B0604020202020204" pitchFamily="34" charset="0"/>
              <a:buChar char="►"/>
            </a:pPr>
            <a:r>
              <a:rPr lang="en-US" sz="1500" dirty="0" smtClean="0">
                <a:latin typeface="+mj-lt"/>
              </a:rPr>
              <a:t>The creation of an integrated delivery system</a:t>
            </a:r>
          </a:p>
          <a:p>
            <a:pPr marL="736247" lvl="6" indent="-285750" algn="just">
              <a:lnSpc>
                <a:spcPct val="120000"/>
              </a:lnSpc>
              <a:spcAft>
                <a:spcPts val="2786"/>
              </a:spcAft>
              <a:buSzPct val="70000"/>
              <a:buFont typeface="Arial" panose="020B0604020202020204" pitchFamily="34" charset="0"/>
              <a:buChar char="►"/>
            </a:pPr>
            <a:r>
              <a:rPr lang="en-US" sz="1500" dirty="0" smtClean="0">
                <a:latin typeface="+mj-lt"/>
              </a:rPr>
              <a:t>Development of care transition services after hospitalization</a:t>
            </a:r>
          </a:p>
          <a:p>
            <a:pPr marL="736247" lvl="6" indent="-285750" algn="just">
              <a:lnSpc>
                <a:spcPct val="120000"/>
              </a:lnSpc>
              <a:spcAft>
                <a:spcPts val="2786"/>
              </a:spcAft>
              <a:buSzPct val="70000"/>
              <a:buFont typeface="Arial" panose="020B0604020202020204" pitchFamily="34" charset="0"/>
              <a:buChar char="►"/>
            </a:pPr>
            <a:r>
              <a:rPr lang="en-US" sz="1500" dirty="0" smtClean="0">
                <a:latin typeface="+mj-lt"/>
              </a:rPr>
              <a:t>Home care and nursing home collaboration, and others.</a:t>
            </a:r>
            <a:endParaRPr lang="en-US" sz="1500" dirty="0">
              <a:latin typeface="+mj-lt"/>
            </a:endParaRPr>
          </a:p>
        </p:txBody>
      </p:sp>
      <p:sp>
        <p:nvSpPr>
          <p:cNvPr id="4" name="Slide Number Placeholder 3"/>
          <p:cNvSpPr>
            <a:spLocks noGrp="1"/>
          </p:cNvSpPr>
          <p:nvPr>
            <p:ph type="sldNum" sz="quarter" idx="12"/>
          </p:nvPr>
        </p:nvSpPr>
        <p:spPr/>
        <p:txBody>
          <a:bodyPr/>
          <a:lstStyle/>
          <a:p>
            <a:fld id="{9F8FBD0B-D5BA-AC4A-B182-CCF391B5588A}" type="slidenum">
              <a:rPr lang="en-US" smtClean="0">
                <a:solidFill>
                  <a:srgbClr val="000000">
                    <a:tint val="75000"/>
                  </a:srgbClr>
                </a:solidFill>
              </a:rPr>
              <a:pPr/>
              <a:t>46</a:t>
            </a:fld>
            <a:endParaRPr lang="en-US" dirty="0">
              <a:solidFill>
                <a:srgbClr val="000000">
                  <a:tint val="75000"/>
                </a:srgbClr>
              </a:solidFill>
            </a:endParaRPr>
          </a:p>
        </p:txBody>
      </p:sp>
    </p:spTree>
    <p:extLst>
      <p:ext uri="{BB962C8B-B14F-4D97-AF65-F5344CB8AC3E}">
        <p14:creationId xmlns:p14="http://schemas.microsoft.com/office/powerpoint/2010/main" val="39720658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96" y="256286"/>
            <a:ext cx="8229600" cy="625171"/>
          </a:xfrm>
        </p:spPr>
        <p:txBody>
          <a:bodyPr>
            <a:normAutofit/>
          </a:bodyPr>
          <a:lstStyle/>
          <a:p>
            <a:r>
              <a:rPr lang="en-US" sz="1900" dirty="0">
                <a:solidFill>
                  <a:srgbClr val="00AEEF"/>
                </a:solidFill>
                <a:latin typeface="Times New Roman" panose="02020603050405020304" pitchFamily="18" charset="0"/>
                <a:cs typeface="Times New Roman" panose="02020603050405020304" pitchFamily="18" charset="0"/>
              </a:rPr>
              <a:t>Mount Sinai’s PPS</a:t>
            </a:r>
          </a:p>
        </p:txBody>
      </p:sp>
      <p:sp>
        <p:nvSpPr>
          <p:cNvPr id="3" name="Content Placeholder 2"/>
          <p:cNvSpPr>
            <a:spLocks noGrp="1"/>
          </p:cNvSpPr>
          <p:nvPr>
            <p:ph idx="1"/>
          </p:nvPr>
        </p:nvSpPr>
        <p:spPr>
          <a:xfrm>
            <a:off x="555937" y="637733"/>
            <a:ext cx="7952614" cy="5961849"/>
          </a:xfrm>
        </p:spPr>
        <p:txBody>
          <a:bodyPr>
            <a:noAutofit/>
          </a:bodyPr>
          <a:lstStyle/>
          <a:p>
            <a:pPr marL="5898" lvl="5" indent="0" algn="just">
              <a:buSzPct val="55000"/>
              <a:buNone/>
            </a:pPr>
            <a:endParaRPr lang="en-US" sz="1500" b="1" i="1" dirty="0">
              <a:latin typeface="+mj-lt"/>
            </a:endParaRPr>
          </a:p>
          <a:p>
            <a:pPr marL="5898" lvl="5" indent="0" algn="just">
              <a:buSzPct val="55000"/>
              <a:buNone/>
            </a:pPr>
            <a:r>
              <a:rPr lang="en-US" sz="1500" dirty="0" smtClean="0">
                <a:latin typeface="+mj-lt"/>
              </a:rPr>
              <a:t>The MSPPS’s provider network includes physicians, hospitals, clinics, nursing homes, behavioral health and substance abuse providers, social services organizations, housing providers and care management programs.</a:t>
            </a:r>
          </a:p>
          <a:p>
            <a:pPr marL="5898" lvl="5" indent="0" algn="just">
              <a:buSzPct val="55000"/>
              <a:buNone/>
            </a:pPr>
            <a:endParaRPr lang="en-US" sz="1500" b="1" i="1" dirty="0" smtClean="0">
              <a:latin typeface="+mj-lt"/>
            </a:endParaRPr>
          </a:p>
          <a:p>
            <a:pPr marL="5898" lvl="5" indent="0" algn="just">
              <a:buSzPct val="55000"/>
              <a:buNone/>
            </a:pPr>
            <a:endParaRPr lang="en-US" sz="1500" b="1" dirty="0">
              <a:latin typeface="+mj-lt"/>
            </a:endParaRPr>
          </a:p>
          <a:p>
            <a:pPr marL="5898" lvl="5" indent="0" algn="just">
              <a:buSzPct val="55000"/>
              <a:buNone/>
            </a:pPr>
            <a:r>
              <a:rPr lang="en-US" sz="1810" b="1" i="1" dirty="0">
                <a:latin typeface="+mj-lt"/>
              </a:rPr>
              <a:t>Concerns related to the DSRIP may be directed to our office or through our Confidential Compliance Hotline  </a:t>
            </a:r>
            <a:r>
              <a:rPr lang="en-US" sz="1810" b="1" i="1" dirty="0">
                <a:solidFill>
                  <a:srgbClr val="FF0000"/>
                </a:solidFill>
                <a:latin typeface="+mj-lt"/>
              </a:rPr>
              <a:t>1-844-MS-DSRIP (673-7747</a:t>
            </a:r>
            <a:r>
              <a:rPr lang="en-US" sz="1810" b="1" i="1" dirty="0" smtClean="0">
                <a:solidFill>
                  <a:srgbClr val="FF0000"/>
                </a:solidFill>
                <a:latin typeface="+mj-lt"/>
              </a:rPr>
              <a:t>).</a:t>
            </a:r>
          </a:p>
          <a:p>
            <a:pPr marL="5898" lvl="5" indent="0" algn="just">
              <a:buSzPct val="55000"/>
              <a:buNone/>
            </a:pPr>
            <a:endParaRPr lang="en-US" sz="1810" b="1" i="1" dirty="0">
              <a:solidFill>
                <a:srgbClr val="FF0000"/>
              </a:solidFill>
              <a:latin typeface="+mj-lt"/>
            </a:endParaRPr>
          </a:p>
          <a:p>
            <a:pPr marL="1475" lvl="5" indent="0">
              <a:buSzPct val="55000"/>
              <a:buNone/>
            </a:pPr>
            <a:r>
              <a:rPr lang="en-US" sz="1300" b="1" i="1" dirty="0" smtClean="0">
                <a:latin typeface="+mj-lt"/>
              </a:rPr>
              <a:t>More </a:t>
            </a:r>
            <a:r>
              <a:rPr lang="en-US" sz="1300" b="1" i="1" dirty="0">
                <a:latin typeface="+mj-lt"/>
              </a:rPr>
              <a:t>information on the Mount Sinai PPS can be found at </a:t>
            </a:r>
            <a:r>
              <a:rPr lang="en-US" sz="1300" dirty="0">
                <a:latin typeface="+mj-lt"/>
                <a:hlinkClick r:id="rId3"/>
              </a:rPr>
              <a:t>http://mountsinaipps.org/</a:t>
            </a:r>
            <a:endParaRPr lang="en-US" sz="1300" dirty="0">
              <a:solidFill>
                <a:srgbClr val="333333"/>
              </a:solidFill>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fld id="{9F8FBD0B-D5BA-AC4A-B182-CCF391B5588A}" type="slidenum">
              <a:rPr lang="en-US" smtClean="0">
                <a:solidFill>
                  <a:srgbClr val="000000">
                    <a:tint val="75000"/>
                  </a:srgbClr>
                </a:solidFill>
              </a:rPr>
              <a:pPr/>
              <a:t>47</a:t>
            </a:fld>
            <a:endParaRPr lang="en-US" dirty="0">
              <a:solidFill>
                <a:srgbClr val="000000">
                  <a:tint val="75000"/>
                </a:srgbClr>
              </a:solidFill>
            </a:endParaRPr>
          </a:p>
        </p:txBody>
      </p:sp>
    </p:spTree>
    <p:extLst>
      <p:ext uri="{BB962C8B-B14F-4D97-AF65-F5344CB8AC3E}">
        <p14:creationId xmlns:p14="http://schemas.microsoft.com/office/powerpoint/2010/main" val="6976307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950" y="436099"/>
            <a:ext cx="8229600" cy="625171"/>
          </a:xfrm>
        </p:spPr>
        <p:txBody>
          <a:bodyPr/>
          <a:lstStyle/>
          <a:p>
            <a:pPr algn="l"/>
            <a:r>
              <a:rPr lang="en-US" b="1" dirty="0" smtClean="0">
                <a:solidFill>
                  <a:srgbClr val="00B0F0"/>
                </a:solidFill>
                <a:latin typeface="Times New Roman" panose="02020603050405020304" pitchFamily="18" charset="0"/>
                <a:cs typeface="Times New Roman" panose="02020603050405020304" pitchFamily="18" charset="0"/>
              </a:rPr>
              <a:t>  Assurance &amp; Compliance Services Department Key Contact List</a:t>
            </a:r>
            <a:endParaRPr lang="en-US" b="1"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553200" y="6356353"/>
            <a:ext cx="2434046" cy="365125"/>
          </a:xfrm>
        </p:spPr>
        <p:txBody>
          <a:bodyPr/>
          <a:lstStyle/>
          <a:p>
            <a:r>
              <a:rPr lang="en-US" dirty="0" smtClean="0">
                <a:solidFill>
                  <a:srgbClr val="000000">
                    <a:tint val="75000"/>
                  </a:srgbClr>
                </a:solidFill>
              </a:rPr>
              <a:t>44</a:t>
            </a:r>
            <a:endParaRPr lang="en-US" dirty="0">
              <a:solidFill>
                <a:srgbClr val="000000">
                  <a:tint val="75000"/>
                </a:srgb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75490638"/>
              </p:ext>
            </p:extLst>
          </p:nvPr>
        </p:nvGraphicFramePr>
        <p:xfrm>
          <a:off x="745341" y="1070213"/>
          <a:ext cx="7518983" cy="4500969"/>
        </p:xfrm>
        <a:graphic>
          <a:graphicData uri="http://schemas.openxmlformats.org/drawingml/2006/table">
            <a:tbl>
              <a:tblPr>
                <a:tableStyleId>{5C22544A-7EE6-4342-B048-85BDC9FD1C3A}</a:tableStyleId>
              </a:tblPr>
              <a:tblGrid>
                <a:gridCol w="2080178"/>
                <a:gridCol w="2166854"/>
                <a:gridCol w="1629087"/>
                <a:gridCol w="1642864"/>
              </a:tblGrid>
              <a:tr h="261543">
                <a:tc>
                  <a:txBody>
                    <a:bodyPr/>
                    <a:lstStyle/>
                    <a:p>
                      <a:pPr algn="ctr" fontAlgn="b"/>
                      <a:r>
                        <a:rPr lang="en-US" sz="1400" b="1" u="none" strike="noStrike" dirty="0">
                          <a:solidFill>
                            <a:schemeClr val="bg1"/>
                          </a:solidFill>
                          <a:effectLst/>
                          <a:latin typeface="Cambria" panose="02040503050406030204" pitchFamily="18" charset="0"/>
                        </a:rPr>
                        <a:t>Name</a:t>
                      </a:r>
                      <a:endParaRPr lang="en-US" sz="1400" b="1" i="0" u="none" strike="noStrike" dirty="0">
                        <a:solidFill>
                          <a:schemeClr val="bg1"/>
                        </a:solidFill>
                        <a:effectLst/>
                        <a:latin typeface="Cambria" panose="02040503050406030204" pitchFamily="18" charset="0"/>
                      </a:endParaRPr>
                    </a:p>
                  </a:txBody>
                  <a:tcPr marL="5146" marR="5146" marT="5403" marB="0" anchor="b">
                    <a:solidFill>
                      <a:srgbClr val="FF00FF"/>
                    </a:solidFill>
                  </a:tcPr>
                </a:tc>
                <a:tc>
                  <a:txBody>
                    <a:bodyPr/>
                    <a:lstStyle/>
                    <a:p>
                      <a:pPr algn="ctr" fontAlgn="b"/>
                      <a:r>
                        <a:rPr lang="en-US" sz="1400" b="1" u="none" strike="noStrike" dirty="0">
                          <a:solidFill>
                            <a:schemeClr val="bg1"/>
                          </a:solidFill>
                          <a:effectLst/>
                          <a:latin typeface="Cambria" panose="02040503050406030204" pitchFamily="18" charset="0"/>
                        </a:rPr>
                        <a:t>Title</a:t>
                      </a:r>
                      <a:endParaRPr lang="en-US" sz="1400" b="1" i="0" u="none" strike="noStrike" dirty="0">
                        <a:solidFill>
                          <a:schemeClr val="bg1"/>
                        </a:solidFill>
                        <a:effectLst/>
                        <a:latin typeface="Cambria" panose="02040503050406030204" pitchFamily="18" charset="0"/>
                      </a:endParaRPr>
                    </a:p>
                  </a:txBody>
                  <a:tcPr marL="5146" marR="5146" marT="5403" marB="0" anchor="b">
                    <a:solidFill>
                      <a:srgbClr val="FF00FF"/>
                    </a:solidFill>
                  </a:tcPr>
                </a:tc>
                <a:tc>
                  <a:txBody>
                    <a:bodyPr/>
                    <a:lstStyle/>
                    <a:p>
                      <a:pPr algn="ctr" fontAlgn="b"/>
                      <a:r>
                        <a:rPr lang="en-US" sz="1400" b="1" u="none" strike="noStrike" dirty="0">
                          <a:solidFill>
                            <a:schemeClr val="bg1"/>
                          </a:solidFill>
                          <a:effectLst/>
                          <a:latin typeface="Cambria" panose="02040503050406030204" pitchFamily="18" charset="0"/>
                        </a:rPr>
                        <a:t>Program Area</a:t>
                      </a:r>
                      <a:endParaRPr lang="en-US" sz="1400" b="1" i="0" u="none" strike="noStrike" dirty="0">
                        <a:solidFill>
                          <a:schemeClr val="bg1"/>
                        </a:solidFill>
                        <a:effectLst/>
                        <a:latin typeface="Cambria" panose="02040503050406030204" pitchFamily="18" charset="0"/>
                      </a:endParaRPr>
                    </a:p>
                  </a:txBody>
                  <a:tcPr marL="5146" marR="5146" marT="5403" marB="0" anchor="b">
                    <a:solidFill>
                      <a:srgbClr val="FF00FF"/>
                    </a:solidFill>
                  </a:tcPr>
                </a:tc>
                <a:tc>
                  <a:txBody>
                    <a:bodyPr/>
                    <a:lstStyle/>
                    <a:p>
                      <a:pPr algn="ctr" fontAlgn="b"/>
                      <a:r>
                        <a:rPr lang="en-US" sz="1400" b="1" u="none" strike="noStrike" dirty="0">
                          <a:solidFill>
                            <a:schemeClr val="bg1"/>
                          </a:solidFill>
                          <a:effectLst/>
                          <a:latin typeface="Cambria" panose="02040503050406030204" pitchFamily="18" charset="0"/>
                        </a:rPr>
                        <a:t>Phone Number</a:t>
                      </a:r>
                      <a:endParaRPr lang="en-US" sz="1400" b="1" i="0" u="none" strike="noStrike" dirty="0">
                        <a:solidFill>
                          <a:schemeClr val="bg1"/>
                        </a:solidFill>
                        <a:effectLst/>
                        <a:latin typeface="Cambria" panose="02040503050406030204" pitchFamily="18" charset="0"/>
                      </a:endParaRPr>
                    </a:p>
                  </a:txBody>
                  <a:tcPr marL="5146" marR="5146" marT="5403" marB="0" anchor="b">
                    <a:solidFill>
                      <a:srgbClr val="FF00FF"/>
                    </a:solidFill>
                  </a:tcPr>
                </a:tc>
              </a:tr>
              <a:tr h="494394">
                <a:tc>
                  <a:txBody>
                    <a:bodyPr/>
                    <a:lstStyle/>
                    <a:p>
                      <a:pPr algn="l" fontAlgn="ctr"/>
                      <a:r>
                        <a:rPr lang="en-US" sz="1400" u="none" strike="noStrike" dirty="0">
                          <a:effectLst/>
                          <a:latin typeface="Cambria" panose="02040503050406030204" pitchFamily="18" charset="0"/>
                        </a:rPr>
                        <a:t>Frank </a:t>
                      </a:r>
                      <a:r>
                        <a:rPr lang="en-US" sz="1400" u="none" strike="noStrike" dirty="0" err="1">
                          <a:effectLst/>
                          <a:latin typeface="Cambria" panose="02040503050406030204" pitchFamily="18" charset="0"/>
                        </a:rPr>
                        <a:t>Cino</a:t>
                      </a:r>
                      <a:endParaRPr lang="en-US" sz="1400" b="1" i="0" u="none" strike="noStrike" dirty="0">
                        <a:solidFill>
                          <a:srgbClr val="000000"/>
                        </a:solidFill>
                        <a:effectLst/>
                        <a:latin typeface="Cambria" panose="02040503050406030204" pitchFamily="18" charset="0"/>
                      </a:endParaRPr>
                    </a:p>
                  </a:txBody>
                  <a:tcPr marL="46315" marR="5146" marT="5403" marB="0" anchor="ctr"/>
                </a:tc>
                <a:tc>
                  <a:txBody>
                    <a:bodyPr/>
                    <a:lstStyle/>
                    <a:p>
                      <a:pPr algn="ctr" fontAlgn="ctr"/>
                      <a:r>
                        <a:rPr lang="en-US" sz="1400" u="none" strike="noStrike" dirty="0">
                          <a:effectLst/>
                          <a:latin typeface="Cambria" panose="02040503050406030204" pitchFamily="18" charset="0"/>
                        </a:rPr>
                        <a:t>SVP, Chief Compliance Officer</a:t>
                      </a:r>
                      <a:endParaRPr lang="en-US" sz="1400" b="0" i="0" u="none" strike="noStrike" dirty="0">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a:effectLst/>
                          <a:latin typeface="Cambria" panose="02040503050406030204" pitchFamily="18" charset="0"/>
                        </a:rPr>
                        <a:t>ALL</a:t>
                      </a:r>
                      <a:endParaRPr lang="en-US" sz="1400" b="0" i="0" u="none" strike="noStrike">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a:effectLst/>
                          <a:latin typeface="Cambria" panose="02040503050406030204" pitchFamily="18" charset="0"/>
                        </a:rPr>
                        <a:t>646-605-7101</a:t>
                      </a:r>
                      <a:endParaRPr lang="en-US" sz="1400" b="0" i="0" u="none" strike="noStrike">
                        <a:solidFill>
                          <a:srgbClr val="000000"/>
                        </a:solidFill>
                        <a:effectLst/>
                        <a:latin typeface="Cambria" panose="02040503050406030204" pitchFamily="18" charset="0"/>
                      </a:endParaRPr>
                    </a:p>
                  </a:txBody>
                  <a:tcPr marL="5146" marR="5146" marT="5403" marB="0" anchor="ctr"/>
                </a:tc>
              </a:tr>
              <a:tr h="449646">
                <a:tc>
                  <a:txBody>
                    <a:bodyPr/>
                    <a:lstStyle/>
                    <a:p>
                      <a:pPr algn="l" fontAlgn="ctr"/>
                      <a:r>
                        <a:rPr lang="en-US" sz="1400" u="none" strike="noStrike" dirty="0">
                          <a:effectLst/>
                          <a:latin typeface="Cambria" panose="02040503050406030204" pitchFamily="18" charset="0"/>
                        </a:rPr>
                        <a:t>Louis Schenkel</a:t>
                      </a:r>
                      <a:endParaRPr lang="en-US" sz="1400" b="1" i="0" u="none" strike="noStrike" dirty="0">
                        <a:solidFill>
                          <a:srgbClr val="000000"/>
                        </a:solidFill>
                        <a:effectLst/>
                        <a:latin typeface="Cambria" panose="02040503050406030204" pitchFamily="18" charset="0"/>
                      </a:endParaRPr>
                    </a:p>
                  </a:txBody>
                  <a:tcPr marL="46315" marR="5146" marT="5403" marB="0" anchor="ctr"/>
                </a:tc>
                <a:tc>
                  <a:txBody>
                    <a:bodyPr/>
                    <a:lstStyle/>
                    <a:p>
                      <a:pPr algn="ctr" fontAlgn="ctr"/>
                      <a:r>
                        <a:rPr lang="en-US" sz="1400" u="none" strike="noStrike" dirty="0">
                          <a:effectLst/>
                          <a:latin typeface="Cambria" panose="02040503050406030204" pitchFamily="18" charset="0"/>
                        </a:rPr>
                        <a:t>VP, Chief Privacy Officer</a:t>
                      </a:r>
                      <a:endParaRPr lang="en-US" sz="1400" b="0" i="0" u="none" strike="noStrike" dirty="0">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dirty="0">
                          <a:effectLst/>
                          <a:latin typeface="Cambria" panose="02040503050406030204" pitchFamily="18" charset="0"/>
                        </a:rPr>
                        <a:t>ALL</a:t>
                      </a:r>
                      <a:endParaRPr lang="en-US" sz="1400" b="0" i="0" u="none" strike="noStrike" dirty="0">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dirty="0">
                          <a:effectLst/>
                          <a:latin typeface="Cambria" panose="02040503050406030204" pitchFamily="18" charset="0"/>
                        </a:rPr>
                        <a:t>646-605-7102</a:t>
                      </a:r>
                      <a:endParaRPr lang="en-US" sz="1400" b="0" i="0" u="none" strike="noStrike" dirty="0">
                        <a:solidFill>
                          <a:srgbClr val="000000"/>
                        </a:solidFill>
                        <a:effectLst/>
                        <a:latin typeface="Cambria" panose="02040503050406030204" pitchFamily="18" charset="0"/>
                      </a:endParaRPr>
                    </a:p>
                  </a:txBody>
                  <a:tcPr marL="5146" marR="5146" marT="5403" marB="0" anchor="ctr"/>
                </a:tc>
              </a:tr>
              <a:tr h="494394">
                <a:tc>
                  <a:txBody>
                    <a:bodyPr/>
                    <a:lstStyle/>
                    <a:p>
                      <a:pPr algn="l" fontAlgn="ctr"/>
                      <a:r>
                        <a:rPr lang="en-US" sz="1400" u="none" strike="noStrike" dirty="0">
                          <a:effectLst/>
                          <a:latin typeface="Cambria" panose="02040503050406030204" pitchFamily="18" charset="0"/>
                        </a:rPr>
                        <a:t>Vivian Dillon</a:t>
                      </a:r>
                      <a:endParaRPr lang="en-US" sz="1400" b="1" i="0" u="none" strike="noStrike" dirty="0">
                        <a:solidFill>
                          <a:srgbClr val="000000"/>
                        </a:solidFill>
                        <a:effectLst/>
                        <a:latin typeface="Cambria" panose="02040503050406030204" pitchFamily="18" charset="0"/>
                      </a:endParaRPr>
                    </a:p>
                  </a:txBody>
                  <a:tcPr marL="46315" marR="5146" marT="5403" marB="0" anchor="ctr"/>
                </a:tc>
                <a:tc>
                  <a:txBody>
                    <a:bodyPr/>
                    <a:lstStyle/>
                    <a:p>
                      <a:pPr algn="ctr" fontAlgn="ctr"/>
                      <a:r>
                        <a:rPr lang="en-US" sz="1400" u="none" strike="noStrike" dirty="0" smtClean="0">
                          <a:effectLst/>
                          <a:latin typeface="Cambria" panose="02040503050406030204" pitchFamily="18" charset="0"/>
                        </a:rPr>
                        <a:t>Senior </a:t>
                      </a:r>
                      <a:r>
                        <a:rPr lang="en-US" sz="1400" u="none" strike="noStrike" dirty="0">
                          <a:effectLst/>
                          <a:latin typeface="Cambria" panose="02040503050406030204" pitchFamily="18" charset="0"/>
                        </a:rPr>
                        <a:t>Director</a:t>
                      </a:r>
                      <a:endParaRPr lang="en-US" sz="1400" b="0" i="0" u="none" strike="noStrike" dirty="0">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a:effectLst/>
                          <a:latin typeface="Cambria" panose="02040503050406030204" pitchFamily="18" charset="0"/>
                        </a:rPr>
                        <a:t>Corporate Compliance</a:t>
                      </a:r>
                      <a:endParaRPr lang="en-US" sz="1400" b="0" i="0" u="none" strike="noStrike">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dirty="0">
                          <a:effectLst/>
                          <a:latin typeface="Cambria" panose="02040503050406030204" pitchFamily="18" charset="0"/>
                        </a:rPr>
                        <a:t>646-605-7110</a:t>
                      </a:r>
                      <a:endParaRPr lang="en-US" sz="1400" b="0" i="0" u="none" strike="noStrike" dirty="0">
                        <a:solidFill>
                          <a:srgbClr val="000000"/>
                        </a:solidFill>
                        <a:effectLst/>
                        <a:latin typeface="Cambria" panose="02040503050406030204" pitchFamily="18" charset="0"/>
                      </a:endParaRPr>
                    </a:p>
                  </a:txBody>
                  <a:tcPr marL="5146" marR="5146" marT="5403" marB="0" anchor="ctr"/>
                </a:tc>
              </a:tr>
              <a:tr h="478830">
                <a:tc>
                  <a:txBody>
                    <a:bodyPr/>
                    <a:lstStyle/>
                    <a:p>
                      <a:pPr algn="l" fontAlgn="ctr"/>
                      <a:r>
                        <a:rPr lang="en-US" sz="1400" b="0" i="0" u="none" strike="noStrike" dirty="0" smtClean="0">
                          <a:solidFill>
                            <a:srgbClr val="000000"/>
                          </a:solidFill>
                          <a:effectLst/>
                          <a:latin typeface="Cambria" panose="02040503050406030204" pitchFamily="18" charset="0"/>
                        </a:rPr>
                        <a:t>Heather Chamides</a:t>
                      </a:r>
                      <a:endParaRPr lang="en-US" sz="1400" b="0" i="0" u="none" strike="noStrike" dirty="0">
                        <a:solidFill>
                          <a:srgbClr val="000000"/>
                        </a:solidFill>
                        <a:effectLst/>
                        <a:latin typeface="Cambria" panose="02040503050406030204" pitchFamily="18" charset="0"/>
                      </a:endParaRPr>
                    </a:p>
                  </a:txBody>
                  <a:tcPr marL="46315" marR="5146" marT="5403" marB="0" anchor="ctr"/>
                </a:tc>
                <a:tc>
                  <a:txBody>
                    <a:bodyPr/>
                    <a:lstStyle/>
                    <a:p>
                      <a:pPr algn="ctr" fontAlgn="ctr"/>
                      <a:r>
                        <a:rPr lang="en-US" sz="1400" b="0" i="0" u="none" strike="noStrike" dirty="0" smtClean="0">
                          <a:solidFill>
                            <a:srgbClr val="000000"/>
                          </a:solidFill>
                          <a:effectLst/>
                          <a:latin typeface="Cambria" panose="02040503050406030204" pitchFamily="18" charset="0"/>
                        </a:rPr>
                        <a:t>Director</a:t>
                      </a:r>
                      <a:endParaRPr lang="en-US" sz="1400" b="0" i="0" u="none" strike="noStrike" dirty="0">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b="0" i="0" u="none" strike="noStrike" dirty="0" smtClean="0">
                          <a:solidFill>
                            <a:srgbClr val="000000"/>
                          </a:solidFill>
                          <a:effectLst/>
                          <a:latin typeface="Cambria" panose="02040503050406030204" pitchFamily="18" charset="0"/>
                        </a:rPr>
                        <a:t>HIPAA</a:t>
                      </a:r>
                      <a:endParaRPr lang="en-US" sz="1400" b="0" i="0" u="none" strike="noStrike" dirty="0">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b="0" i="0" u="none" strike="noStrike" dirty="0" smtClean="0">
                          <a:solidFill>
                            <a:srgbClr val="000000"/>
                          </a:solidFill>
                          <a:effectLst/>
                          <a:latin typeface="Cambria" panose="02040503050406030204" pitchFamily="18" charset="0"/>
                        </a:rPr>
                        <a:t>646-605-7130</a:t>
                      </a:r>
                      <a:endParaRPr lang="en-US" sz="1400" b="0" i="0" u="none" strike="noStrike" dirty="0">
                        <a:solidFill>
                          <a:srgbClr val="000000"/>
                        </a:solidFill>
                        <a:effectLst/>
                        <a:latin typeface="Cambria" panose="02040503050406030204" pitchFamily="18" charset="0"/>
                      </a:endParaRPr>
                    </a:p>
                  </a:txBody>
                  <a:tcPr marL="5146" marR="5146" marT="5403" marB="0" anchor="ctr"/>
                </a:tc>
              </a:tr>
              <a:tr h="478830">
                <a:tc>
                  <a:txBody>
                    <a:bodyPr/>
                    <a:lstStyle/>
                    <a:p>
                      <a:pPr algn="l" fontAlgn="ctr"/>
                      <a:r>
                        <a:rPr lang="en-US" sz="1400" u="none" strike="noStrike" dirty="0" smtClean="0">
                          <a:effectLst/>
                          <a:latin typeface="Cambria" panose="02040503050406030204" pitchFamily="18" charset="0"/>
                        </a:rPr>
                        <a:t>Kaysha Virasawmi</a:t>
                      </a:r>
                      <a:endParaRPr lang="en-US" sz="1400" b="1" i="0" u="none" strike="noStrike" dirty="0">
                        <a:solidFill>
                          <a:srgbClr val="000000"/>
                        </a:solidFill>
                        <a:effectLst/>
                        <a:latin typeface="Cambria" panose="02040503050406030204" pitchFamily="18" charset="0"/>
                      </a:endParaRPr>
                    </a:p>
                  </a:txBody>
                  <a:tcPr marL="46315" marR="5146" marT="5403" marB="0" anchor="ctr"/>
                </a:tc>
                <a:tc>
                  <a:txBody>
                    <a:bodyPr/>
                    <a:lstStyle/>
                    <a:p>
                      <a:pPr algn="ctr" fontAlgn="ctr"/>
                      <a:r>
                        <a:rPr lang="en-US" sz="1400" u="none" strike="noStrike" dirty="0" smtClean="0">
                          <a:effectLst/>
                          <a:latin typeface="Cambria" panose="02040503050406030204" pitchFamily="18" charset="0"/>
                        </a:rPr>
                        <a:t>Associate Director</a:t>
                      </a:r>
                      <a:endParaRPr lang="en-US" sz="1400" b="0" i="0" u="none" strike="noStrike" dirty="0">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a:effectLst/>
                          <a:latin typeface="Cambria" panose="02040503050406030204" pitchFamily="18" charset="0"/>
                        </a:rPr>
                        <a:t>Billing Compliance</a:t>
                      </a:r>
                      <a:endParaRPr lang="en-US" sz="1400" b="0" i="0" u="none" strike="noStrike">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dirty="0" smtClean="0">
                          <a:effectLst/>
                          <a:latin typeface="Cambria" panose="02040503050406030204" pitchFamily="18" charset="0"/>
                        </a:rPr>
                        <a:t>646-605-7178</a:t>
                      </a:r>
                      <a:endParaRPr lang="en-US" sz="1400" b="0" i="0" u="none" strike="noStrike" dirty="0">
                        <a:solidFill>
                          <a:srgbClr val="000000"/>
                        </a:solidFill>
                        <a:effectLst/>
                        <a:latin typeface="Cambria" panose="02040503050406030204" pitchFamily="18" charset="0"/>
                      </a:endParaRPr>
                    </a:p>
                  </a:txBody>
                  <a:tcPr marL="5146" marR="5146" marT="5403" marB="0" anchor="ctr"/>
                </a:tc>
              </a:tr>
              <a:tr h="449646">
                <a:tc>
                  <a:txBody>
                    <a:bodyPr/>
                    <a:lstStyle/>
                    <a:p>
                      <a:pPr algn="l" fontAlgn="ctr"/>
                      <a:r>
                        <a:rPr lang="en-US" sz="1400" u="none" strike="noStrike" dirty="0">
                          <a:effectLst/>
                          <a:latin typeface="Cambria" panose="02040503050406030204" pitchFamily="18" charset="0"/>
                        </a:rPr>
                        <a:t>Darrick Fuller </a:t>
                      </a:r>
                      <a:endParaRPr lang="en-US" sz="1400" b="1" i="0" u="none" strike="noStrike" dirty="0">
                        <a:solidFill>
                          <a:srgbClr val="000000"/>
                        </a:solidFill>
                        <a:effectLst/>
                        <a:latin typeface="Cambria" panose="02040503050406030204" pitchFamily="18" charset="0"/>
                      </a:endParaRPr>
                    </a:p>
                  </a:txBody>
                  <a:tcPr marL="46315" marR="5146" marT="5403" marB="0" anchor="ctr"/>
                </a:tc>
                <a:tc>
                  <a:txBody>
                    <a:bodyPr/>
                    <a:lstStyle/>
                    <a:p>
                      <a:pPr algn="ctr" fontAlgn="ctr"/>
                      <a:r>
                        <a:rPr lang="en-US" sz="1400" u="none" strike="noStrike" dirty="0" smtClean="0">
                          <a:effectLst/>
                          <a:latin typeface="Cambria" panose="02040503050406030204" pitchFamily="18" charset="0"/>
                        </a:rPr>
                        <a:t>Vice President</a:t>
                      </a:r>
                      <a:endParaRPr lang="en-US" sz="1400" b="0" i="0" u="none" strike="noStrike" dirty="0">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a:effectLst/>
                          <a:latin typeface="Cambria" panose="02040503050406030204" pitchFamily="18" charset="0"/>
                        </a:rPr>
                        <a:t>Audit Services</a:t>
                      </a:r>
                      <a:endParaRPr lang="en-US" sz="1400" b="0" i="0" u="none" strike="noStrike">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dirty="0" smtClean="0">
                          <a:effectLst/>
                          <a:latin typeface="Cambria" panose="02040503050406030204" pitchFamily="18" charset="0"/>
                        </a:rPr>
                        <a:t>646-605-7150</a:t>
                      </a:r>
                      <a:endParaRPr lang="en-US" sz="1400" b="0" i="0" u="none" strike="noStrike" dirty="0">
                        <a:solidFill>
                          <a:srgbClr val="000000"/>
                        </a:solidFill>
                        <a:effectLst/>
                        <a:latin typeface="Cambria" panose="02040503050406030204" pitchFamily="18" charset="0"/>
                      </a:endParaRPr>
                    </a:p>
                  </a:txBody>
                  <a:tcPr marL="5146" marR="5146" marT="5403" marB="0" anchor="ctr"/>
                </a:tc>
              </a:tr>
              <a:tr h="494394">
                <a:tc>
                  <a:txBody>
                    <a:bodyPr/>
                    <a:lstStyle/>
                    <a:p>
                      <a:pPr algn="l" fontAlgn="ctr"/>
                      <a:r>
                        <a:rPr lang="en-US" sz="1400" u="none" strike="noStrike" dirty="0" smtClean="0">
                          <a:effectLst/>
                          <a:latin typeface="Cambria" panose="02040503050406030204" pitchFamily="18" charset="0"/>
                        </a:rPr>
                        <a:t>Salvatore Tranchina</a:t>
                      </a:r>
                      <a:endParaRPr lang="en-US" sz="1400" b="1" i="0" u="none" strike="noStrike" dirty="0">
                        <a:solidFill>
                          <a:srgbClr val="000000"/>
                        </a:solidFill>
                        <a:effectLst/>
                        <a:latin typeface="Cambria" panose="02040503050406030204" pitchFamily="18" charset="0"/>
                      </a:endParaRPr>
                    </a:p>
                  </a:txBody>
                  <a:tcPr marL="46315" marR="5146" marT="5403" marB="0" anchor="ctr"/>
                </a:tc>
                <a:tc>
                  <a:txBody>
                    <a:bodyPr/>
                    <a:lstStyle/>
                    <a:p>
                      <a:pPr algn="ctr" fontAlgn="ctr"/>
                      <a:r>
                        <a:rPr lang="en-US" sz="1400" u="none" strike="noStrike" dirty="0" smtClean="0">
                          <a:effectLst/>
                          <a:latin typeface="Cambria" panose="02040503050406030204" pitchFamily="18" charset="0"/>
                        </a:rPr>
                        <a:t>Senior Director</a:t>
                      </a:r>
                      <a:endParaRPr lang="en-US" sz="1400" b="0" i="0" u="none" strike="noStrike" dirty="0">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a:effectLst/>
                          <a:latin typeface="Cambria" panose="02040503050406030204" pitchFamily="18" charset="0"/>
                        </a:rPr>
                        <a:t>Environmental Health &amp; Safety</a:t>
                      </a:r>
                      <a:endParaRPr lang="en-US" sz="1400" b="0" i="0" u="none" strike="noStrike">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dirty="0">
                          <a:effectLst/>
                          <a:latin typeface="Cambria" panose="02040503050406030204" pitchFamily="18" charset="0"/>
                        </a:rPr>
                        <a:t>646-605-7105</a:t>
                      </a:r>
                      <a:endParaRPr lang="en-US" sz="1400" b="0" i="0" u="none" strike="noStrike" dirty="0">
                        <a:solidFill>
                          <a:srgbClr val="000000"/>
                        </a:solidFill>
                        <a:effectLst/>
                        <a:latin typeface="Cambria" panose="02040503050406030204" pitchFamily="18" charset="0"/>
                      </a:endParaRPr>
                    </a:p>
                  </a:txBody>
                  <a:tcPr marL="5146" marR="5146" marT="5403" marB="0" anchor="ctr"/>
                </a:tc>
              </a:tr>
              <a:tr h="449646">
                <a:tc>
                  <a:txBody>
                    <a:bodyPr/>
                    <a:lstStyle/>
                    <a:p>
                      <a:pPr algn="l" fontAlgn="ctr"/>
                      <a:r>
                        <a:rPr lang="en-US" sz="1400" u="none" strike="noStrike" dirty="0">
                          <a:effectLst/>
                          <a:latin typeface="Cambria" panose="02040503050406030204" pitchFamily="18" charset="0"/>
                        </a:rPr>
                        <a:t>Bruce </a:t>
                      </a:r>
                      <a:r>
                        <a:rPr lang="en-US" sz="1400" u="none" strike="noStrike" dirty="0" smtClean="0">
                          <a:effectLst/>
                          <a:latin typeface="Cambria" panose="02040503050406030204" pitchFamily="18" charset="0"/>
                        </a:rPr>
                        <a:t>Sackman</a:t>
                      </a:r>
                      <a:endParaRPr lang="en-US" sz="1400" b="1" i="0" u="none" strike="noStrike" dirty="0">
                        <a:solidFill>
                          <a:srgbClr val="000000"/>
                        </a:solidFill>
                        <a:effectLst/>
                        <a:latin typeface="Cambria" panose="02040503050406030204" pitchFamily="18" charset="0"/>
                      </a:endParaRPr>
                    </a:p>
                  </a:txBody>
                  <a:tcPr marL="46315" marR="5146" marT="5403" marB="0" anchor="ctr"/>
                </a:tc>
                <a:tc>
                  <a:txBody>
                    <a:bodyPr/>
                    <a:lstStyle/>
                    <a:p>
                      <a:pPr algn="ctr" fontAlgn="ctr"/>
                      <a:r>
                        <a:rPr lang="en-US" sz="1400" u="none" strike="noStrike" dirty="0" smtClean="0">
                          <a:effectLst/>
                          <a:latin typeface="Cambria" panose="02040503050406030204" pitchFamily="18" charset="0"/>
                        </a:rPr>
                        <a:t>Senior Investigator</a:t>
                      </a:r>
                      <a:endParaRPr lang="en-US" sz="1400" b="0" i="0" u="none" strike="noStrike" dirty="0">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a:effectLst/>
                          <a:latin typeface="Cambria" panose="02040503050406030204" pitchFamily="18" charset="0"/>
                        </a:rPr>
                        <a:t>ALL</a:t>
                      </a:r>
                      <a:endParaRPr lang="en-US" sz="1400" b="0" i="0" u="none" strike="noStrike">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dirty="0" smtClean="0">
                          <a:effectLst/>
                          <a:latin typeface="Cambria" panose="02040503050406030204" pitchFamily="18" charset="0"/>
                        </a:rPr>
                        <a:t>646-605-7103</a:t>
                      </a:r>
                      <a:endParaRPr lang="en-US" sz="1400" b="0" i="0" u="none" strike="noStrike" dirty="0">
                        <a:solidFill>
                          <a:srgbClr val="000000"/>
                        </a:solidFill>
                        <a:effectLst/>
                        <a:latin typeface="Cambria" panose="02040503050406030204" pitchFamily="18" charset="0"/>
                      </a:endParaRPr>
                    </a:p>
                  </a:txBody>
                  <a:tcPr marL="5146" marR="5146" marT="5403" marB="0" anchor="ctr"/>
                </a:tc>
              </a:tr>
              <a:tr h="449646">
                <a:tc>
                  <a:txBody>
                    <a:bodyPr/>
                    <a:lstStyle/>
                    <a:p>
                      <a:pPr algn="l" fontAlgn="ctr"/>
                      <a:r>
                        <a:rPr lang="en-US" sz="1400" u="none" strike="noStrike">
                          <a:effectLst/>
                          <a:latin typeface="Cambria" panose="02040503050406030204" pitchFamily="18" charset="0"/>
                        </a:rPr>
                        <a:t>Vivian Mitropoulou</a:t>
                      </a:r>
                      <a:endParaRPr lang="en-US" sz="1400" b="1" i="0" u="none" strike="noStrike">
                        <a:solidFill>
                          <a:srgbClr val="000000"/>
                        </a:solidFill>
                        <a:effectLst/>
                        <a:latin typeface="Cambria" panose="02040503050406030204" pitchFamily="18" charset="0"/>
                      </a:endParaRPr>
                    </a:p>
                  </a:txBody>
                  <a:tcPr marL="46315" marR="5146" marT="5403" marB="0" anchor="ctr"/>
                </a:tc>
                <a:tc>
                  <a:txBody>
                    <a:bodyPr/>
                    <a:lstStyle/>
                    <a:p>
                      <a:pPr algn="ctr" fontAlgn="ctr"/>
                      <a:r>
                        <a:rPr lang="en-US" sz="1400" u="none" strike="noStrike" dirty="0">
                          <a:effectLst/>
                          <a:latin typeface="Cambria" panose="02040503050406030204" pitchFamily="18" charset="0"/>
                        </a:rPr>
                        <a:t>Director</a:t>
                      </a:r>
                      <a:endParaRPr lang="en-US" sz="1400" b="0" i="0" u="none" strike="noStrike" dirty="0">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a:effectLst/>
                          <a:latin typeface="Cambria" panose="02040503050406030204" pitchFamily="18" charset="0"/>
                        </a:rPr>
                        <a:t>Research Compliance</a:t>
                      </a:r>
                      <a:endParaRPr lang="en-US" sz="1400" b="0" i="0" u="none" strike="noStrike">
                        <a:solidFill>
                          <a:srgbClr val="000000"/>
                        </a:solidFill>
                        <a:effectLst/>
                        <a:latin typeface="Cambria" panose="02040503050406030204" pitchFamily="18" charset="0"/>
                      </a:endParaRPr>
                    </a:p>
                  </a:txBody>
                  <a:tcPr marL="5146" marR="5146" marT="5403" marB="0" anchor="ctr"/>
                </a:tc>
                <a:tc>
                  <a:txBody>
                    <a:bodyPr/>
                    <a:lstStyle/>
                    <a:p>
                      <a:pPr algn="ctr" fontAlgn="ctr"/>
                      <a:r>
                        <a:rPr lang="en-US" sz="1400" u="none" strike="noStrike" dirty="0">
                          <a:effectLst/>
                          <a:latin typeface="Cambria" panose="02040503050406030204" pitchFamily="18" charset="0"/>
                        </a:rPr>
                        <a:t>646-605-7120</a:t>
                      </a:r>
                      <a:endParaRPr lang="en-US" sz="1400" b="0" i="0" u="none" strike="noStrike" dirty="0">
                        <a:solidFill>
                          <a:srgbClr val="000000"/>
                        </a:solidFill>
                        <a:effectLst/>
                        <a:latin typeface="Cambria" panose="02040503050406030204" pitchFamily="18" charset="0"/>
                      </a:endParaRPr>
                    </a:p>
                  </a:txBody>
                  <a:tcPr marL="5146" marR="5146" marT="5403" marB="0" anchor="ctr"/>
                </a:tc>
              </a:tr>
            </a:tbl>
          </a:graphicData>
        </a:graphic>
      </p:graphicFrame>
      <p:sp>
        <p:nvSpPr>
          <p:cNvPr id="3" name="TextBox 2"/>
          <p:cNvSpPr txBox="1"/>
          <p:nvPr/>
        </p:nvSpPr>
        <p:spPr>
          <a:xfrm>
            <a:off x="704737" y="5732779"/>
            <a:ext cx="7559588" cy="642355"/>
          </a:xfrm>
          <a:prstGeom prst="rect">
            <a:avLst/>
          </a:prstGeom>
          <a:noFill/>
        </p:spPr>
        <p:txBody>
          <a:bodyPr wrap="square" rtlCol="0">
            <a:spAutoFit/>
          </a:bodyPr>
          <a:lstStyle/>
          <a:p>
            <a:pPr>
              <a:lnSpc>
                <a:spcPct val="125000"/>
              </a:lnSpc>
              <a:spcBef>
                <a:spcPts val="600"/>
              </a:spcBef>
              <a:spcAft>
                <a:spcPts val="600"/>
              </a:spcAft>
              <a:defRPr/>
            </a:pPr>
            <a:r>
              <a:rPr lang="en-US" sz="1500" dirty="0">
                <a:solidFill>
                  <a:srgbClr val="000000"/>
                </a:solidFill>
              </a:rPr>
              <a:t>For </a:t>
            </a:r>
            <a:r>
              <a:rPr lang="en-US" sz="1500" dirty="0" smtClean="0">
                <a:solidFill>
                  <a:srgbClr val="000000"/>
                </a:solidFill>
              </a:rPr>
              <a:t>more information about the Audit &amp; Compliance Services Department please visit the following link:   </a:t>
            </a:r>
            <a:r>
              <a:rPr lang="en-US" sz="1500" dirty="0" smtClean="0">
                <a:solidFill>
                  <a:srgbClr val="000000"/>
                </a:solidFill>
                <a:hlinkClick r:id="rId3"/>
              </a:rPr>
              <a:t>http</a:t>
            </a:r>
            <a:r>
              <a:rPr lang="en-US" sz="1500" dirty="0">
                <a:solidFill>
                  <a:srgbClr val="000000"/>
                </a:solidFill>
                <a:hlinkClick r:id="rId3"/>
              </a:rPr>
              <a:t>://</a:t>
            </a:r>
            <a:r>
              <a:rPr lang="en-US" sz="1500" dirty="0" smtClean="0">
                <a:solidFill>
                  <a:srgbClr val="000000"/>
                </a:solidFill>
                <a:hlinkClick r:id="rId3"/>
              </a:rPr>
              <a:t>intranet1.mountsinai.org/compliance/home.asp</a:t>
            </a:r>
            <a:endParaRPr lang="en-US" sz="1500" dirty="0">
              <a:solidFill>
                <a:srgbClr val="000000"/>
              </a:solidFill>
            </a:endParaRPr>
          </a:p>
        </p:txBody>
      </p:sp>
    </p:spTree>
    <p:extLst>
      <p:ext uri="{BB962C8B-B14F-4D97-AF65-F5344CB8AC3E}">
        <p14:creationId xmlns:p14="http://schemas.microsoft.com/office/powerpoint/2010/main" val="3015934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53C6FE97-848E-44F8-BA6B-130B067474B0}" type="slidenum">
              <a:rPr lang="en-US" smtClean="0">
                <a:solidFill>
                  <a:srgbClr val="000000">
                    <a:tint val="75000"/>
                  </a:srgbClr>
                </a:solidFill>
              </a:rPr>
              <a:pPr>
                <a:defRPr/>
              </a:pPr>
              <a:t>49</a:t>
            </a:fld>
            <a:endParaRPr lang="en-US" dirty="0">
              <a:solidFill>
                <a:srgbClr val="000000">
                  <a:tint val="75000"/>
                </a:srgbClr>
              </a:solidFill>
            </a:endParaRPr>
          </a:p>
        </p:txBody>
      </p:sp>
      <p:sp>
        <p:nvSpPr>
          <p:cNvPr id="12" name="Hexagon 11"/>
          <p:cNvSpPr/>
          <p:nvPr/>
        </p:nvSpPr>
        <p:spPr>
          <a:xfrm>
            <a:off x="5312692" y="3578694"/>
            <a:ext cx="1778899" cy="1239346"/>
          </a:xfrm>
          <a:prstGeom prst="hexagon">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65" b="1" dirty="0">
                <a:solidFill>
                  <a:srgbClr val="FFFFFF"/>
                </a:solidFill>
                <a:latin typeface="Arial"/>
              </a:rPr>
              <a:t>confidentiality</a:t>
            </a:r>
          </a:p>
        </p:txBody>
      </p:sp>
      <p:sp>
        <p:nvSpPr>
          <p:cNvPr id="14" name="Hexagon 13"/>
          <p:cNvSpPr/>
          <p:nvPr/>
        </p:nvSpPr>
        <p:spPr>
          <a:xfrm>
            <a:off x="2365907" y="5011956"/>
            <a:ext cx="1966048" cy="1239346"/>
          </a:xfrm>
          <a:prstGeom prst="hexagon">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46" b="1" dirty="0">
                <a:solidFill>
                  <a:srgbClr val="FFFFFF"/>
                </a:solidFill>
                <a:latin typeface="Arial"/>
              </a:rPr>
              <a:t>organizational policies</a:t>
            </a:r>
          </a:p>
        </p:txBody>
      </p:sp>
      <p:sp>
        <p:nvSpPr>
          <p:cNvPr id="15" name="Hexagon 14"/>
          <p:cNvSpPr/>
          <p:nvPr/>
        </p:nvSpPr>
        <p:spPr>
          <a:xfrm>
            <a:off x="6913303" y="875817"/>
            <a:ext cx="1583608" cy="1239346"/>
          </a:xfrm>
          <a:prstGeom prst="hexagon">
            <a:avLst/>
          </a:prstGeom>
          <a:solidFill>
            <a:schemeClr val="bg1">
              <a:lumMod val="85000"/>
            </a:schemeClr>
          </a:solidFill>
          <a:ln w="412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46" b="1" dirty="0">
                <a:solidFill>
                  <a:srgbClr val="7030A0"/>
                </a:solidFill>
                <a:latin typeface="Arial"/>
              </a:rPr>
              <a:t>reporting</a:t>
            </a:r>
            <a:endParaRPr lang="en-US" sz="1446" b="1" dirty="0">
              <a:solidFill>
                <a:srgbClr val="7030A0"/>
              </a:solidFill>
              <a:latin typeface="Arial"/>
              <a:cs typeface="Arial" panose="020B0604020202020204" pitchFamily="34" charset="0"/>
            </a:endParaRPr>
          </a:p>
        </p:txBody>
      </p:sp>
      <p:sp>
        <p:nvSpPr>
          <p:cNvPr id="16" name="Hexagon 15"/>
          <p:cNvSpPr/>
          <p:nvPr/>
        </p:nvSpPr>
        <p:spPr>
          <a:xfrm>
            <a:off x="6637576" y="3013429"/>
            <a:ext cx="1838629" cy="1239346"/>
          </a:xfrm>
          <a:prstGeom prst="hexagon">
            <a:avLst/>
          </a:prstGeom>
          <a:solidFill>
            <a:srgbClr val="00AEEF"/>
          </a:solidFill>
          <a:ln w="603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46" b="1" dirty="0">
                <a:solidFill>
                  <a:srgbClr val="000000"/>
                </a:solidFill>
                <a:latin typeface="Arial"/>
              </a:rPr>
              <a:t>engagement</a:t>
            </a:r>
          </a:p>
        </p:txBody>
      </p:sp>
      <p:sp>
        <p:nvSpPr>
          <p:cNvPr id="17" name="Hexagon 16"/>
          <p:cNvSpPr/>
          <p:nvPr/>
        </p:nvSpPr>
        <p:spPr>
          <a:xfrm>
            <a:off x="238648" y="1912163"/>
            <a:ext cx="1982953" cy="1900330"/>
          </a:xfrm>
          <a:prstGeom prst="hexagon">
            <a:avLst/>
          </a:prstGeom>
          <a:solidFill>
            <a:srgbClr val="00AEEF"/>
          </a:solidFill>
          <a:ln w="6032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46" b="1" dirty="0">
                <a:solidFill>
                  <a:srgbClr val="FFFFFF"/>
                </a:solidFill>
                <a:latin typeface="Arial"/>
              </a:rPr>
              <a:t>ethical obligations </a:t>
            </a:r>
            <a:br>
              <a:rPr lang="en-US" sz="1446" b="1" dirty="0">
                <a:solidFill>
                  <a:srgbClr val="FFFFFF"/>
                </a:solidFill>
                <a:latin typeface="Arial"/>
              </a:rPr>
            </a:br>
            <a:endParaRPr lang="en-US" sz="1446" b="1" dirty="0">
              <a:solidFill>
                <a:srgbClr val="FFFFFF"/>
              </a:solidFill>
              <a:latin typeface="Arial"/>
            </a:endParaRPr>
          </a:p>
        </p:txBody>
      </p:sp>
      <p:sp>
        <p:nvSpPr>
          <p:cNvPr id="19" name="Hexagon 18"/>
          <p:cNvSpPr/>
          <p:nvPr/>
        </p:nvSpPr>
        <p:spPr>
          <a:xfrm>
            <a:off x="3908802" y="4120716"/>
            <a:ext cx="1982953" cy="1900330"/>
          </a:xfrm>
          <a:prstGeom prst="hexagon">
            <a:avLst/>
          </a:prstGeom>
          <a:solidFill>
            <a:srgbClr val="00AEEF"/>
          </a:solidFill>
          <a:ln w="6032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46" b="1" dirty="0">
                <a:solidFill>
                  <a:srgbClr val="7030A0"/>
                </a:solidFill>
                <a:latin typeface="Arial"/>
              </a:rPr>
              <a:t>laws and regulations</a:t>
            </a:r>
          </a:p>
        </p:txBody>
      </p:sp>
      <p:sp>
        <p:nvSpPr>
          <p:cNvPr id="20" name="Hexagon 19"/>
          <p:cNvSpPr/>
          <p:nvPr/>
        </p:nvSpPr>
        <p:spPr>
          <a:xfrm>
            <a:off x="6238497" y="4335261"/>
            <a:ext cx="2237708" cy="1762625"/>
          </a:xfrm>
          <a:prstGeom prst="hexagon">
            <a:avLst/>
          </a:prstGeom>
          <a:solidFill>
            <a:schemeClr val="bg1">
              <a:lumMod val="85000"/>
            </a:schemeClr>
          </a:solidFill>
          <a:ln w="412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46" b="1" dirty="0">
                <a:solidFill>
                  <a:srgbClr val="7030A0"/>
                </a:solidFill>
                <a:latin typeface="Arial"/>
              </a:rPr>
              <a:t>knowledge of regulatory requirements</a:t>
            </a:r>
          </a:p>
        </p:txBody>
      </p:sp>
      <p:sp>
        <p:nvSpPr>
          <p:cNvPr id="22" name="Hexagon 21"/>
          <p:cNvSpPr/>
          <p:nvPr/>
        </p:nvSpPr>
        <p:spPr>
          <a:xfrm>
            <a:off x="2988392" y="2809328"/>
            <a:ext cx="2484323" cy="1647550"/>
          </a:xfrm>
          <a:prstGeom prst="hexagon">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46" b="1" dirty="0">
                <a:solidFill>
                  <a:srgbClr val="FFFFFF"/>
                </a:solidFill>
                <a:latin typeface="Arial"/>
              </a:rPr>
              <a:t>One Way…</a:t>
            </a:r>
          </a:p>
          <a:p>
            <a:pPr algn="ctr" fontAlgn="base">
              <a:spcBef>
                <a:spcPct val="0"/>
              </a:spcBef>
              <a:spcAft>
                <a:spcPct val="0"/>
              </a:spcAft>
            </a:pPr>
            <a:r>
              <a:rPr lang="en-US" sz="1446" b="1" dirty="0">
                <a:solidFill>
                  <a:srgbClr val="FFFFFF"/>
                </a:solidFill>
                <a:latin typeface="Arial"/>
              </a:rPr>
              <a:t>the Right Way</a:t>
            </a:r>
          </a:p>
        </p:txBody>
      </p:sp>
      <p:sp>
        <p:nvSpPr>
          <p:cNvPr id="23" name="Hexagon 22"/>
          <p:cNvSpPr/>
          <p:nvPr/>
        </p:nvSpPr>
        <p:spPr>
          <a:xfrm>
            <a:off x="3247527" y="881456"/>
            <a:ext cx="2168855" cy="1790166"/>
          </a:xfrm>
          <a:prstGeom prst="hexagon">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46" b="1" dirty="0">
                <a:solidFill>
                  <a:srgbClr val="FFFFFF"/>
                </a:solidFill>
                <a:latin typeface="Arial"/>
              </a:rPr>
              <a:t>highest quality health care </a:t>
            </a:r>
          </a:p>
        </p:txBody>
      </p:sp>
      <p:sp>
        <p:nvSpPr>
          <p:cNvPr id="24" name="Hexagon 23"/>
          <p:cNvSpPr/>
          <p:nvPr/>
        </p:nvSpPr>
        <p:spPr>
          <a:xfrm>
            <a:off x="1473636" y="2549451"/>
            <a:ext cx="1969232" cy="1239346"/>
          </a:xfrm>
          <a:prstGeom prst="hexagon">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807" dirty="0">
                <a:solidFill>
                  <a:srgbClr val="FFFFFF"/>
                </a:solidFill>
                <a:latin typeface="Arial"/>
                <a:cs typeface="Arial"/>
              </a:rPr>
              <a:t>participation</a:t>
            </a:r>
            <a:endParaRPr lang="en-US" sz="1446" dirty="0">
              <a:solidFill>
                <a:srgbClr val="FFFFFF"/>
              </a:solidFill>
              <a:latin typeface="Arial"/>
            </a:endParaRPr>
          </a:p>
        </p:txBody>
      </p:sp>
      <p:sp>
        <p:nvSpPr>
          <p:cNvPr id="25" name="Hexagon 24"/>
          <p:cNvSpPr/>
          <p:nvPr/>
        </p:nvSpPr>
        <p:spPr>
          <a:xfrm>
            <a:off x="5134404" y="5297946"/>
            <a:ext cx="1778899" cy="1239346"/>
          </a:xfrm>
          <a:prstGeom prst="hexagon">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46" b="1" dirty="0">
                <a:solidFill>
                  <a:srgbClr val="FFFFFF"/>
                </a:solidFill>
                <a:latin typeface="Arial"/>
              </a:rPr>
              <a:t>legal standards</a:t>
            </a:r>
          </a:p>
        </p:txBody>
      </p:sp>
      <p:sp>
        <p:nvSpPr>
          <p:cNvPr id="26" name="Hexagon 25"/>
          <p:cNvSpPr/>
          <p:nvPr/>
        </p:nvSpPr>
        <p:spPr>
          <a:xfrm>
            <a:off x="1798228" y="1280231"/>
            <a:ext cx="1838629" cy="1239346"/>
          </a:xfrm>
          <a:prstGeom prst="hexagon">
            <a:avLst/>
          </a:prstGeom>
          <a:solidFill>
            <a:srgbClr val="00AEEF"/>
          </a:solidFill>
          <a:ln w="603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44600">
              <a:spcBef>
                <a:spcPct val="20000"/>
              </a:spcBef>
              <a:buSzPct val="55000"/>
            </a:pPr>
            <a:r>
              <a:rPr lang="en-US" sz="1807" dirty="0">
                <a:solidFill>
                  <a:srgbClr val="0348A4"/>
                </a:solidFill>
                <a:latin typeface="Arial"/>
                <a:cs typeface="Arial"/>
              </a:rPr>
              <a:t>best practices</a:t>
            </a:r>
            <a:endParaRPr lang="en-US" sz="1807" dirty="0">
              <a:solidFill>
                <a:prstClr val="black">
                  <a:lumMod val="50000"/>
                  <a:lumOff val="50000"/>
                </a:prstClr>
              </a:solidFill>
              <a:latin typeface="Arial"/>
              <a:cs typeface="Arial"/>
            </a:endParaRPr>
          </a:p>
        </p:txBody>
      </p:sp>
      <p:sp>
        <p:nvSpPr>
          <p:cNvPr id="27" name="Hexagon 26"/>
          <p:cNvSpPr/>
          <p:nvPr/>
        </p:nvSpPr>
        <p:spPr>
          <a:xfrm>
            <a:off x="5104539" y="1133811"/>
            <a:ext cx="2015005" cy="1239346"/>
          </a:xfrm>
          <a:prstGeom prst="hexagon">
            <a:avLst/>
          </a:prstGeom>
          <a:solidFill>
            <a:srgbClr val="00AEEF"/>
          </a:solidFill>
          <a:ln w="603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44600">
              <a:spcBef>
                <a:spcPct val="20000"/>
              </a:spcBef>
              <a:buSzPct val="55000"/>
            </a:pPr>
            <a:r>
              <a:rPr lang="en-US" sz="1807" dirty="0">
                <a:solidFill>
                  <a:srgbClr val="D70B8C"/>
                </a:solidFill>
                <a:latin typeface="Arial"/>
                <a:cs typeface="Arial"/>
              </a:rPr>
              <a:t>commitment</a:t>
            </a:r>
            <a:endParaRPr lang="en-US" sz="1807" dirty="0">
              <a:solidFill>
                <a:prstClr val="black">
                  <a:lumMod val="50000"/>
                  <a:lumOff val="50000"/>
                </a:prstClr>
              </a:solidFill>
              <a:latin typeface="Arial"/>
              <a:cs typeface="Arial"/>
            </a:endParaRPr>
          </a:p>
        </p:txBody>
      </p:sp>
      <p:sp>
        <p:nvSpPr>
          <p:cNvPr id="29" name="Hexagon 28"/>
          <p:cNvSpPr/>
          <p:nvPr/>
        </p:nvSpPr>
        <p:spPr>
          <a:xfrm>
            <a:off x="4458472" y="2143339"/>
            <a:ext cx="1915379" cy="1569269"/>
          </a:xfrm>
          <a:prstGeom prst="hexagon">
            <a:avLst/>
          </a:prstGeom>
          <a:solidFill>
            <a:schemeClr val="bg1">
              <a:lumMod val="85000"/>
            </a:schemeClr>
          </a:solidFill>
          <a:ln w="412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46" b="1" dirty="0">
                <a:solidFill>
                  <a:srgbClr val="7030A0"/>
                </a:solidFill>
                <a:latin typeface="Arial"/>
              </a:rPr>
              <a:t>corporate compliance</a:t>
            </a:r>
          </a:p>
        </p:txBody>
      </p:sp>
      <p:sp>
        <p:nvSpPr>
          <p:cNvPr id="30" name="Hexagon 29"/>
          <p:cNvSpPr/>
          <p:nvPr/>
        </p:nvSpPr>
        <p:spPr>
          <a:xfrm>
            <a:off x="238648" y="3758923"/>
            <a:ext cx="2161026" cy="1239346"/>
          </a:xfrm>
          <a:prstGeom prst="hexagon">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807" dirty="0">
                <a:solidFill>
                  <a:srgbClr val="FFFFFF"/>
                </a:solidFill>
                <a:latin typeface="Arial"/>
                <a:cs typeface="Arial"/>
              </a:rPr>
              <a:t>risk-management</a:t>
            </a:r>
            <a:endParaRPr lang="en-US" sz="1446" dirty="0">
              <a:solidFill>
                <a:srgbClr val="FFFFFF"/>
              </a:solidFill>
              <a:latin typeface="Arial"/>
            </a:endParaRPr>
          </a:p>
        </p:txBody>
      </p:sp>
      <p:sp>
        <p:nvSpPr>
          <p:cNvPr id="31" name="Hexagon 30"/>
          <p:cNvSpPr/>
          <p:nvPr/>
        </p:nvSpPr>
        <p:spPr>
          <a:xfrm>
            <a:off x="5930279" y="2183503"/>
            <a:ext cx="1966048" cy="1239346"/>
          </a:xfrm>
          <a:prstGeom prst="hexagon">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46" dirty="0">
                <a:solidFill>
                  <a:srgbClr val="FFFFFF"/>
                </a:solidFill>
                <a:latin typeface="Arial"/>
              </a:rPr>
              <a:t>audit</a:t>
            </a:r>
            <a:r>
              <a:rPr lang="en-US" sz="1446" dirty="0">
                <a:solidFill>
                  <a:srgbClr val="7030A0"/>
                </a:solidFill>
              </a:rPr>
              <a:t> </a:t>
            </a:r>
          </a:p>
        </p:txBody>
      </p:sp>
      <p:sp>
        <p:nvSpPr>
          <p:cNvPr id="32" name="Hexagon 31"/>
          <p:cNvSpPr/>
          <p:nvPr/>
        </p:nvSpPr>
        <p:spPr>
          <a:xfrm>
            <a:off x="2056292" y="3837204"/>
            <a:ext cx="1838629" cy="1239346"/>
          </a:xfrm>
          <a:prstGeom prst="hexag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444600">
              <a:spcBef>
                <a:spcPct val="20000"/>
              </a:spcBef>
              <a:buSzPct val="55000"/>
            </a:pPr>
            <a:r>
              <a:rPr lang="en-US" sz="1807" dirty="0">
                <a:solidFill>
                  <a:srgbClr val="D70B8C"/>
                </a:solidFill>
                <a:latin typeface="Arial"/>
                <a:cs typeface="Arial"/>
              </a:rPr>
              <a:t>integrity</a:t>
            </a:r>
            <a:r>
              <a:rPr lang="en-US" sz="1807" dirty="0">
                <a:solidFill>
                  <a:prstClr val="black">
                    <a:lumMod val="50000"/>
                    <a:lumOff val="50000"/>
                  </a:prstClr>
                </a:solidFill>
                <a:latin typeface="Arial"/>
                <a:cs typeface="Arial"/>
              </a:rPr>
              <a:t> </a:t>
            </a:r>
          </a:p>
        </p:txBody>
      </p:sp>
      <p:sp>
        <p:nvSpPr>
          <p:cNvPr id="33" name="Hexagon 32"/>
          <p:cNvSpPr/>
          <p:nvPr/>
        </p:nvSpPr>
        <p:spPr>
          <a:xfrm>
            <a:off x="785110" y="4938845"/>
            <a:ext cx="1680002" cy="1087870"/>
          </a:xfrm>
          <a:prstGeom prst="hexagon">
            <a:avLst/>
          </a:prstGeom>
          <a:solidFill>
            <a:srgbClr val="00AEEF"/>
          </a:solidFill>
          <a:ln w="6032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44600">
              <a:spcBef>
                <a:spcPct val="20000"/>
              </a:spcBef>
              <a:buSzPct val="55000"/>
            </a:pPr>
            <a:r>
              <a:rPr lang="en-US" sz="1807" dirty="0">
                <a:solidFill>
                  <a:srgbClr val="7030A0"/>
                </a:solidFill>
                <a:latin typeface="Arial"/>
                <a:cs typeface="Arial"/>
              </a:rPr>
              <a:t>ethics</a:t>
            </a:r>
          </a:p>
        </p:txBody>
      </p:sp>
      <p:sp>
        <p:nvSpPr>
          <p:cNvPr id="34" name="Content Placeholder 2"/>
          <p:cNvSpPr>
            <a:spLocks noGrp="1"/>
          </p:cNvSpPr>
          <p:nvPr>
            <p:ph type="title"/>
          </p:nvPr>
        </p:nvSpPr>
        <p:spPr>
          <a:xfrm>
            <a:off x="785110" y="124078"/>
            <a:ext cx="7947911" cy="867590"/>
          </a:xfrm>
        </p:spPr>
        <p:txBody>
          <a:bodyPr>
            <a:normAutofit/>
          </a:bodyPr>
          <a:lstStyle/>
          <a:p>
            <a:pPr>
              <a:spcBef>
                <a:spcPts val="1167"/>
              </a:spcBef>
            </a:pPr>
            <a:r>
              <a:rPr lang="en-US" sz="3614" dirty="0">
                <a:solidFill>
                  <a:schemeClr val="tx1"/>
                </a:solidFill>
                <a:latin typeface="Times New Roman" panose="02020603050405020304" pitchFamily="18" charset="0"/>
                <a:cs typeface="Times New Roman" panose="02020603050405020304" pitchFamily="18" charset="0"/>
              </a:rPr>
              <a:t>Compliance Starts with YOU!</a:t>
            </a:r>
          </a:p>
          <a:p>
            <a:endParaRPr lang="en-US" dirty="0" smtClean="0"/>
          </a:p>
          <a:p>
            <a:endParaRPr lang="en-US" dirty="0"/>
          </a:p>
          <a:p>
            <a:endParaRPr lang="en-US" dirty="0" smtClean="0"/>
          </a:p>
          <a:p>
            <a:endParaRPr lang="en-US" dirty="0"/>
          </a:p>
          <a:p>
            <a:endParaRPr lang="en-US" dirty="0"/>
          </a:p>
          <a:p>
            <a:endParaRPr lang="en-US" dirty="0" smtClean="0"/>
          </a:p>
          <a:p>
            <a:endParaRPr lang="en-US" dirty="0"/>
          </a:p>
        </p:txBody>
      </p:sp>
      <p:sp>
        <p:nvSpPr>
          <p:cNvPr id="28" name="Slide Number Placeholder 6"/>
          <p:cNvSpPr txBox="1">
            <a:spLocks/>
          </p:cNvSpPr>
          <p:nvPr/>
        </p:nvSpPr>
        <p:spPr>
          <a:xfrm>
            <a:off x="0" y="6438122"/>
            <a:ext cx="785110" cy="253117"/>
          </a:xfrm>
          <a:prstGeom prst="rect">
            <a:avLst/>
          </a:prstGeom>
        </p:spPr>
        <p:txBody>
          <a:bodyPr vert="horz" lIns="98405" tIns="49204" rIns="98405" bIns="49204" rtlCol="0" anchor="ctr"/>
          <a:lstStyle>
            <a:defPPr>
              <a:defRPr lang="en-US"/>
            </a:defPPr>
            <a:lvl1pPr marL="0" algn="r" defTabSz="914400" rtl="0" eaLnBrk="1" latinLnBrk="0" hangingPunct="1">
              <a:defRPr sz="813" kern="1200">
                <a:solidFill>
                  <a:schemeClr val="tx1">
                    <a:tint val="75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000000">
                    <a:tint val="75000"/>
                  </a:srgbClr>
                </a:solidFill>
              </a:rPr>
              <a:t>Jan 2017</a:t>
            </a:r>
            <a:endParaRPr lang="en-US" dirty="0">
              <a:solidFill>
                <a:srgbClr val="000000">
                  <a:tint val="75000"/>
                </a:srgbClr>
              </a:solidFill>
            </a:endParaRPr>
          </a:p>
        </p:txBody>
      </p:sp>
    </p:spTree>
    <p:extLst>
      <p:ext uri="{BB962C8B-B14F-4D97-AF65-F5344CB8AC3E}">
        <p14:creationId xmlns:p14="http://schemas.microsoft.com/office/powerpoint/2010/main" val="32108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ppt_x"/>
                                          </p:val>
                                        </p:tav>
                                        <p:tav tm="100000">
                                          <p:val>
                                            <p:strVal val="#ppt_x"/>
                                          </p:val>
                                        </p:tav>
                                      </p:tavLst>
                                    </p:anim>
                                    <p:anim calcmode="lin" valueType="num">
                                      <p:cBhvr additive="base">
                                        <p:cTn id="8" dur="2000" fill="hold"/>
                                        <p:tgtEl>
                                          <p:spTgt spid="24"/>
                                        </p:tgtEl>
                                        <p:attrNameLst>
                                          <p:attrName>ppt_y</p:attrName>
                                        </p:attrNameLst>
                                      </p:cBhvr>
                                      <p:tavLst>
                                        <p:tav tm="0">
                                          <p:val>
                                            <p:strVal val="1+#ppt_h/2"/>
                                          </p:val>
                                        </p:tav>
                                        <p:tav tm="100000">
                                          <p:val>
                                            <p:strVal val="#ppt_y"/>
                                          </p:val>
                                        </p:tav>
                                      </p:tavLst>
                                    </p:anim>
                                  </p:childTnLst>
                                </p:cTn>
                              </p:par>
                              <p:par>
                                <p:cTn id="9" presetID="6" presetClass="entr" presetSubtype="3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out)">
                                      <p:cBhvr>
                                        <p:cTn id="11" dur="1000"/>
                                        <p:tgtEl>
                                          <p:spTgt spid="20"/>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6258" y="798163"/>
            <a:ext cx="7849190" cy="5384940"/>
          </a:xfrm>
        </p:spPr>
        <p:txBody>
          <a:bodyPr>
            <a:normAutofit fontScale="32500" lnSpcReduction="20000"/>
          </a:bodyPr>
          <a:lstStyle/>
          <a:p>
            <a:pPr algn="ctr"/>
            <a:r>
              <a:rPr lang="en-US" sz="4500" b="1" dirty="0" smtClean="0"/>
              <a:t>It is important to be continuously aware of regulations that apply to our industry as well as regulatory enforcement trends.</a:t>
            </a:r>
          </a:p>
          <a:p>
            <a:r>
              <a:rPr lang="en-US" sz="4500" dirty="0" smtClean="0"/>
              <a:t>Annual healthcare spending historically approximates $3 trillion dollars, with an expected 5% increase in yearly costs projected every year over the next 10 years.</a:t>
            </a:r>
            <a:endParaRPr lang="en-US" sz="4500" dirty="0"/>
          </a:p>
          <a:p>
            <a:endParaRPr lang="en-US" sz="1626" dirty="0"/>
          </a:p>
          <a:p>
            <a:endParaRPr lang="en-US" sz="1626" dirty="0"/>
          </a:p>
          <a:p>
            <a:endParaRPr lang="en-US" sz="1626" dirty="0"/>
          </a:p>
          <a:p>
            <a:endParaRPr lang="en-US" sz="1626" dirty="0" smtClean="0"/>
          </a:p>
          <a:p>
            <a:endParaRPr lang="en-US" sz="1626" dirty="0"/>
          </a:p>
          <a:p>
            <a:endParaRPr lang="en-US" sz="1626" dirty="0" smtClean="0"/>
          </a:p>
          <a:p>
            <a:endParaRPr lang="en-US" sz="4500" dirty="0" smtClean="0"/>
          </a:p>
          <a:p>
            <a:r>
              <a:rPr lang="en-US" sz="4500" dirty="0" smtClean="0"/>
              <a:t>Healthcare fraud represents about 10%, or $300 billion, of total U.S. Healthcare expenditures, therefore, government </a:t>
            </a:r>
            <a:r>
              <a:rPr lang="en-US" sz="4500" dirty="0"/>
              <a:t>agencies </a:t>
            </a:r>
            <a:r>
              <a:rPr lang="en-US" sz="4500" dirty="0" smtClean="0"/>
              <a:t>are mandating </a:t>
            </a:r>
            <a:r>
              <a:rPr lang="en-US" sz="4500" b="1" dirty="0" smtClean="0">
                <a:solidFill>
                  <a:schemeClr val="accent2"/>
                </a:solidFill>
              </a:rPr>
              <a:t>robust </a:t>
            </a:r>
            <a:r>
              <a:rPr lang="en-US" sz="4500" b="1" dirty="0">
                <a:solidFill>
                  <a:schemeClr val="accent2"/>
                </a:solidFill>
              </a:rPr>
              <a:t>compliance programs</a:t>
            </a:r>
            <a:r>
              <a:rPr lang="en-US" sz="4500" dirty="0"/>
              <a:t>, and enhancing their </a:t>
            </a:r>
            <a:r>
              <a:rPr lang="en-US" sz="4500" b="1" dirty="0">
                <a:solidFill>
                  <a:schemeClr val="accent2"/>
                </a:solidFill>
              </a:rPr>
              <a:t>fraud prevention  </a:t>
            </a:r>
            <a:r>
              <a:rPr lang="en-US" sz="4500" b="1" dirty="0" smtClean="0">
                <a:solidFill>
                  <a:schemeClr val="accent2"/>
                </a:solidFill>
              </a:rPr>
              <a:t>efforts </a:t>
            </a:r>
            <a:r>
              <a:rPr lang="en-US" sz="4500" dirty="0" smtClean="0">
                <a:solidFill>
                  <a:schemeClr val="tx1"/>
                </a:solidFill>
              </a:rPr>
              <a:t>across the nation</a:t>
            </a:r>
            <a:r>
              <a:rPr lang="en-US" sz="4500" i="1" dirty="0" smtClean="0">
                <a:solidFill>
                  <a:schemeClr val="tx1"/>
                </a:solidFill>
              </a:rPr>
              <a:t>.</a:t>
            </a:r>
          </a:p>
          <a:p>
            <a:endParaRPr lang="en-US" sz="4500" i="1" dirty="0" smtClean="0">
              <a:solidFill>
                <a:schemeClr val="accent6">
                  <a:lumMod val="75000"/>
                </a:schemeClr>
              </a:solidFill>
            </a:endParaRPr>
          </a:p>
          <a:p>
            <a:r>
              <a:rPr lang="en-US" sz="4500" dirty="0" smtClean="0">
                <a:solidFill>
                  <a:schemeClr val="tx1"/>
                </a:solidFill>
              </a:rPr>
              <a:t>The complexity and constant flux in healthcare regulation increases the </a:t>
            </a:r>
            <a:r>
              <a:rPr lang="en-US" sz="4500" b="1" dirty="0" smtClean="0">
                <a:solidFill>
                  <a:schemeClr val="accent2"/>
                </a:solidFill>
              </a:rPr>
              <a:t>necessity</a:t>
            </a:r>
            <a:r>
              <a:rPr lang="en-US" sz="4500" dirty="0" smtClean="0">
                <a:solidFill>
                  <a:schemeClr val="accent2">
                    <a:lumMod val="60000"/>
                    <a:lumOff val="40000"/>
                  </a:schemeClr>
                </a:solidFill>
              </a:rPr>
              <a:t> </a:t>
            </a:r>
            <a:r>
              <a:rPr lang="en-US" sz="4500" dirty="0" smtClean="0">
                <a:solidFill>
                  <a:schemeClr val="tx1"/>
                </a:solidFill>
              </a:rPr>
              <a:t>and </a:t>
            </a:r>
            <a:r>
              <a:rPr lang="en-US" sz="4500" b="1" dirty="0" smtClean="0">
                <a:solidFill>
                  <a:schemeClr val="accent2"/>
                </a:solidFill>
              </a:rPr>
              <a:t>urgency</a:t>
            </a:r>
            <a:r>
              <a:rPr lang="en-US" sz="4500" dirty="0" smtClean="0">
                <a:solidFill>
                  <a:schemeClr val="accent2"/>
                </a:solidFill>
              </a:rPr>
              <a:t> </a:t>
            </a:r>
            <a:r>
              <a:rPr lang="en-US" sz="4500" dirty="0" smtClean="0">
                <a:solidFill>
                  <a:schemeClr val="tx1"/>
                </a:solidFill>
              </a:rPr>
              <a:t>to </a:t>
            </a:r>
            <a:r>
              <a:rPr lang="en-US" sz="4500" b="1" dirty="0" smtClean="0">
                <a:solidFill>
                  <a:schemeClr val="tx1"/>
                </a:solidFill>
              </a:rPr>
              <a:t>reduce risk.</a:t>
            </a:r>
            <a:endParaRPr lang="en-US" sz="4500" b="1" dirty="0">
              <a:solidFill>
                <a:schemeClr val="tx1"/>
              </a:solidFill>
            </a:endParaRPr>
          </a:p>
          <a:p>
            <a:endParaRPr lang="en-US" sz="1807" dirty="0"/>
          </a:p>
          <a:p>
            <a:endParaRPr lang="en-US" sz="1807" dirty="0"/>
          </a:p>
          <a:p>
            <a:endParaRPr lang="en-US" sz="1807"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5206" y="2322572"/>
            <a:ext cx="2203281" cy="151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5</a:t>
            </a:fld>
            <a:endParaRPr lang="en-US" dirty="0">
              <a:solidFill>
                <a:srgbClr val="000000">
                  <a:tint val="75000"/>
                </a:srgbClr>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1717" y="2496580"/>
            <a:ext cx="1488888" cy="141566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0785" y="2520302"/>
            <a:ext cx="1121210" cy="1121210"/>
          </a:xfrm>
          <a:prstGeom prst="rect">
            <a:avLst/>
          </a:prstGeom>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7898" y="6414314"/>
            <a:ext cx="5577056" cy="18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5"/>
          <p:cNvSpPr txBox="1">
            <a:spLocks/>
          </p:cNvSpPr>
          <p:nvPr>
            <p:custDataLst>
              <p:tags r:id="rId1"/>
            </p:custDataLst>
          </p:nvPr>
        </p:nvSpPr>
        <p:spPr>
          <a:xfrm>
            <a:off x="727876" y="393990"/>
            <a:ext cx="7837572" cy="625171"/>
          </a:xfrm>
          <a:prstGeom prst="rect">
            <a:avLst/>
          </a:prstGeom>
        </p:spPr>
        <p:txBody>
          <a:bodyPr vert="horz" lIns="88916" tIns="44460" rIns="88916" bIns="44460" rtlCol="0" anchor="t">
            <a:normAutofit/>
          </a:bodyPr>
          <a:lstStyle>
            <a:lvl1pPr algn="l" defTabSz="492032" rtl="0" eaLnBrk="1" latinLnBrk="0" hangingPunct="1">
              <a:spcBef>
                <a:spcPct val="0"/>
              </a:spcBef>
              <a:buNone/>
              <a:defRPr sz="2200" b="1" i="0" u="none" kern="1200">
                <a:solidFill>
                  <a:schemeClr val="accent1"/>
                </a:solidFill>
                <a:latin typeface="Times New Roman"/>
                <a:ea typeface="+mj-ea"/>
                <a:cs typeface="Times New Roman"/>
              </a:defRPr>
            </a:lvl1pPr>
          </a:lstStyle>
          <a:p>
            <a:r>
              <a:rPr lang="en-US" sz="1988" dirty="0">
                <a:solidFill>
                  <a:srgbClr val="00AEEF"/>
                </a:solidFill>
              </a:rPr>
              <a:t>Why Do </a:t>
            </a:r>
            <a:r>
              <a:rPr lang="en-US" sz="1807" dirty="0">
                <a:solidFill>
                  <a:srgbClr val="00AEEF"/>
                </a:solidFill>
              </a:rPr>
              <a:t>We</a:t>
            </a:r>
            <a:r>
              <a:rPr lang="en-US" sz="1988" dirty="0">
                <a:solidFill>
                  <a:srgbClr val="00AEEF"/>
                </a:solidFill>
              </a:rPr>
              <a:t> Have a Compliance Program?</a:t>
            </a:r>
          </a:p>
        </p:txBody>
      </p:sp>
    </p:spTree>
    <p:extLst>
      <p:ext uri="{BB962C8B-B14F-4D97-AF65-F5344CB8AC3E}">
        <p14:creationId xmlns:p14="http://schemas.microsoft.com/office/powerpoint/2010/main" val="2136983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u="sng" dirty="0" smtClean="0"/>
              <a:t>It Is Our Expectation That You:</a:t>
            </a:r>
            <a:r>
              <a:rPr lang="en-US" dirty="0" smtClean="0"/>
              <a:t/>
            </a:r>
            <a:br>
              <a:rPr lang="en-US" dirty="0" smtClean="0"/>
            </a:br>
            <a:endParaRPr lang="en-US" dirty="0"/>
          </a:p>
        </p:txBody>
      </p:sp>
      <p:sp>
        <p:nvSpPr>
          <p:cNvPr id="3" name="Content Placeholder 2"/>
          <p:cNvSpPr>
            <a:spLocks noGrp="1"/>
          </p:cNvSpPr>
          <p:nvPr>
            <p:ph idx="1"/>
          </p:nvPr>
        </p:nvSpPr>
        <p:spPr>
          <a:xfrm>
            <a:off x="457200" y="1076446"/>
            <a:ext cx="8229600" cy="4942603"/>
          </a:xfrm>
        </p:spPr>
        <p:txBody>
          <a:bodyPr>
            <a:normAutofit/>
          </a:bodyPr>
          <a:lstStyle/>
          <a:p>
            <a:pPr marL="342900" indent="-342900">
              <a:lnSpc>
                <a:spcPct val="100000"/>
              </a:lnSpc>
              <a:buFont typeface="Arial" panose="020B0604020202020204" pitchFamily="34" charset="0"/>
              <a:buChar char="•"/>
            </a:pPr>
            <a:endParaRPr lang="en-US" sz="1800" dirty="0" smtClean="0">
              <a:latin typeface="Arial" panose="020B0604020202020204" pitchFamily="34" charset="0"/>
            </a:endParaRPr>
          </a:p>
          <a:p>
            <a:pPr marL="342900" indent="-342900">
              <a:lnSpc>
                <a:spcPct val="100000"/>
              </a:lnSpc>
              <a:buFont typeface="Arial" panose="020B0604020202020204" pitchFamily="34" charset="0"/>
              <a:buChar char="•"/>
            </a:pPr>
            <a:endParaRPr lang="en-US" sz="1800" dirty="0">
              <a:latin typeface="Arial" panose="020B0604020202020204" pitchFamily="34" charset="0"/>
            </a:endParaRPr>
          </a:p>
          <a:p>
            <a:pPr marL="342900" indent="-342900">
              <a:lnSpc>
                <a:spcPct val="100000"/>
              </a:lnSpc>
              <a:buSzPct val="70000"/>
              <a:buFont typeface="Arial" panose="020B0604020202020204" pitchFamily="34" charset="0"/>
              <a:buChar char="►"/>
            </a:pPr>
            <a:r>
              <a:rPr lang="en-US" sz="1800" dirty="0" smtClean="0">
                <a:latin typeface="Arial" panose="020B0604020202020204" pitchFamily="34" charset="0"/>
              </a:rPr>
              <a:t>Upon hire, and annually thereafter, review &amp; complete Compliance </a:t>
            </a:r>
            <a:r>
              <a:rPr lang="en-US" sz="1800" dirty="0">
                <a:latin typeface="Arial" panose="020B0604020202020204" pitchFamily="34" charset="0"/>
              </a:rPr>
              <a:t>e</a:t>
            </a:r>
            <a:r>
              <a:rPr lang="en-US" sz="1800" dirty="0" smtClean="0">
                <a:latin typeface="Arial" panose="020B0604020202020204" pitchFamily="34" charset="0"/>
              </a:rPr>
              <a:t>ducation training</a:t>
            </a:r>
          </a:p>
          <a:p>
            <a:pPr marL="285750" indent="-285750">
              <a:lnSpc>
                <a:spcPct val="100000"/>
              </a:lnSpc>
              <a:buSzPct val="70000"/>
              <a:buFont typeface="Arial" panose="020B0604020202020204" pitchFamily="34" charset="0"/>
              <a:buChar char="►"/>
            </a:pPr>
            <a:endParaRPr lang="en-US" sz="1800" dirty="0" smtClean="0">
              <a:latin typeface="Arial" panose="020B0604020202020204" pitchFamily="34" charset="0"/>
            </a:endParaRPr>
          </a:p>
          <a:p>
            <a:pPr marL="342900" indent="-342900">
              <a:lnSpc>
                <a:spcPct val="100000"/>
              </a:lnSpc>
              <a:buSzPct val="70000"/>
              <a:buFont typeface="Arial" panose="020B0604020202020204" pitchFamily="34" charset="0"/>
              <a:buChar char="►"/>
            </a:pPr>
            <a:r>
              <a:rPr lang="en-US" sz="1800" dirty="0" smtClean="0">
                <a:latin typeface="Arial" panose="020B0604020202020204" pitchFamily="34" charset="0"/>
              </a:rPr>
              <a:t>Recognize compliance issues, and the required methods/expectations for reporting </a:t>
            </a:r>
          </a:p>
          <a:p>
            <a:pPr marL="285750" indent="-285750">
              <a:lnSpc>
                <a:spcPct val="100000"/>
              </a:lnSpc>
              <a:buSzPct val="70000"/>
              <a:buFont typeface="Arial" panose="020B0604020202020204" pitchFamily="34" charset="0"/>
              <a:buChar char="►"/>
            </a:pPr>
            <a:endParaRPr lang="en-US" sz="1800" dirty="0" smtClean="0">
              <a:latin typeface="Arial" panose="020B0604020202020204" pitchFamily="34" charset="0"/>
            </a:endParaRPr>
          </a:p>
          <a:p>
            <a:pPr marL="342900" indent="-342900">
              <a:lnSpc>
                <a:spcPct val="100000"/>
              </a:lnSpc>
              <a:buSzPct val="70000"/>
              <a:buFont typeface="Arial" panose="020B0604020202020204" pitchFamily="34" charset="0"/>
              <a:buChar char="►"/>
            </a:pPr>
            <a:r>
              <a:rPr lang="en-US" sz="1800" dirty="0" smtClean="0">
                <a:latin typeface="Arial" panose="020B0604020202020204" pitchFamily="34" charset="0"/>
              </a:rPr>
              <a:t>Be aware of the MSHS disciplinary policies for individuals who violate MSHS policies, or encourage, direct, facilitate, or permit non-compliant behavior</a:t>
            </a:r>
          </a:p>
          <a:p>
            <a:pPr marL="285750" indent="-285750">
              <a:lnSpc>
                <a:spcPct val="100000"/>
              </a:lnSpc>
              <a:buSzPct val="70000"/>
              <a:buFont typeface="Arial" panose="020B0604020202020204" pitchFamily="34" charset="0"/>
              <a:buChar char="►"/>
            </a:pPr>
            <a:endParaRPr lang="en-US" sz="1800" dirty="0" smtClean="0">
              <a:latin typeface="Arial" panose="020B0604020202020204" pitchFamily="34" charset="0"/>
            </a:endParaRPr>
          </a:p>
          <a:p>
            <a:pPr marL="342900" indent="-342900">
              <a:lnSpc>
                <a:spcPct val="100000"/>
              </a:lnSpc>
              <a:buSzPct val="70000"/>
              <a:buFont typeface="Arial" panose="020B0604020202020204" pitchFamily="34" charset="0"/>
              <a:buChar char="►"/>
            </a:pPr>
            <a:r>
              <a:rPr lang="en-US" sz="1800" dirty="0" smtClean="0">
                <a:latin typeface="Arial" panose="020B0604020202020204" pitchFamily="34" charset="0"/>
              </a:rPr>
              <a:t>Understand </a:t>
            </a:r>
            <a:r>
              <a:rPr lang="en-US" sz="1800" dirty="0">
                <a:latin typeface="Arial" panose="020B0604020202020204" pitchFamily="34" charset="0"/>
              </a:rPr>
              <a:t>the resources &amp; responsibilities of the MSHS Corporate Compliance Office</a:t>
            </a:r>
          </a:p>
          <a:p>
            <a:pPr marL="342900" indent="-342900">
              <a:lnSpc>
                <a:spcPct val="100000"/>
              </a:lnSpc>
              <a:buFont typeface="Arial" panose="020B0604020202020204" pitchFamily="34" charset="0"/>
              <a:buChar char="•"/>
            </a:pPr>
            <a:endParaRPr lang="en-US" sz="2800" dirty="0" smtClean="0">
              <a:latin typeface="+mn-lt"/>
            </a:endParaRPr>
          </a:p>
          <a:p>
            <a:pPr marL="342900" indent="-342900">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smtClean="0">
                <a:solidFill>
                  <a:srgbClr val="000000">
                    <a:tint val="75000"/>
                  </a:srgbClr>
                </a:solidFill>
              </a:rPr>
              <a:t>2016 MSHS Corp. Core Compliance</a:t>
            </a:r>
            <a:endParaRPr lang="en-US" dirty="0" smtClean="0">
              <a:solidFill>
                <a:srgbClr val="000000">
                  <a:tint val="75000"/>
                </a:srgbClr>
              </a:solidFill>
            </a:endParaRPr>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6</a:t>
            </a:fld>
            <a:endParaRPr lang="en-US" dirty="0">
              <a:solidFill>
                <a:srgbClr val="000000">
                  <a:tint val="75000"/>
                </a:srgbClr>
              </a:solidFill>
            </a:endParaRPr>
          </a:p>
        </p:txBody>
      </p:sp>
    </p:spTree>
    <p:extLst>
      <p:ext uri="{BB962C8B-B14F-4D97-AF65-F5344CB8AC3E}">
        <p14:creationId xmlns:p14="http://schemas.microsoft.com/office/powerpoint/2010/main" val="2519930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3"/>
          <p:cNvSpPr/>
          <p:nvPr/>
        </p:nvSpPr>
        <p:spPr>
          <a:xfrm rot="859515">
            <a:off x="191995" y="-1049923"/>
            <a:ext cx="9064759" cy="6448612"/>
          </a:xfrm>
          <a:custGeom>
            <a:avLst/>
            <a:gdLst>
              <a:gd name="connsiteX0" fmla="*/ 909361 w 11293116"/>
              <a:gd name="connsiteY0" fmla="*/ 2278608 h 6545938"/>
              <a:gd name="connsiteX1" fmla="*/ 9832263 w 11293116"/>
              <a:gd name="connsiteY1" fmla="*/ 0 h 6545938"/>
              <a:gd name="connsiteX2" fmla="*/ 11293116 w 11293116"/>
              <a:gd name="connsiteY2" fmla="*/ 5720623 h 6545938"/>
              <a:gd name="connsiteX3" fmla="*/ 6575483 w 11293116"/>
              <a:gd name="connsiteY3" fmla="*/ 6503255 h 6545938"/>
              <a:gd name="connsiteX4" fmla="*/ 20454 w 11293116"/>
              <a:gd name="connsiteY4" fmla="*/ 4957112 h 6545938"/>
              <a:gd name="connsiteX5" fmla="*/ 909361 w 11293116"/>
              <a:gd name="connsiteY5" fmla="*/ 2278608 h 6545938"/>
              <a:gd name="connsiteX0" fmla="*/ 0 w 11858501"/>
              <a:gd name="connsiteY0" fmla="*/ 2629701 h 6545938"/>
              <a:gd name="connsiteX1" fmla="*/ 10397648 w 11858501"/>
              <a:gd name="connsiteY1" fmla="*/ 0 h 6545938"/>
              <a:gd name="connsiteX2" fmla="*/ 11858501 w 11858501"/>
              <a:gd name="connsiteY2" fmla="*/ 5720623 h 6545938"/>
              <a:gd name="connsiteX3" fmla="*/ 7140868 w 11858501"/>
              <a:gd name="connsiteY3" fmla="*/ 6503255 h 6545938"/>
              <a:gd name="connsiteX4" fmla="*/ 585839 w 11858501"/>
              <a:gd name="connsiteY4" fmla="*/ 4957112 h 6545938"/>
              <a:gd name="connsiteX5" fmla="*/ 0 w 11858501"/>
              <a:gd name="connsiteY5" fmla="*/ 2629701 h 6545938"/>
              <a:gd name="connsiteX0" fmla="*/ 0 w 11880206"/>
              <a:gd name="connsiteY0" fmla="*/ 3016797 h 6933034"/>
              <a:gd name="connsiteX1" fmla="*/ 11880206 w 11880206"/>
              <a:gd name="connsiteY1" fmla="*/ 0 h 6933034"/>
              <a:gd name="connsiteX2" fmla="*/ 11858501 w 11880206"/>
              <a:gd name="connsiteY2" fmla="*/ 6107719 h 6933034"/>
              <a:gd name="connsiteX3" fmla="*/ 7140868 w 11880206"/>
              <a:gd name="connsiteY3" fmla="*/ 6890351 h 6933034"/>
              <a:gd name="connsiteX4" fmla="*/ 585839 w 11880206"/>
              <a:gd name="connsiteY4" fmla="*/ 5344208 h 6933034"/>
              <a:gd name="connsiteX5" fmla="*/ 0 w 11880206"/>
              <a:gd name="connsiteY5" fmla="*/ 3016797 h 6933034"/>
              <a:gd name="connsiteX0" fmla="*/ 0 w 13306923"/>
              <a:gd name="connsiteY0" fmla="*/ 3016797 h 6917222"/>
              <a:gd name="connsiteX1" fmla="*/ 11880206 w 13306923"/>
              <a:gd name="connsiteY1" fmla="*/ 0 h 6917222"/>
              <a:gd name="connsiteX2" fmla="*/ 13306923 w 13306923"/>
              <a:gd name="connsiteY2" fmla="*/ 5686828 h 6917222"/>
              <a:gd name="connsiteX3" fmla="*/ 7140868 w 13306923"/>
              <a:gd name="connsiteY3" fmla="*/ 6890351 h 6917222"/>
              <a:gd name="connsiteX4" fmla="*/ 585839 w 13306923"/>
              <a:gd name="connsiteY4" fmla="*/ 5344208 h 6917222"/>
              <a:gd name="connsiteX5" fmla="*/ 0 w 13306923"/>
              <a:gd name="connsiteY5" fmla="*/ 3016797 h 6917222"/>
              <a:gd name="connsiteX0" fmla="*/ 0 w 13306923"/>
              <a:gd name="connsiteY0" fmla="*/ 3016797 h 6992192"/>
              <a:gd name="connsiteX1" fmla="*/ 11880206 w 13306923"/>
              <a:gd name="connsiteY1" fmla="*/ 0 h 6992192"/>
              <a:gd name="connsiteX2" fmla="*/ 13306923 w 13306923"/>
              <a:gd name="connsiteY2" fmla="*/ 5686828 h 6992192"/>
              <a:gd name="connsiteX3" fmla="*/ 7140868 w 13306923"/>
              <a:gd name="connsiteY3" fmla="*/ 6890351 h 6992192"/>
              <a:gd name="connsiteX4" fmla="*/ 585839 w 13306923"/>
              <a:gd name="connsiteY4" fmla="*/ 5344208 h 6992192"/>
              <a:gd name="connsiteX5" fmla="*/ 0 w 13306923"/>
              <a:gd name="connsiteY5" fmla="*/ 3016797 h 6992192"/>
              <a:gd name="connsiteX0" fmla="*/ 0 w 13306923"/>
              <a:gd name="connsiteY0" fmla="*/ 3016797 h 6940483"/>
              <a:gd name="connsiteX1" fmla="*/ 11880206 w 13306923"/>
              <a:gd name="connsiteY1" fmla="*/ 0 h 6940483"/>
              <a:gd name="connsiteX2" fmla="*/ 13306923 w 13306923"/>
              <a:gd name="connsiteY2" fmla="*/ 5686828 h 6940483"/>
              <a:gd name="connsiteX3" fmla="*/ 7140868 w 13306923"/>
              <a:gd name="connsiteY3" fmla="*/ 6890351 h 6940483"/>
              <a:gd name="connsiteX4" fmla="*/ 585839 w 13306923"/>
              <a:gd name="connsiteY4" fmla="*/ 5344208 h 6940483"/>
              <a:gd name="connsiteX5" fmla="*/ 0 w 13306923"/>
              <a:gd name="connsiteY5" fmla="*/ 3016797 h 6940483"/>
              <a:gd name="connsiteX0" fmla="*/ 0 w 13306923"/>
              <a:gd name="connsiteY0" fmla="*/ 3016797 h 6923022"/>
              <a:gd name="connsiteX1" fmla="*/ 11880206 w 13306923"/>
              <a:gd name="connsiteY1" fmla="*/ 0 h 6923022"/>
              <a:gd name="connsiteX2" fmla="*/ 13306923 w 13306923"/>
              <a:gd name="connsiteY2" fmla="*/ 5686828 h 6923022"/>
              <a:gd name="connsiteX3" fmla="*/ 7140868 w 13306923"/>
              <a:gd name="connsiteY3" fmla="*/ 6890351 h 6923022"/>
              <a:gd name="connsiteX4" fmla="*/ 585839 w 13306923"/>
              <a:gd name="connsiteY4" fmla="*/ 5344208 h 6923022"/>
              <a:gd name="connsiteX5" fmla="*/ 0 w 13306923"/>
              <a:gd name="connsiteY5" fmla="*/ 3016797 h 6923022"/>
              <a:gd name="connsiteX0" fmla="*/ 0 w 13306923"/>
              <a:gd name="connsiteY0" fmla="*/ 3016797 h 7077895"/>
              <a:gd name="connsiteX1" fmla="*/ 11880206 w 13306923"/>
              <a:gd name="connsiteY1" fmla="*/ 0 h 7077895"/>
              <a:gd name="connsiteX2" fmla="*/ 13306923 w 13306923"/>
              <a:gd name="connsiteY2" fmla="*/ 5686828 h 7077895"/>
              <a:gd name="connsiteX3" fmla="*/ 6510314 w 13306923"/>
              <a:gd name="connsiteY3" fmla="*/ 7051373 h 7077895"/>
              <a:gd name="connsiteX4" fmla="*/ 585839 w 13306923"/>
              <a:gd name="connsiteY4" fmla="*/ 5344208 h 7077895"/>
              <a:gd name="connsiteX5" fmla="*/ 0 w 13306923"/>
              <a:gd name="connsiteY5" fmla="*/ 3016797 h 7077895"/>
              <a:gd name="connsiteX0" fmla="*/ 0 w 13306923"/>
              <a:gd name="connsiteY0" fmla="*/ 3016797 h 7088866"/>
              <a:gd name="connsiteX1" fmla="*/ 11880206 w 13306923"/>
              <a:gd name="connsiteY1" fmla="*/ 0 h 7088866"/>
              <a:gd name="connsiteX2" fmla="*/ 13306923 w 13306923"/>
              <a:gd name="connsiteY2" fmla="*/ 5686828 h 7088866"/>
              <a:gd name="connsiteX3" fmla="*/ 6510314 w 13306923"/>
              <a:gd name="connsiteY3" fmla="*/ 7051373 h 7088866"/>
              <a:gd name="connsiteX4" fmla="*/ 585839 w 13306923"/>
              <a:gd name="connsiteY4" fmla="*/ 5344208 h 7088866"/>
              <a:gd name="connsiteX5" fmla="*/ 0 w 13306923"/>
              <a:gd name="connsiteY5" fmla="*/ 3016797 h 708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6923" h="7088866">
                <a:moveTo>
                  <a:pt x="0" y="3016797"/>
                </a:moveTo>
                <a:lnTo>
                  <a:pt x="11880206" y="0"/>
                </a:lnTo>
                <a:lnTo>
                  <a:pt x="13306923" y="5686828"/>
                </a:lnTo>
                <a:cubicBezTo>
                  <a:pt x="11698464" y="6559629"/>
                  <a:pt x="8942472" y="7261365"/>
                  <a:pt x="6510314" y="7051373"/>
                </a:cubicBezTo>
                <a:cubicBezTo>
                  <a:pt x="4078156" y="6841381"/>
                  <a:pt x="1753844" y="6349671"/>
                  <a:pt x="585839" y="5344208"/>
                </a:cubicBezTo>
                <a:cubicBezTo>
                  <a:pt x="389937" y="4577066"/>
                  <a:pt x="195902" y="3783939"/>
                  <a:pt x="0" y="3016797"/>
                </a:cubicBezTo>
                <a:close/>
              </a:path>
            </a:pathLst>
          </a:custGeom>
          <a:gradFill>
            <a:gsLst>
              <a:gs pos="0">
                <a:srgbClr val="00AEEF"/>
              </a:gs>
              <a:gs pos="25000">
                <a:srgbClr val="21D6E0"/>
              </a:gs>
              <a:gs pos="75000">
                <a:srgbClr val="0087E6"/>
              </a:gs>
              <a:gs pos="100000">
                <a:srgbClr val="005CBF"/>
              </a:gs>
            </a:gsLst>
            <a:lin ang="16200000" scaled="0"/>
          </a:gradFill>
          <a:ln>
            <a:solidFill>
              <a:schemeClr val="tx1">
                <a:lumMod val="95000"/>
                <a:lumOff val="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904" tIns="44453" rIns="88904" bIns="44453" rtlCol="0" anchor="ctr"/>
          <a:lstStyle/>
          <a:p>
            <a:pPr algn="ctr" defTabSz="889068"/>
            <a:endParaRPr lang="en-US" sz="1717" dirty="0">
              <a:solidFill>
                <a:prstClr val="white"/>
              </a:solidFill>
            </a:endParaRPr>
          </a:p>
        </p:txBody>
      </p:sp>
      <p:sp>
        <p:nvSpPr>
          <p:cNvPr id="8" name="Slide Number Placeholder 7"/>
          <p:cNvSpPr>
            <a:spLocks noGrp="1"/>
          </p:cNvSpPr>
          <p:nvPr>
            <p:ph type="sldNum" sz="quarter" idx="12"/>
          </p:nvPr>
        </p:nvSpPr>
        <p:spPr/>
        <p:txBody>
          <a:bodyPr/>
          <a:lstStyle/>
          <a:p>
            <a:fld id="{8EC08AFC-9140-4A52-AC0D-2465A7ED5B89}" type="slidenum">
              <a:rPr lang="en-US" smtClean="0">
                <a:solidFill>
                  <a:prstClr val="black">
                    <a:tint val="75000"/>
                  </a:prstClr>
                </a:solidFill>
              </a:rPr>
              <a:pPr/>
              <a:t>7</a:t>
            </a:fld>
            <a:endParaRPr lang="en-US">
              <a:solidFill>
                <a:prstClr val="black">
                  <a:tint val="75000"/>
                </a:prstClr>
              </a:solidFill>
            </a:endParaRPr>
          </a:p>
        </p:txBody>
      </p:sp>
      <p:sp>
        <p:nvSpPr>
          <p:cNvPr id="5" name="Oval 4"/>
          <p:cNvSpPr/>
          <p:nvPr/>
        </p:nvSpPr>
        <p:spPr>
          <a:xfrm>
            <a:off x="797219" y="3079112"/>
            <a:ext cx="729266" cy="1020991"/>
          </a:xfrm>
          <a:prstGeom prst="ellipse">
            <a:avLst/>
          </a:prstGeom>
          <a:gradFill>
            <a:gsLst>
              <a:gs pos="23000">
                <a:schemeClr val="bg1">
                  <a:lumMod val="75000"/>
                </a:schemeClr>
              </a:gs>
              <a:gs pos="100000">
                <a:schemeClr val="tx1">
                  <a:lumMod val="50000"/>
                  <a:lumOff val="50000"/>
                </a:schemeClr>
              </a:gs>
              <a:gs pos="96240">
                <a:srgbClr val="838383"/>
              </a:gs>
              <a:gs pos="60000">
                <a:schemeClr val="bg1">
                  <a:lumMod val="65000"/>
                </a:schemeClr>
              </a:gs>
            </a:gsLst>
            <a:path path="circle">
              <a:fillToRect l="50000" t="50000" r="50000" b="50000"/>
            </a:path>
          </a:gradFill>
          <a:ln>
            <a:gradFill>
              <a:gsLst>
                <a:gs pos="0">
                  <a:schemeClr val="tx1">
                    <a:lumMod val="95000"/>
                    <a:lumOff val="5000"/>
                  </a:schemeClr>
                </a:gs>
                <a:gs pos="50000">
                  <a:schemeClr val="bg1">
                    <a:lumMod val="75000"/>
                  </a:schemeClr>
                </a:gs>
                <a:gs pos="99000">
                  <a:schemeClr val="bg1">
                    <a:lumMod val="75000"/>
                  </a:schemeClr>
                </a:gs>
              </a:gsLst>
              <a:lin ang="5400000" scaled="0"/>
            </a:gradFill>
          </a:ln>
          <a:effectLst>
            <a:outerShdw blurRad="139700" dist="88900" dir="5400000" sx="101000" sy="101000" algn="t" rotWithShape="0">
              <a:prstClr val="black">
                <a:alpha val="83000"/>
              </a:prstClr>
            </a:outerShdw>
          </a:effectLst>
          <a:scene3d>
            <a:camera prst="perspectiveRelaxed" fov="4200000">
              <a:rot lat="17400000" lon="0" rev="0"/>
            </a:camera>
            <a:lightRig rig="threePt" dir="t"/>
          </a:scene3d>
          <a:sp3d extrusionH="527050">
            <a:bevelT w="114300" prst="hardEdge"/>
          </a:sp3d>
        </p:spPr>
        <p:style>
          <a:lnRef idx="2">
            <a:schemeClr val="accent1">
              <a:shade val="50000"/>
            </a:schemeClr>
          </a:lnRef>
          <a:fillRef idx="1">
            <a:schemeClr val="accent1"/>
          </a:fillRef>
          <a:effectRef idx="0">
            <a:schemeClr val="accent1"/>
          </a:effectRef>
          <a:fontRef idx="minor">
            <a:schemeClr val="lt1"/>
          </a:fontRef>
        </p:style>
        <p:txBody>
          <a:bodyPr lIns="88904" tIns="44453" rIns="88904" bIns="44453" rtlCol="0" anchor="ctr"/>
          <a:lstStyle/>
          <a:p>
            <a:pPr algn="ctr" defTabSz="889068"/>
            <a:endParaRPr lang="en-US" sz="1717" dirty="0">
              <a:solidFill>
                <a:prstClr val="white"/>
              </a:solidFill>
            </a:endParaRPr>
          </a:p>
        </p:txBody>
      </p:sp>
      <p:sp>
        <p:nvSpPr>
          <p:cNvPr id="6" name="Oval 5"/>
          <p:cNvSpPr/>
          <p:nvPr/>
        </p:nvSpPr>
        <p:spPr>
          <a:xfrm>
            <a:off x="2145524" y="3303836"/>
            <a:ext cx="970597" cy="1358860"/>
          </a:xfrm>
          <a:prstGeom prst="ellipse">
            <a:avLst/>
          </a:prstGeom>
          <a:gradFill>
            <a:gsLst>
              <a:gs pos="23000">
                <a:schemeClr val="bg1">
                  <a:lumMod val="75000"/>
                </a:schemeClr>
              </a:gs>
              <a:gs pos="100000">
                <a:schemeClr val="tx1">
                  <a:lumMod val="50000"/>
                  <a:lumOff val="50000"/>
                </a:schemeClr>
              </a:gs>
              <a:gs pos="96240">
                <a:srgbClr val="838383"/>
              </a:gs>
              <a:gs pos="60000">
                <a:schemeClr val="bg1">
                  <a:lumMod val="65000"/>
                </a:schemeClr>
              </a:gs>
            </a:gsLst>
            <a:path path="circle">
              <a:fillToRect l="50000" t="50000" r="50000" b="50000"/>
            </a:path>
          </a:gradFill>
          <a:ln>
            <a:gradFill>
              <a:gsLst>
                <a:gs pos="0">
                  <a:schemeClr val="tx1">
                    <a:lumMod val="85000"/>
                    <a:lumOff val="15000"/>
                  </a:schemeClr>
                </a:gs>
                <a:gs pos="50000">
                  <a:schemeClr val="bg1">
                    <a:lumMod val="75000"/>
                  </a:schemeClr>
                </a:gs>
                <a:gs pos="100000">
                  <a:schemeClr val="bg1">
                    <a:lumMod val="75000"/>
                  </a:schemeClr>
                </a:gs>
              </a:gsLst>
              <a:lin ang="5400000" scaled="0"/>
            </a:gradFill>
          </a:ln>
          <a:effectLst>
            <a:outerShdw blurRad="139700" dist="88900" dir="5400000" sx="101000" sy="101000" algn="t" rotWithShape="0">
              <a:prstClr val="black">
                <a:alpha val="83000"/>
              </a:prstClr>
            </a:outerShdw>
          </a:effectLst>
          <a:scene3d>
            <a:camera prst="perspectiveRelaxed" fov="600000">
              <a:rot lat="17400000" lon="0" rev="0"/>
            </a:camera>
            <a:lightRig rig="threePt" dir="t"/>
          </a:scene3d>
          <a:sp3d extrusionH="1270000">
            <a:bevelT w="114300" prst="hardEdge"/>
          </a:sp3d>
        </p:spPr>
        <p:style>
          <a:lnRef idx="2">
            <a:schemeClr val="accent1">
              <a:shade val="50000"/>
            </a:schemeClr>
          </a:lnRef>
          <a:fillRef idx="1">
            <a:schemeClr val="accent1"/>
          </a:fillRef>
          <a:effectRef idx="0">
            <a:schemeClr val="accent1"/>
          </a:effectRef>
          <a:fontRef idx="minor">
            <a:schemeClr val="lt1"/>
          </a:fontRef>
        </p:style>
        <p:txBody>
          <a:bodyPr lIns="88904" tIns="44453" rIns="88904" bIns="44453" rtlCol="0" anchor="ctr"/>
          <a:lstStyle/>
          <a:p>
            <a:pPr algn="ctr" defTabSz="889068"/>
            <a:endParaRPr lang="en-US" sz="1717" baseline="-25000" dirty="0">
              <a:solidFill>
                <a:prstClr val="white"/>
              </a:solidFill>
            </a:endParaRPr>
          </a:p>
        </p:txBody>
      </p:sp>
      <p:sp>
        <p:nvSpPr>
          <p:cNvPr id="7" name="Oval 6"/>
          <p:cNvSpPr/>
          <p:nvPr/>
        </p:nvSpPr>
        <p:spPr>
          <a:xfrm>
            <a:off x="4104834" y="2526121"/>
            <a:ext cx="1271591" cy="1780260"/>
          </a:xfrm>
          <a:prstGeom prst="ellipse">
            <a:avLst/>
          </a:prstGeom>
          <a:gradFill>
            <a:gsLst>
              <a:gs pos="23000">
                <a:schemeClr val="bg1">
                  <a:lumMod val="75000"/>
                </a:schemeClr>
              </a:gs>
              <a:gs pos="100000">
                <a:schemeClr val="tx1">
                  <a:lumMod val="50000"/>
                  <a:lumOff val="50000"/>
                </a:schemeClr>
              </a:gs>
              <a:gs pos="96240">
                <a:srgbClr val="838383"/>
              </a:gs>
              <a:gs pos="60000">
                <a:schemeClr val="bg1">
                  <a:lumMod val="65000"/>
                </a:schemeClr>
              </a:gs>
            </a:gsLst>
            <a:path path="circle">
              <a:fillToRect l="50000" t="50000" r="50000" b="50000"/>
            </a:path>
          </a:gradFill>
          <a:ln>
            <a:gradFill>
              <a:gsLst>
                <a:gs pos="0">
                  <a:schemeClr val="tx1">
                    <a:lumMod val="85000"/>
                    <a:lumOff val="15000"/>
                  </a:schemeClr>
                </a:gs>
                <a:gs pos="50000">
                  <a:schemeClr val="bg1">
                    <a:lumMod val="75000"/>
                  </a:schemeClr>
                </a:gs>
                <a:gs pos="100000">
                  <a:schemeClr val="bg1">
                    <a:lumMod val="75000"/>
                  </a:schemeClr>
                </a:gs>
              </a:gsLst>
              <a:lin ang="5400000" scaled="0"/>
            </a:gradFill>
          </a:ln>
          <a:effectLst>
            <a:outerShdw blurRad="139700" dist="88900" dir="5400000" sx="101000" sy="101000" algn="t" rotWithShape="0">
              <a:prstClr val="black">
                <a:alpha val="83000"/>
              </a:prstClr>
            </a:outerShdw>
          </a:effectLst>
          <a:scene3d>
            <a:camera prst="perspectiveRelaxed" fov="0">
              <a:rot lat="17400000" lon="0" rev="0"/>
            </a:camera>
            <a:lightRig rig="threePt" dir="t"/>
          </a:scene3d>
          <a:sp3d extrusionH="2794000">
            <a:bevelT w="114300" prst="hardEdge"/>
          </a:sp3d>
        </p:spPr>
        <p:style>
          <a:lnRef idx="2">
            <a:schemeClr val="accent1">
              <a:shade val="50000"/>
            </a:schemeClr>
          </a:lnRef>
          <a:fillRef idx="1">
            <a:schemeClr val="accent1"/>
          </a:fillRef>
          <a:effectRef idx="0">
            <a:schemeClr val="accent1"/>
          </a:effectRef>
          <a:fontRef idx="minor">
            <a:schemeClr val="lt1"/>
          </a:fontRef>
        </p:style>
        <p:txBody>
          <a:bodyPr lIns="88904" tIns="44453" rIns="88904" bIns="44453" rtlCol="0" anchor="ctr"/>
          <a:lstStyle/>
          <a:p>
            <a:pPr algn="ctr" defTabSz="889068"/>
            <a:endParaRPr lang="en-US" sz="1717">
              <a:solidFill>
                <a:prstClr val="white"/>
              </a:solidFill>
            </a:endParaRPr>
          </a:p>
        </p:txBody>
      </p:sp>
      <p:sp>
        <p:nvSpPr>
          <p:cNvPr id="9" name="Oval 8"/>
          <p:cNvSpPr/>
          <p:nvPr/>
        </p:nvSpPr>
        <p:spPr>
          <a:xfrm>
            <a:off x="6456687" y="1299140"/>
            <a:ext cx="1500722" cy="2101048"/>
          </a:xfrm>
          <a:prstGeom prst="ellipse">
            <a:avLst/>
          </a:prstGeom>
          <a:gradFill>
            <a:gsLst>
              <a:gs pos="23000">
                <a:schemeClr val="bg1">
                  <a:lumMod val="75000"/>
                </a:schemeClr>
              </a:gs>
              <a:gs pos="100000">
                <a:schemeClr val="tx1">
                  <a:lumMod val="50000"/>
                  <a:lumOff val="50000"/>
                </a:schemeClr>
              </a:gs>
              <a:gs pos="96240">
                <a:srgbClr val="838383"/>
              </a:gs>
              <a:gs pos="60000">
                <a:schemeClr val="bg1">
                  <a:lumMod val="65000"/>
                </a:schemeClr>
              </a:gs>
            </a:gsLst>
            <a:path path="circle">
              <a:fillToRect l="50000" t="50000" r="50000" b="50000"/>
            </a:path>
          </a:gradFill>
          <a:ln>
            <a:gradFill>
              <a:gsLst>
                <a:gs pos="0">
                  <a:schemeClr val="tx1">
                    <a:lumMod val="85000"/>
                    <a:lumOff val="15000"/>
                  </a:schemeClr>
                </a:gs>
                <a:gs pos="50000">
                  <a:schemeClr val="bg1">
                    <a:lumMod val="75000"/>
                  </a:schemeClr>
                </a:gs>
                <a:gs pos="100000">
                  <a:schemeClr val="bg1">
                    <a:lumMod val="75000"/>
                  </a:schemeClr>
                </a:gs>
              </a:gsLst>
              <a:lin ang="5400000" scaled="0"/>
            </a:gradFill>
          </a:ln>
          <a:effectLst>
            <a:outerShdw blurRad="139700" dist="88900" dir="5400000" sx="101000" sy="101000" algn="t" rotWithShape="0">
              <a:prstClr val="black">
                <a:alpha val="83000"/>
              </a:prstClr>
            </a:outerShdw>
          </a:effectLst>
          <a:scene3d>
            <a:camera prst="perspectiveRelaxed" fov="0">
              <a:rot lat="17400000" lon="0" rev="0"/>
            </a:camera>
            <a:lightRig rig="threePt" dir="t"/>
          </a:scene3d>
          <a:sp3d extrusionH="4127500">
            <a:bevelT w="114300" prst="hardEdge"/>
          </a:sp3d>
        </p:spPr>
        <p:style>
          <a:lnRef idx="2">
            <a:schemeClr val="accent1">
              <a:shade val="50000"/>
            </a:schemeClr>
          </a:lnRef>
          <a:fillRef idx="1">
            <a:schemeClr val="accent1"/>
          </a:fillRef>
          <a:effectRef idx="0">
            <a:schemeClr val="accent1"/>
          </a:effectRef>
          <a:fontRef idx="minor">
            <a:schemeClr val="lt1"/>
          </a:fontRef>
        </p:style>
        <p:txBody>
          <a:bodyPr lIns="88904" tIns="44453" rIns="88904" bIns="44453" rtlCol="0" anchor="ctr"/>
          <a:lstStyle/>
          <a:p>
            <a:pPr algn="ctr" defTabSz="889068"/>
            <a:endParaRPr lang="en-US" sz="1717">
              <a:solidFill>
                <a:prstClr val="white"/>
              </a:solidFill>
            </a:endParaRPr>
          </a:p>
        </p:txBody>
      </p:sp>
      <p:grpSp>
        <p:nvGrpSpPr>
          <p:cNvPr id="116" name="Group 115"/>
          <p:cNvGrpSpPr/>
          <p:nvPr/>
        </p:nvGrpSpPr>
        <p:grpSpPr>
          <a:xfrm>
            <a:off x="3701162" y="1603150"/>
            <a:ext cx="2067691" cy="2068516"/>
            <a:chOff x="4074292" y="789086"/>
            <a:chExt cx="2161425" cy="2023190"/>
          </a:xfrm>
        </p:grpSpPr>
        <p:grpSp>
          <p:nvGrpSpPr>
            <p:cNvPr id="117" name="Group 116"/>
            <p:cNvGrpSpPr/>
            <p:nvPr/>
          </p:nvGrpSpPr>
          <p:grpSpPr>
            <a:xfrm>
              <a:off x="4074292" y="789086"/>
              <a:ext cx="2161425" cy="2023190"/>
              <a:chOff x="4074292" y="789086"/>
              <a:chExt cx="2161425" cy="2023190"/>
            </a:xfrm>
          </p:grpSpPr>
          <p:grpSp>
            <p:nvGrpSpPr>
              <p:cNvPr id="119" name="Group 118"/>
              <p:cNvGrpSpPr/>
              <p:nvPr/>
            </p:nvGrpSpPr>
            <p:grpSpPr>
              <a:xfrm>
                <a:off x="4074292" y="839668"/>
                <a:ext cx="2161425" cy="1972608"/>
                <a:chOff x="-2759456" y="4024333"/>
                <a:chExt cx="2161425" cy="1972608"/>
              </a:xfrm>
            </p:grpSpPr>
            <p:sp>
              <p:nvSpPr>
                <p:cNvPr id="122" name="Oval 121"/>
                <p:cNvSpPr/>
                <p:nvPr/>
              </p:nvSpPr>
              <p:spPr>
                <a:xfrm>
                  <a:off x="-2759456" y="5638800"/>
                  <a:ext cx="2161425" cy="358141"/>
                </a:xfrm>
                <a:prstGeom prst="ellipse">
                  <a:avLst/>
                </a:prstGeom>
                <a:gradFill flip="none" rotWithShape="1">
                  <a:gsLst>
                    <a:gs pos="0">
                      <a:schemeClr val="tx1">
                        <a:lumMod val="85000"/>
                        <a:lumOff val="15000"/>
                      </a:schemeClr>
                    </a:gs>
                    <a:gs pos="100000">
                      <a:schemeClr val="bg1">
                        <a:lumMod val="50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grpSp>
              <p:nvGrpSpPr>
                <p:cNvPr id="123" name="Group 122"/>
                <p:cNvGrpSpPr/>
                <p:nvPr/>
              </p:nvGrpSpPr>
              <p:grpSpPr>
                <a:xfrm>
                  <a:off x="-2615758" y="4024333"/>
                  <a:ext cx="1839958" cy="1843067"/>
                  <a:chOff x="-2615758" y="3967507"/>
                  <a:chExt cx="1839958" cy="1843067"/>
                </a:xfrm>
              </p:grpSpPr>
              <p:sp>
                <p:nvSpPr>
                  <p:cNvPr id="124" name="Oval 123"/>
                  <p:cNvSpPr/>
                  <p:nvPr/>
                </p:nvSpPr>
                <p:spPr>
                  <a:xfrm>
                    <a:off x="-2580121" y="3967507"/>
                    <a:ext cx="1802759" cy="1802759"/>
                  </a:xfrm>
                  <a:prstGeom prst="ellipse">
                    <a:avLst/>
                  </a:prstGeom>
                  <a:gradFill flip="none" rotWithShape="1">
                    <a:gsLst>
                      <a:gs pos="28000">
                        <a:srgbClr val="2C70BB"/>
                      </a:gs>
                      <a:gs pos="83000">
                        <a:schemeClr val="accent1">
                          <a:lumMod val="75000"/>
                        </a:schemeClr>
                      </a:gs>
                    </a:gsLst>
                    <a:path path="circle">
                      <a:fillToRect l="50000" t="50000" r="50000" b="50000"/>
                    </a:path>
                    <a:tileRect/>
                  </a:gradFill>
                  <a:ln>
                    <a:noFill/>
                  </a:ln>
                  <a:effectLst>
                    <a:reflection blurRad="6350" stA="20000" endPos="10000" dir="5400000" sy="-100000" algn="bl" rotWithShape="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25" name="Oval 124"/>
                  <p:cNvSpPr/>
                  <p:nvPr/>
                </p:nvSpPr>
                <p:spPr>
                  <a:xfrm rot="18734772">
                    <a:off x="-2575913" y="3936620"/>
                    <a:ext cx="1731936" cy="1811626"/>
                  </a:xfrm>
                  <a:prstGeom prst="ellipse">
                    <a:avLst/>
                  </a:prstGeom>
                  <a:gradFill flip="none" rotWithShape="1">
                    <a:gsLst>
                      <a:gs pos="0">
                        <a:schemeClr val="accent1">
                          <a:lumMod val="60000"/>
                          <a:lumOff val="40000"/>
                        </a:schemeClr>
                      </a:gs>
                      <a:gs pos="77000">
                        <a:schemeClr val="accent1">
                          <a:lumMod val="75000"/>
                        </a:schemeClr>
                      </a:gs>
                    </a:gsLst>
                    <a:lin ang="5400000" scaled="1"/>
                    <a:tileRect/>
                  </a:gradFill>
                  <a:ln>
                    <a:noFill/>
                  </a:ln>
                  <a:effectLst>
                    <a:reflection blurRad="6350" stA="20000" endPos="10000" dir="5400000" sy="-100000" algn="bl" rotWithShape="0"/>
                    <a:softEdge rad="12700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dirty="0">
                      <a:solidFill>
                        <a:prstClr val="white"/>
                      </a:solidFill>
                    </a:endParaRPr>
                  </a:p>
                </p:txBody>
              </p:sp>
              <p:sp>
                <p:nvSpPr>
                  <p:cNvPr id="126" name="Oval 125"/>
                  <p:cNvSpPr/>
                  <p:nvPr/>
                </p:nvSpPr>
                <p:spPr>
                  <a:xfrm rot="18689218">
                    <a:off x="-2591238" y="3998473"/>
                    <a:ext cx="1802758" cy="1802758"/>
                  </a:xfrm>
                  <a:prstGeom prst="ellipse">
                    <a:avLst/>
                  </a:prstGeom>
                  <a:gradFill flip="none" rotWithShape="1">
                    <a:gsLst>
                      <a:gs pos="90008">
                        <a:schemeClr val="accent1">
                          <a:lumMod val="0"/>
                          <a:alpha val="80000"/>
                        </a:schemeClr>
                      </a:gs>
                      <a:gs pos="98000">
                        <a:schemeClr val="accent1">
                          <a:lumMod val="75000"/>
                          <a:alpha val="0"/>
                        </a:schemeClr>
                      </a:gs>
                      <a:gs pos="14000">
                        <a:schemeClr val="accent1">
                          <a:lumMod val="60000"/>
                          <a:lumOff val="40000"/>
                          <a:alpha val="0"/>
                        </a:schemeClr>
                      </a:gs>
                      <a:gs pos="76000">
                        <a:schemeClr val="accent1">
                          <a:lumMod val="75000"/>
                          <a:alpha val="32000"/>
                        </a:schemeClr>
                      </a:gs>
                    </a:gsLst>
                    <a:path path="circle">
                      <a:fillToRect l="100000" b="100000"/>
                    </a:path>
                    <a:tileRect t="-100000" r="-100000"/>
                  </a:gradFill>
                  <a:ln>
                    <a:noFill/>
                  </a:ln>
                  <a:effectLst>
                    <a:softEdge rad="6350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27" name="Oval 126"/>
                  <p:cNvSpPr/>
                  <p:nvPr/>
                </p:nvSpPr>
                <p:spPr>
                  <a:xfrm rot="20725543">
                    <a:off x="-2578559" y="4007815"/>
                    <a:ext cx="1802759" cy="1802759"/>
                  </a:xfrm>
                  <a:prstGeom prst="ellipse">
                    <a:avLst/>
                  </a:prstGeom>
                  <a:gradFill flip="none" rotWithShape="1">
                    <a:gsLst>
                      <a:gs pos="13000">
                        <a:schemeClr val="accent1">
                          <a:lumMod val="60000"/>
                          <a:lumOff val="40000"/>
                          <a:alpha val="43000"/>
                        </a:schemeClr>
                      </a:gs>
                      <a:gs pos="45000">
                        <a:schemeClr val="accent1">
                          <a:lumMod val="60000"/>
                          <a:lumOff val="40000"/>
                          <a:alpha val="1000"/>
                        </a:schemeClr>
                      </a:gs>
                      <a:gs pos="78000">
                        <a:schemeClr val="accent1">
                          <a:lumMod val="75000"/>
                          <a:alpha val="19000"/>
                        </a:schemeClr>
                      </a:gs>
                    </a:gsLst>
                    <a:path path="circle">
                      <a:fillToRect l="100000" b="100000"/>
                    </a:path>
                    <a:tileRect t="-100000" r="-100000"/>
                  </a:gradFill>
                  <a:ln>
                    <a:noFill/>
                  </a:ln>
                  <a:effectLst>
                    <a:softEdge rad="6350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28" name="Oval 127"/>
                  <p:cNvSpPr/>
                  <p:nvPr/>
                </p:nvSpPr>
                <p:spPr>
                  <a:xfrm>
                    <a:off x="-2368032" y="3997252"/>
                    <a:ext cx="1378579" cy="977680"/>
                  </a:xfrm>
                  <a:prstGeom prst="ellipse">
                    <a:avLst/>
                  </a:prstGeom>
                  <a:gradFill flip="none" rotWithShape="1">
                    <a:gsLst>
                      <a:gs pos="0">
                        <a:schemeClr val="bg1">
                          <a:lumMod val="95000"/>
                          <a:alpha val="40000"/>
                        </a:schemeClr>
                      </a:gs>
                      <a:gs pos="67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2349" dirty="0">
                      <a:solidFill>
                        <a:prstClr val="white"/>
                      </a:solidFill>
                    </a:endParaRPr>
                  </a:p>
                </p:txBody>
              </p:sp>
            </p:grpSp>
          </p:grpSp>
          <p:sp>
            <p:nvSpPr>
              <p:cNvPr id="120" name="Oval 146"/>
              <p:cNvSpPr/>
              <p:nvPr/>
            </p:nvSpPr>
            <p:spPr>
              <a:xfrm rot="9622922">
                <a:off x="4127281" y="789086"/>
                <a:ext cx="1718097" cy="798050"/>
              </a:xfrm>
              <a:custGeom>
                <a:avLst/>
                <a:gdLst>
                  <a:gd name="connsiteX0" fmla="*/ 0 w 921001"/>
                  <a:gd name="connsiteY0" fmla="*/ 374754 h 749507"/>
                  <a:gd name="connsiteX1" fmla="*/ 460501 w 921001"/>
                  <a:gd name="connsiteY1" fmla="*/ 0 h 749507"/>
                  <a:gd name="connsiteX2" fmla="*/ 921002 w 921001"/>
                  <a:gd name="connsiteY2" fmla="*/ 374754 h 749507"/>
                  <a:gd name="connsiteX3" fmla="*/ 460501 w 921001"/>
                  <a:gd name="connsiteY3" fmla="*/ 749508 h 749507"/>
                  <a:gd name="connsiteX4" fmla="*/ 0 w 921001"/>
                  <a:gd name="connsiteY4" fmla="*/ 374754 h 749507"/>
                  <a:gd name="connsiteX0" fmla="*/ 43 w 921045"/>
                  <a:gd name="connsiteY0" fmla="*/ 109076 h 483830"/>
                  <a:gd name="connsiteX1" fmla="*/ 481687 w 921045"/>
                  <a:gd name="connsiteY1" fmla="*/ 53264 h 483830"/>
                  <a:gd name="connsiteX2" fmla="*/ 921045 w 921045"/>
                  <a:gd name="connsiteY2" fmla="*/ 109076 h 483830"/>
                  <a:gd name="connsiteX3" fmla="*/ 460544 w 921045"/>
                  <a:gd name="connsiteY3" fmla="*/ 483830 h 483830"/>
                  <a:gd name="connsiteX4" fmla="*/ 43 w 921045"/>
                  <a:gd name="connsiteY4" fmla="*/ 109076 h 483830"/>
                  <a:gd name="connsiteX0" fmla="*/ 21 w 1068380"/>
                  <a:gd name="connsiteY0" fmla="*/ 21559 h 533179"/>
                  <a:gd name="connsiteX1" fmla="*/ 629022 w 1068380"/>
                  <a:gd name="connsiteY1" fmla="*/ 100798 h 533179"/>
                  <a:gd name="connsiteX2" fmla="*/ 1068380 w 1068380"/>
                  <a:gd name="connsiteY2" fmla="*/ 156610 h 533179"/>
                  <a:gd name="connsiteX3" fmla="*/ 607879 w 1068380"/>
                  <a:gd name="connsiteY3" fmla="*/ 531364 h 533179"/>
                  <a:gd name="connsiteX4" fmla="*/ 21 w 1068380"/>
                  <a:gd name="connsiteY4" fmla="*/ 21559 h 533179"/>
                  <a:gd name="connsiteX0" fmla="*/ 25 w 1461292"/>
                  <a:gd name="connsiteY0" fmla="*/ 24175 h 534281"/>
                  <a:gd name="connsiteX1" fmla="*/ 629026 w 1461292"/>
                  <a:gd name="connsiteY1" fmla="*/ 103414 h 534281"/>
                  <a:gd name="connsiteX2" fmla="*/ 1461292 w 1461292"/>
                  <a:gd name="connsiteY2" fmla="*/ 85517 h 534281"/>
                  <a:gd name="connsiteX3" fmla="*/ 607883 w 1461292"/>
                  <a:gd name="connsiteY3" fmla="*/ 533980 h 534281"/>
                  <a:gd name="connsiteX4" fmla="*/ 25 w 1461292"/>
                  <a:gd name="connsiteY4" fmla="*/ 24175 h 534281"/>
                  <a:gd name="connsiteX0" fmla="*/ 20 w 1563269"/>
                  <a:gd name="connsiteY0" fmla="*/ 13792 h 632981"/>
                  <a:gd name="connsiteX1" fmla="*/ 731003 w 1563269"/>
                  <a:gd name="connsiteY1" fmla="*/ 200384 h 632981"/>
                  <a:gd name="connsiteX2" fmla="*/ 1563269 w 1563269"/>
                  <a:gd name="connsiteY2" fmla="*/ 182487 h 632981"/>
                  <a:gd name="connsiteX3" fmla="*/ 709860 w 1563269"/>
                  <a:gd name="connsiteY3" fmla="*/ 630950 h 632981"/>
                  <a:gd name="connsiteX4" fmla="*/ 20 w 1563269"/>
                  <a:gd name="connsiteY4" fmla="*/ 13792 h 632981"/>
                  <a:gd name="connsiteX0" fmla="*/ 15 w 1718100"/>
                  <a:gd name="connsiteY0" fmla="*/ 11664 h 693602"/>
                  <a:gd name="connsiteX1" fmla="*/ 885834 w 1718100"/>
                  <a:gd name="connsiteY1" fmla="*/ 259484 h 693602"/>
                  <a:gd name="connsiteX2" fmla="*/ 1718100 w 1718100"/>
                  <a:gd name="connsiteY2" fmla="*/ 241587 h 693602"/>
                  <a:gd name="connsiteX3" fmla="*/ 864691 w 1718100"/>
                  <a:gd name="connsiteY3" fmla="*/ 690050 h 693602"/>
                  <a:gd name="connsiteX4" fmla="*/ 15 w 1718100"/>
                  <a:gd name="connsiteY4" fmla="*/ 11664 h 693602"/>
                  <a:gd name="connsiteX0" fmla="*/ 12 w 1718097"/>
                  <a:gd name="connsiteY0" fmla="*/ 16351 h 798050"/>
                  <a:gd name="connsiteX1" fmla="*/ 885831 w 1718097"/>
                  <a:gd name="connsiteY1" fmla="*/ 264171 h 798050"/>
                  <a:gd name="connsiteX2" fmla="*/ 1718097 w 1718097"/>
                  <a:gd name="connsiteY2" fmla="*/ 246274 h 798050"/>
                  <a:gd name="connsiteX3" fmla="*/ 867692 w 1718097"/>
                  <a:gd name="connsiteY3" fmla="*/ 795361 h 798050"/>
                  <a:gd name="connsiteX4" fmla="*/ 12 w 1718097"/>
                  <a:gd name="connsiteY4" fmla="*/ 16351 h 79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097" h="798050">
                    <a:moveTo>
                      <a:pt x="12" y="16351"/>
                    </a:moveTo>
                    <a:cubicBezTo>
                      <a:pt x="3035" y="-72181"/>
                      <a:pt x="599484" y="225851"/>
                      <a:pt x="885831" y="264171"/>
                    </a:cubicBezTo>
                    <a:cubicBezTo>
                      <a:pt x="1172179" y="302492"/>
                      <a:pt x="1718097" y="39303"/>
                      <a:pt x="1718097" y="246274"/>
                    </a:cubicBezTo>
                    <a:cubicBezTo>
                      <a:pt x="1718097" y="453245"/>
                      <a:pt x="1154040" y="833682"/>
                      <a:pt x="867692" y="795361"/>
                    </a:cubicBezTo>
                    <a:cubicBezTo>
                      <a:pt x="581345" y="757041"/>
                      <a:pt x="-3011" y="104883"/>
                      <a:pt x="12" y="16351"/>
                    </a:cubicBezTo>
                    <a:close/>
                  </a:path>
                </a:pathLst>
              </a:custGeom>
              <a:gradFill flip="none" rotWithShape="1">
                <a:gsLst>
                  <a:gs pos="0">
                    <a:schemeClr val="bg1">
                      <a:lumMod val="95000"/>
                    </a:schemeClr>
                  </a:gs>
                  <a:gs pos="47000">
                    <a:schemeClr val="accent1">
                      <a:lumMod val="60000"/>
                      <a:lumOff val="40000"/>
                      <a:alpha val="88000"/>
                    </a:schemeClr>
                  </a:gs>
                </a:gsLst>
                <a:path path="circle">
                  <a:fillToRect l="50000" t="50000" r="50000" b="50000"/>
                </a:path>
                <a:tileRect/>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21" name="Oval 146"/>
              <p:cNvSpPr/>
              <p:nvPr/>
            </p:nvSpPr>
            <p:spPr>
              <a:xfrm rot="20239119">
                <a:off x="4522214" y="1786782"/>
                <a:ext cx="1571248" cy="694755"/>
              </a:xfrm>
              <a:custGeom>
                <a:avLst/>
                <a:gdLst>
                  <a:gd name="connsiteX0" fmla="*/ 0 w 921001"/>
                  <a:gd name="connsiteY0" fmla="*/ 374754 h 749507"/>
                  <a:gd name="connsiteX1" fmla="*/ 460501 w 921001"/>
                  <a:gd name="connsiteY1" fmla="*/ 0 h 749507"/>
                  <a:gd name="connsiteX2" fmla="*/ 921002 w 921001"/>
                  <a:gd name="connsiteY2" fmla="*/ 374754 h 749507"/>
                  <a:gd name="connsiteX3" fmla="*/ 460501 w 921001"/>
                  <a:gd name="connsiteY3" fmla="*/ 749508 h 749507"/>
                  <a:gd name="connsiteX4" fmla="*/ 0 w 921001"/>
                  <a:gd name="connsiteY4" fmla="*/ 374754 h 749507"/>
                  <a:gd name="connsiteX0" fmla="*/ 43 w 921045"/>
                  <a:gd name="connsiteY0" fmla="*/ 109076 h 483830"/>
                  <a:gd name="connsiteX1" fmla="*/ 481687 w 921045"/>
                  <a:gd name="connsiteY1" fmla="*/ 53264 h 483830"/>
                  <a:gd name="connsiteX2" fmla="*/ 921045 w 921045"/>
                  <a:gd name="connsiteY2" fmla="*/ 109076 h 483830"/>
                  <a:gd name="connsiteX3" fmla="*/ 460544 w 921045"/>
                  <a:gd name="connsiteY3" fmla="*/ 483830 h 483830"/>
                  <a:gd name="connsiteX4" fmla="*/ 43 w 921045"/>
                  <a:gd name="connsiteY4" fmla="*/ 109076 h 483830"/>
                  <a:gd name="connsiteX0" fmla="*/ 21 w 1068380"/>
                  <a:gd name="connsiteY0" fmla="*/ 21559 h 533179"/>
                  <a:gd name="connsiteX1" fmla="*/ 629022 w 1068380"/>
                  <a:gd name="connsiteY1" fmla="*/ 100798 h 533179"/>
                  <a:gd name="connsiteX2" fmla="*/ 1068380 w 1068380"/>
                  <a:gd name="connsiteY2" fmla="*/ 156610 h 533179"/>
                  <a:gd name="connsiteX3" fmla="*/ 607879 w 1068380"/>
                  <a:gd name="connsiteY3" fmla="*/ 531364 h 533179"/>
                  <a:gd name="connsiteX4" fmla="*/ 21 w 1068380"/>
                  <a:gd name="connsiteY4" fmla="*/ 21559 h 533179"/>
                  <a:gd name="connsiteX0" fmla="*/ 25 w 1461292"/>
                  <a:gd name="connsiteY0" fmla="*/ 24175 h 534281"/>
                  <a:gd name="connsiteX1" fmla="*/ 629026 w 1461292"/>
                  <a:gd name="connsiteY1" fmla="*/ 103414 h 534281"/>
                  <a:gd name="connsiteX2" fmla="*/ 1461292 w 1461292"/>
                  <a:gd name="connsiteY2" fmla="*/ 85517 h 534281"/>
                  <a:gd name="connsiteX3" fmla="*/ 607883 w 1461292"/>
                  <a:gd name="connsiteY3" fmla="*/ 533980 h 534281"/>
                  <a:gd name="connsiteX4" fmla="*/ 25 w 1461292"/>
                  <a:gd name="connsiteY4" fmla="*/ 24175 h 534281"/>
                  <a:gd name="connsiteX0" fmla="*/ 20 w 1563269"/>
                  <a:gd name="connsiteY0" fmla="*/ 13792 h 632981"/>
                  <a:gd name="connsiteX1" fmla="*/ 731003 w 1563269"/>
                  <a:gd name="connsiteY1" fmla="*/ 200384 h 632981"/>
                  <a:gd name="connsiteX2" fmla="*/ 1563269 w 1563269"/>
                  <a:gd name="connsiteY2" fmla="*/ 182487 h 632981"/>
                  <a:gd name="connsiteX3" fmla="*/ 709860 w 1563269"/>
                  <a:gd name="connsiteY3" fmla="*/ 630950 h 632981"/>
                  <a:gd name="connsiteX4" fmla="*/ 20 w 1563269"/>
                  <a:gd name="connsiteY4" fmla="*/ 13792 h 632981"/>
                  <a:gd name="connsiteX0" fmla="*/ 15 w 1718100"/>
                  <a:gd name="connsiteY0" fmla="*/ 11664 h 693602"/>
                  <a:gd name="connsiteX1" fmla="*/ 885834 w 1718100"/>
                  <a:gd name="connsiteY1" fmla="*/ 259484 h 693602"/>
                  <a:gd name="connsiteX2" fmla="*/ 1718100 w 1718100"/>
                  <a:gd name="connsiteY2" fmla="*/ 241587 h 693602"/>
                  <a:gd name="connsiteX3" fmla="*/ 864691 w 1718100"/>
                  <a:gd name="connsiteY3" fmla="*/ 690050 h 693602"/>
                  <a:gd name="connsiteX4" fmla="*/ 15 w 1718100"/>
                  <a:gd name="connsiteY4" fmla="*/ 11664 h 693602"/>
                  <a:gd name="connsiteX0" fmla="*/ 12 w 1718097"/>
                  <a:gd name="connsiteY0" fmla="*/ 16351 h 798050"/>
                  <a:gd name="connsiteX1" fmla="*/ 885831 w 1718097"/>
                  <a:gd name="connsiteY1" fmla="*/ 264171 h 798050"/>
                  <a:gd name="connsiteX2" fmla="*/ 1718097 w 1718097"/>
                  <a:gd name="connsiteY2" fmla="*/ 246274 h 798050"/>
                  <a:gd name="connsiteX3" fmla="*/ 867692 w 1718097"/>
                  <a:gd name="connsiteY3" fmla="*/ 795361 h 798050"/>
                  <a:gd name="connsiteX4" fmla="*/ 12 w 1718097"/>
                  <a:gd name="connsiteY4" fmla="*/ 16351 h 798050"/>
                  <a:gd name="connsiteX0" fmla="*/ 18 w 1718103"/>
                  <a:gd name="connsiteY0" fmla="*/ 39538 h 821237"/>
                  <a:gd name="connsiteX1" fmla="*/ 890838 w 1718103"/>
                  <a:gd name="connsiteY1" fmla="*/ 130578 h 821237"/>
                  <a:gd name="connsiteX2" fmla="*/ 1718103 w 1718103"/>
                  <a:gd name="connsiteY2" fmla="*/ 269461 h 821237"/>
                  <a:gd name="connsiteX3" fmla="*/ 867698 w 1718103"/>
                  <a:gd name="connsiteY3" fmla="*/ 818548 h 821237"/>
                  <a:gd name="connsiteX4" fmla="*/ 18 w 1718103"/>
                  <a:gd name="connsiteY4" fmla="*/ 39538 h 821237"/>
                  <a:gd name="connsiteX0" fmla="*/ 10 w 1718095"/>
                  <a:gd name="connsiteY0" fmla="*/ 32478 h 814177"/>
                  <a:gd name="connsiteX1" fmla="*/ 883813 w 1718095"/>
                  <a:gd name="connsiteY1" fmla="*/ 158411 h 814177"/>
                  <a:gd name="connsiteX2" fmla="*/ 1718095 w 1718095"/>
                  <a:gd name="connsiteY2" fmla="*/ 262401 h 814177"/>
                  <a:gd name="connsiteX3" fmla="*/ 867690 w 1718095"/>
                  <a:gd name="connsiteY3" fmla="*/ 811488 h 814177"/>
                  <a:gd name="connsiteX4" fmla="*/ 10 w 1718095"/>
                  <a:gd name="connsiteY4" fmla="*/ 32478 h 814177"/>
                  <a:gd name="connsiteX0" fmla="*/ 12 w 1571124"/>
                  <a:gd name="connsiteY0" fmla="*/ 55465 h 697884"/>
                  <a:gd name="connsiteX1" fmla="*/ 736842 w 1571124"/>
                  <a:gd name="connsiteY1" fmla="*/ 44321 h 697884"/>
                  <a:gd name="connsiteX2" fmla="*/ 1571124 w 1571124"/>
                  <a:gd name="connsiteY2" fmla="*/ 148311 h 697884"/>
                  <a:gd name="connsiteX3" fmla="*/ 720719 w 1571124"/>
                  <a:gd name="connsiteY3" fmla="*/ 697398 h 697884"/>
                  <a:gd name="connsiteX4" fmla="*/ 12 w 1571124"/>
                  <a:gd name="connsiteY4" fmla="*/ 55465 h 697884"/>
                  <a:gd name="connsiteX0" fmla="*/ 27 w 1571139"/>
                  <a:gd name="connsiteY0" fmla="*/ 55465 h 703397"/>
                  <a:gd name="connsiteX1" fmla="*/ 736857 w 1571139"/>
                  <a:gd name="connsiteY1" fmla="*/ 44321 h 703397"/>
                  <a:gd name="connsiteX2" fmla="*/ 1571139 w 1571139"/>
                  <a:gd name="connsiteY2" fmla="*/ 148311 h 703397"/>
                  <a:gd name="connsiteX3" fmla="*/ 720734 w 1571139"/>
                  <a:gd name="connsiteY3" fmla="*/ 697398 h 703397"/>
                  <a:gd name="connsiteX4" fmla="*/ 27 w 1571139"/>
                  <a:gd name="connsiteY4" fmla="*/ 55465 h 703397"/>
                  <a:gd name="connsiteX0" fmla="*/ 130 w 1571242"/>
                  <a:gd name="connsiteY0" fmla="*/ 103628 h 751560"/>
                  <a:gd name="connsiteX1" fmla="*/ 756378 w 1571242"/>
                  <a:gd name="connsiteY1" fmla="*/ 9816 h 751560"/>
                  <a:gd name="connsiteX2" fmla="*/ 1571242 w 1571242"/>
                  <a:gd name="connsiteY2" fmla="*/ 196474 h 751560"/>
                  <a:gd name="connsiteX3" fmla="*/ 720837 w 1571242"/>
                  <a:gd name="connsiteY3" fmla="*/ 745561 h 751560"/>
                  <a:gd name="connsiteX4" fmla="*/ 130 w 1571242"/>
                  <a:gd name="connsiteY4" fmla="*/ 103628 h 751560"/>
                  <a:gd name="connsiteX0" fmla="*/ 136 w 1571248"/>
                  <a:gd name="connsiteY0" fmla="*/ 46823 h 694755"/>
                  <a:gd name="connsiteX1" fmla="*/ 757344 w 1571248"/>
                  <a:gd name="connsiteY1" fmla="*/ 59325 h 694755"/>
                  <a:gd name="connsiteX2" fmla="*/ 1571248 w 1571248"/>
                  <a:gd name="connsiteY2" fmla="*/ 139669 h 694755"/>
                  <a:gd name="connsiteX3" fmla="*/ 720843 w 1571248"/>
                  <a:gd name="connsiteY3" fmla="*/ 688756 h 694755"/>
                  <a:gd name="connsiteX4" fmla="*/ 136 w 1571248"/>
                  <a:gd name="connsiteY4" fmla="*/ 46823 h 694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48" h="694755">
                    <a:moveTo>
                      <a:pt x="136" y="46823"/>
                    </a:moveTo>
                    <a:cubicBezTo>
                      <a:pt x="6219" y="-58082"/>
                      <a:pt x="495492" y="43851"/>
                      <a:pt x="757344" y="59325"/>
                    </a:cubicBezTo>
                    <a:cubicBezTo>
                      <a:pt x="1019196" y="74799"/>
                      <a:pt x="1293154" y="105006"/>
                      <a:pt x="1571248" y="139669"/>
                    </a:cubicBezTo>
                    <a:cubicBezTo>
                      <a:pt x="1571248" y="346640"/>
                      <a:pt x="1251652" y="748548"/>
                      <a:pt x="720843" y="688756"/>
                    </a:cubicBezTo>
                    <a:cubicBezTo>
                      <a:pt x="190034" y="628964"/>
                      <a:pt x="-5947" y="151728"/>
                      <a:pt x="136" y="46823"/>
                    </a:cubicBezTo>
                    <a:close/>
                  </a:path>
                </a:pathLst>
              </a:custGeom>
              <a:gradFill flip="none" rotWithShape="1">
                <a:gsLst>
                  <a:gs pos="0">
                    <a:schemeClr val="bg1">
                      <a:lumMod val="95000"/>
                      <a:alpha val="32000"/>
                    </a:schemeClr>
                  </a:gs>
                  <a:gs pos="47000">
                    <a:schemeClr val="accent1">
                      <a:lumMod val="60000"/>
                      <a:lumOff val="40000"/>
                      <a:alpha val="6200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grpSp>
        <p:sp>
          <p:nvSpPr>
            <p:cNvPr id="118" name="TextBox 117"/>
            <p:cNvSpPr txBox="1"/>
            <p:nvPr/>
          </p:nvSpPr>
          <p:spPr>
            <a:xfrm>
              <a:off x="4295358" y="1013487"/>
              <a:ext cx="1696882" cy="1504661"/>
            </a:xfrm>
            <a:prstGeom prst="rect">
              <a:avLst/>
            </a:prstGeom>
            <a:noFill/>
          </p:spPr>
          <p:txBody>
            <a:bodyPr wrap="square" rtlCol="0">
              <a:spAutoFit/>
            </a:bodyPr>
            <a:lstStyle/>
            <a:p>
              <a:pPr algn="ctr" defTabSz="889068"/>
              <a:r>
                <a:rPr lang="en-US" sz="2349" dirty="0">
                  <a:solidFill>
                    <a:prstClr val="black"/>
                  </a:solidFill>
                  <a:latin typeface="Calibri"/>
                </a:rPr>
                <a:t>Combat</a:t>
              </a:r>
            </a:p>
            <a:p>
              <a:pPr algn="ctr" defTabSz="889068"/>
              <a:r>
                <a:rPr lang="en-US" sz="2349" dirty="0">
                  <a:solidFill>
                    <a:prstClr val="black"/>
                  </a:solidFill>
                  <a:latin typeface="Calibri"/>
                </a:rPr>
                <a:t>Fraud</a:t>
              </a:r>
            </a:p>
            <a:p>
              <a:pPr algn="ctr" defTabSz="889068"/>
              <a:r>
                <a:rPr lang="en-US" sz="2349" dirty="0">
                  <a:solidFill>
                    <a:prstClr val="black"/>
                  </a:solidFill>
                  <a:latin typeface="Calibri"/>
                </a:rPr>
                <a:t>Waste &amp;</a:t>
              </a:r>
            </a:p>
            <a:p>
              <a:pPr algn="ctr" defTabSz="889068"/>
              <a:r>
                <a:rPr lang="en-US" sz="2349" dirty="0">
                  <a:solidFill>
                    <a:prstClr val="black"/>
                  </a:solidFill>
                  <a:latin typeface="Calibri"/>
                </a:rPr>
                <a:t>Abuse</a:t>
              </a:r>
            </a:p>
          </p:txBody>
        </p:sp>
      </p:grpSp>
      <p:grpSp>
        <p:nvGrpSpPr>
          <p:cNvPr id="129" name="Group 128"/>
          <p:cNvGrpSpPr/>
          <p:nvPr/>
        </p:nvGrpSpPr>
        <p:grpSpPr>
          <a:xfrm>
            <a:off x="1834604" y="2497930"/>
            <a:ext cx="1601106" cy="1672726"/>
            <a:chOff x="4074292" y="789086"/>
            <a:chExt cx="2161425" cy="2006597"/>
          </a:xfrm>
        </p:grpSpPr>
        <p:grpSp>
          <p:nvGrpSpPr>
            <p:cNvPr id="130" name="Group 129"/>
            <p:cNvGrpSpPr/>
            <p:nvPr/>
          </p:nvGrpSpPr>
          <p:grpSpPr>
            <a:xfrm>
              <a:off x="4074292" y="789086"/>
              <a:ext cx="2161425" cy="2006597"/>
              <a:chOff x="4074292" y="789086"/>
              <a:chExt cx="2161425" cy="2006597"/>
            </a:xfrm>
          </p:grpSpPr>
          <p:grpSp>
            <p:nvGrpSpPr>
              <p:cNvPr id="132" name="Group 131"/>
              <p:cNvGrpSpPr/>
              <p:nvPr/>
            </p:nvGrpSpPr>
            <p:grpSpPr>
              <a:xfrm>
                <a:off x="4074292" y="839668"/>
                <a:ext cx="2161425" cy="1956015"/>
                <a:chOff x="-2759456" y="4024333"/>
                <a:chExt cx="2161425" cy="1956015"/>
              </a:xfrm>
            </p:grpSpPr>
            <p:sp>
              <p:nvSpPr>
                <p:cNvPr id="135" name="Oval 134"/>
                <p:cNvSpPr/>
                <p:nvPr/>
              </p:nvSpPr>
              <p:spPr>
                <a:xfrm>
                  <a:off x="-2759456" y="5622207"/>
                  <a:ext cx="2161425" cy="358141"/>
                </a:xfrm>
                <a:prstGeom prst="ellipse">
                  <a:avLst/>
                </a:prstGeom>
                <a:gradFill flip="none" rotWithShape="1">
                  <a:gsLst>
                    <a:gs pos="0">
                      <a:schemeClr val="tx1">
                        <a:lumMod val="85000"/>
                        <a:lumOff val="15000"/>
                      </a:schemeClr>
                    </a:gs>
                    <a:gs pos="100000">
                      <a:schemeClr val="bg1">
                        <a:lumMod val="50000"/>
                      </a:schemeClr>
                    </a:gs>
                  </a:gsLst>
                  <a:path path="circle">
                    <a:fillToRect l="50000" t="50000" r="50000" b="50000"/>
                  </a:path>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grpSp>
              <p:nvGrpSpPr>
                <p:cNvPr id="136" name="Group 135"/>
                <p:cNvGrpSpPr/>
                <p:nvPr/>
              </p:nvGrpSpPr>
              <p:grpSpPr>
                <a:xfrm>
                  <a:off x="-2615758" y="4024333"/>
                  <a:ext cx="1839958" cy="1843067"/>
                  <a:chOff x="-2615758" y="3967507"/>
                  <a:chExt cx="1839958" cy="1843067"/>
                </a:xfrm>
              </p:grpSpPr>
              <p:sp>
                <p:nvSpPr>
                  <p:cNvPr id="137" name="Oval 136"/>
                  <p:cNvSpPr/>
                  <p:nvPr/>
                </p:nvSpPr>
                <p:spPr>
                  <a:xfrm>
                    <a:off x="-2580121" y="3967507"/>
                    <a:ext cx="1802759" cy="1802759"/>
                  </a:xfrm>
                  <a:prstGeom prst="ellipse">
                    <a:avLst/>
                  </a:prstGeom>
                  <a:gradFill flip="none" rotWithShape="1">
                    <a:gsLst>
                      <a:gs pos="28000">
                        <a:srgbClr val="2C70BB"/>
                      </a:gs>
                      <a:gs pos="83000">
                        <a:schemeClr val="accent1">
                          <a:lumMod val="75000"/>
                        </a:schemeClr>
                      </a:gs>
                    </a:gsLst>
                    <a:path path="circle">
                      <a:fillToRect l="50000" t="50000" r="50000" b="50000"/>
                    </a:path>
                    <a:tileRect/>
                  </a:gradFill>
                  <a:ln>
                    <a:noFill/>
                  </a:ln>
                  <a:effectLst>
                    <a:reflection blurRad="6350" stA="20000" endPos="10000" dir="5400000" sy="-100000" algn="bl" rotWithShape="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38" name="Oval 137"/>
                  <p:cNvSpPr/>
                  <p:nvPr/>
                </p:nvSpPr>
                <p:spPr>
                  <a:xfrm rot="18734772">
                    <a:off x="-2575913" y="3936620"/>
                    <a:ext cx="1731936" cy="1811626"/>
                  </a:xfrm>
                  <a:prstGeom prst="ellipse">
                    <a:avLst/>
                  </a:prstGeom>
                  <a:gradFill flip="none" rotWithShape="1">
                    <a:gsLst>
                      <a:gs pos="0">
                        <a:schemeClr val="accent1">
                          <a:lumMod val="60000"/>
                          <a:lumOff val="40000"/>
                        </a:schemeClr>
                      </a:gs>
                      <a:gs pos="77000">
                        <a:schemeClr val="accent1">
                          <a:lumMod val="75000"/>
                        </a:schemeClr>
                      </a:gs>
                    </a:gsLst>
                    <a:lin ang="5400000" scaled="1"/>
                    <a:tileRect/>
                  </a:gradFill>
                  <a:ln>
                    <a:noFill/>
                  </a:ln>
                  <a:effectLst>
                    <a:reflection blurRad="6350" stA="20000" endPos="10000" dir="5400000" sy="-100000" algn="bl" rotWithShape="0"/>
                    <a:softEdge rad="12700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dirty="0">
                      <a:solidFill>
                        <a:prstClr val="white"/>
                      </a:solidFill>
                    </a:endParaRPr>
                  </a:p>
                </p:txBody>
              </p:sp>
              <p:sp>
                <p:nvSpPr>
                  <p:cNvPr id="139" name="Oval 138"/>
                  <p:cNvSpPr/>
                  <p:nvPr/>
                </p:nvSpPr>
                <p:spPr>
                  <a:xfrm rot="18689218">
                    <a:off x="-2591238" y="3998473"/>
                    <a:ext cx="1802758" cy="1802758"/>
                  </a:xfrm>
                  <a:prstGeom prst="ellipse">
                    <a:avLst/>
                  </a:prstGeom>
                  <a:gradFill flip="none" rotWithShape="1">
                    <a:gsLst>
                      <a:gs pos="90008">
                        <a:schemeClr val="accent1">
                          <a:lumMod val="0"/>
                          <a:alpha val="80000"/>
                        </a:schemeClr>
                      </a:gs>
                      <a:gs pos="98000">
                        <a:schemeClr val="accent1">
                          <a:lumMod val="75000"/>
                          <a:alpha val="0"/>
                        </a:schemeClr>
                      </a:gs>
                      <a:gs pos="14000">
                        <a:schemeClr val="accent1">
                          <a:lumMod val="60000"/>
                          <a:lumOff val="40000"/>
                          <a:alpha val="0"/>
                        </a:schemeClr>
                      </a:gs>
                      <a:gs pos="76000">
                        <a:schemeClr val="accent1">
                          <a:lumMod val="75000"/>
                          <a:alpha val="32000"/>
                        </a:schemeClr>
                      </a:gs>
                    </a:gsLst>
                    <a:path path="circle">
                      <a:fillToRect l="100000" b="100000"/>
                    </a:path>
                    <a:tileRect t="-100000" r="-100000"/>
                  </a:gradFill>
                  <a:ln>
                    <a:noFill/>
                  </a:ln>
                  <a:effectLst>
                    <a:softEdge rad="6350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40" name="Oval 139"/>
                  <p:cNvSpPr/>
                  <p:nvPr/>
                </p:nvSpPr>
                <p:spPr>
                  <a:xfrm rot="20725543">
                    <a:off x="-2578559" y="4007815"/>
                    <a:ext cx="1802759" cy="1802759"/>
                  </a:xfrm>
                  <a:prstGeom prst="ellipse">
                    <a:avLst/>
                  </a:prstGeom>
                  <a:gradFill flip="none" rotWithShape="1">
                    <a:gsLst>
                      <a:gs pos="13000">
                        <a:schemeClr val="accent1">
                          <a:lumMod val="60000"/>
                          <a:lumOff val="40000"/>
                          <a:alpha val="43000"/>
                        </a:schemeClr>
                      </a:gs>
                      <a:gs pos="45000">
                        <a:schemeClr val="accent1">
                          <a:lumMod val="60000"/>
                          <a:lumOff val="40000"/>
                          <a:alpha val="1000"/>
                        </a:schemeClr>
                      </a:gs>
                      <a:gs pos="78000">
                        <a:schemeClr val="accent1">
                          <a:lumMod val="75000"/>
                          <a:alpha val="19000"/>
                        </a:schemeClr>
                      </a:gs>
                    </a:gsLst>
                    <a:path path="circle">
                      <a:fillToRect l="100000" b="100000"/>
                    </a:path>
                    <a:tileRect t="-100000" r="-100000"/>
                  </a:gradFill>
                  <a:ln>
                    <a:noFill/>
                  </a:ln>
                  <a:effectLst>
                    <a:softEdge rad="6350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41" name="Oval 140"/>
                  <p:cNvSpPr/>
                  <p:nvPr/>
                </p:nvSpPr>
                <p:spPr>
                  <a:xfrm>
                    <a:off x="-2368032" y="3997252"/>
                    <a:ext cx="1378579" cy="977680"/>
                  </a:xfrm>
                  <a:prstGeom prst="ellipse">
                    <a:avLst/>
                  </a:prstGeom>
                  <a:gradFill flip="none" rotWithShape="1">
                    <a:gsLst>
                      <a:gs pos="0">
                        <a:schemeClr val="bg1">
                          <a:lumMod val="95000"/>
                          <a:alpha val="40000"/>
                        </a:schemeClr>
                      </a:gs>
                      <a:gs pos="67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2349" dirty="0">
                      <a:solidFill>
                        <a:prstClr val="white"/>
                      </a:solidFill>
                    </a:endParaRPr>
                  </a:p>
                </p:txBody>
              </p:sp>
            </p:grpSp>
          </p:grpSp>
          <p:sp>
            <p:nvSpPr>
              <p:cNvPr id="133" name="Oval 146"/>
              <p:cNvSpPr/>
              <p:nvPr/>
            </p:nvSpPr>
            <p:spPr>
              <a:xfrm rot="9622922">
                <a:off x="4127281" y="789086"/>
                <a:ext cx="1718097" cy="798050"/>
              </a:xfrm>
              <a:custGeom>
                <a:avLst/>
                <a:gdLst>
                  <a:gd name="connsiteX0" fmla="*/ 0 w 921001"/>
                  <a:gd name="connsiteY0" fmla="*/ 374754 h 749507"/>
                  <a:gd name="connsiteX1" fmla="*/ 460501 w 921001"/>
                  <a:gd name="connsiteY1" fmla="*/ 0 h 749507"/>
                  <a:gd name="connsiteX2" fmla="*/ 921002 w 921001"/>
                  <a:gd name="connsiteY2" fmla="*/ 374754 h 749507"/>
                  <a:gd name="connsiteX3" fmla="*/ 460501 w 921001"/>
                  <a:gd name="connsiteY3" fmla="*/ 749508 h 749507"/>
                  <a:gd name="connsiteX4" fmla="*/ 0 w 921001"/>
                  <a:gd name="connsiteY4" fmla="*/ 374754 h 749507"/>
                  <a:gd name="connsiteX0" fmla="*/ 43 w 921045"/>
                  <a:gd name="connsiteY0" fmla="*/ 109076 h 483830"/>
                  <a:gd name="connsiteX1" fmla="*/ 481687 w 921045"/>
                  <a:gd name="connsiteY1" fmla="*/ 53264 h 483830"/>
                  <a:gd name="connsiteX2" fmla="*/ 921045 w 921045"/>
                  <a:gd name="connsiteY2" fmla="*/ 109076 h 483830"/>
                  <a:gd name="connsiteX3" fmla="*/ 460544 w 921045"/>
                  <a:gd name="connsiteY3" fmla="*/ 483830 h 483830"/>
                  <a:gd name="connsiteX4" fmla="*/ 43 w 921045"/>
                  <a:gd name="connsiteY4" fmla="*/ 109076 h 483830"/>
                  <a:gd name="connsiteX0" fmla="*/ 21 w 1068380"/>
                  <a:gd name="connsiteY0" fmla="*/ 21559 h 533179"/>
                  <a:gd name="connsiteX1" fmla="*/ 629022 w 1068380"/>
                  <a:gd name="connsiteY1" fmla="*/ 100798 h 533179"/>
                  <a:gd name="connsiteX2" fmla="*/ 1068380 w 1068380"/>
                  <a:gd name="connsiteY2" fmla="*/ 156610 h 533179"/>
                  <a:gd name="connsiteX3" fmla="*/ 607879 w 1068380"/>
                  <a:gd name="connsiteY3" fmla="*/ 531364 h 533179"/>
                  <a:gd name="connsiteX4" fmla="*/ 21 w 1068380"/>
                  <a:gd name="connsiteY4" fmla="*/ 21559 h 533179"/>
                  <a:gd name="connsiteX0" fmla="*/ 25 w 1461292"/>
                  <a:gd name="connsiteY0" fmla="*/ 24175 h 534281"/>
                  <a:gd name="connsiteX1" fmla="*/ 629026 w 1461292"/>
                  <a:gd name="connsiteY1" fmla="*/ 103414 h 534281"/>
                  <a:gd name="connsiteX2" fmla="*/ 1461292 w 1461292"/>
                  <a:gd name="connsiteY2" fmla="*/ 85517 h 534281"/>
                  <a:gd name="connsiteX3" fmla="*/ 607883 w 1461292"/>
                  <a:gd name="connsiteY3" fmla="*/ 533980 h 534281"/>
                  <a:gd name="connsiteX4" fmla="*/ 25 w 1461292"/>
                  <a:gd name="connsiteY4" fmla="*/ 24175 h 534281"/>
                  <a:gd name="connsiteX0" fmla="*/ 20 w 1563269"/>
                  <a:gd name="connsiteY0" fmla="*/ 13792 h 632981"/>
                  <a:gd name="connsiteX1" fmla="*/ 731003 w 1563269"/>
                  <a:gd name="connsiteY1" fmla="*/ 200384 h 632981"/>
                  <a:gd name="connsiteX2" fmla="*/ 1563269 w 1563269"/>
                  <a:gd name="connsiteY2" fmla="*/ 182487 h 632981"/>
                  <a:gd name="connsiteX3" fmla="*/ 709860 w 1563269"/>
                  <a:gd name="connsiteY3" fmla="*/ 630950 h 632981"/>
                  <a:gd name="connsiteX4" fmla="*/ 20 w 1563269"/>
                  <a:gd name="connsiteY4" fmla="*/ 13792 h 632981"/>
                  <a:gd name="connsiteX0" fmla="*/ 15 w 1718100"/>
                  <a:gd name="connsiteY0" fmla="*/ 11664 h 693602"/>
                  <a:gd name="connsiteX1" fmla="*/ 885834 w 1718100"/>
                  <a:gd name="connsiteY1" fmla="*/ 259484 h 693602"/>
                  <a:gd name="connsiteX2" fmla="*/ 1718100 w 1718100"/>
                  <a:gd name="connsiteY2" fmla="*/ 241587 h 693602"/>
                  <a:gd name="connsiteX3" fmla="*/ 864691 w 1718100"/>
                  <a:gd name="connsiteY3" fmla="*/ 690050 h 693602"/>
                  <a:gd name="connsiteX4" fmla="*/ 15 w 1718100"/>
                  <a:gd name="connsiteY4" fmla="*/ 11664 h 693602"/>
                  <a:gd name="connsiteX0" fmla="*/ 12 w 1718097"/>
                  <a:gd name="connsiteY0" fmla="*/ 16351 h 798050"/>
                  <a:gd name="connsiteX1" fmla="*/ 885831 w 1718097"/>
                  <a:gd name="connsiteY1" fmla="*/ 264171 h 798050"/>
                  <a:gd name="connsiteX2" fmla="*/ 1718097 w 1718097"/>
                  <a:gd name="connsiteY2" fmla="*/ 246274 h 798050"/>
                  <a:gd name="connsiteX3" fmla="*/ 867692 w 1718097"/>
                  <a:gd name="connsiteY3" fmla="*/ 795361 h 798050"/>
                  <a:gd name="connsiteX4" fmla="*/ 12 w 1718097"/>
                  <a:gd name="connsiteY4" fmla="*/ 16351 h 79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097" h="798050">
                    <a:moveTo>
                      <a:pt x="12" y="16351"/>
                    </a:moveTo>
                    <a:cubicBezTo>
                      <a:pt x="3035" y="-72181"/>
                      <a:pt x="599484" y="225851"/>
                      <a:pt x="885831" y="264171"/>
                    </a:cubicBezTo>
                    <a:cubicBezTo>
                      <a:pt x="1172179" y="302492"/>
                      <a:pt x="1718097" y="39303"/>
                      <a:pt x="1718097" y="246274"/>
                    </a:cubicBezTo>
                    <a:cubicBezTo>
                      <a:pt x="1718097" y="453245"/>
                      <a:pt x="1154040" y="833682"/>
                      <a:pt x="867692" y="795361"/>
                    </a:cubicBezTo>
                    <a:cubicBezTo>
                      <a:pt x="581345" y="757041"/>
                      <a:pt x="-3011" y="104883"/>
                      <a:pt x="12" y="16351"/>
                    </a:cubicBezTo>
                    <a:close/>
                  </a:path>
                </a:pathLst>
              </a:custGeom>
              <a:gradFill flip="none" rotWithShape="1">
                <a:gsLst>
                  <a:gs pos="0">
                    <a:schemeClr val="bg1">
                      <a:lumMod val="95000"/>
                    </a:schemeClr>
                  </a:gs>
                  <a:gs pos="47000">
                    <a:schemeClr val="accent1">
                      <a:lumMod val="60000"/>
                      <a:lumOff val="40000"/>
                      <a:alpha val="88000"/>
                    </a:schemeClr>
                  </a:gs>
                </a:gsLst>
                <a:path path="circle">
                  <a:fillToRect l="50000" t="50000" r="50000" b="50000"/>
                </a:path>
                <a:tileRect/>
              </a:gra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34" name="Oval 146"/>
              <p:cNvSpPr/>
              <p:nvPr/>
            </p:nvSpPr>
            <p:spPr>
              <a:xfrm rot="20239119">
                <a:off x="4522214" y="1786782"/>
                <a:ext cx="1571248" cy="694755"/>
              </a:xfrm>
              <a:custGeom>
                <a:avLst/>
                <a:gdLst>
                  <a:gd name="connsiteX0" fmla="*/ 0 w 921001"/>
                  <a:gd name="connsiteY0" fmla="*/ 374754 h 749507"/>
                  <a:gd name="connsiteX1" fmla="*/ 460501 w 921001"/>
                  <a:gd name="connsiteY1" fmla="*/ 0 h 749507"/>
                  <a:gd name="connsiteX2" fmla="*/ 921002 w 921001"/>
                  <a:gd name="connsiteY2" fmla="*/ 374754 h 749507"/>
                  <a:gd name="connsiteX3" fmla="*/ 460501 w 921001"/>
                  <a:gd name="connsiteY3" fmla="*/ 749508 h 749507"/>
                  <a:gd name="connsiteX4" fmla="*/ 0 w 921001"/>
                  <a:gd name="connsiteY4" fmla="*/ 374754 h 749507"/>
                  <a:gd name="connsiteX0" fmla="*/ 43 w 921045"/>
                  <a:gd name="connsiteY0" fmla="*/ 109076 h 483830"/>
                  <a:gd name="connsiteX1" fmla="*/ 481687 w 921045"/>
                  <a:gd name="connsiteY1" fmla="*/ 53264 h 483830"/>
                  <a:gd name="connsiteX2" fmla="*/ 921045 w 921045"/>
                  <a:gd name="connsiteY2" fmla="*/ 109076 h 483830"/>
                  <a:gd name="connsiteX3" fmla="*/ 460544 w 921045"/>
                  <a:gd name="connsiteY3" fmla="*/ 483830 h 483830"/>
                  <a:gd name="connsiteX4" fmla="*/ 43 w 921045"/>
                  <a:gd name="connsiteY4" fmla="*/ 109076 h 483830"/>
                  <a:gd name="connsiteX0" fmla="*/ 21 w 1068380"/>
                  <a:gd name="connsiteY0" fmla="*/ 21559 h 533179"/>
                  <a:gd name="connsiteX1" fmla="*/ 629022 w 1068380"/>
                  <a:gd name="connsiteY1" fmla="*/ 100798 h 533179"/>
                  <a:gd name="connsiteX2" fmla="*/ 1068380 w 1068380"/>
                  <a:gd name="connsiteY2" fmla="*/ 156610 h 533179"/>
                  <a:gd name="connsiteX3" fmla="*/ 607879 w 1068380"/>
                  <a:gd name="connsiteY3" fmla="*/ 531364 h 533179"/>
                  <a:gd name="connsiteX4" fmla="*/ 21 w 1068380"/>
                  <a:gd name="connsiteY4" fmla="*/ 21559 h 533179"/>
                  <a:gd name="connsiteX0" fmla="*/ 25 w 1461292"/>
                  <a:gd name="connsiteY0" fmla="*/ 24175 h 534281"/>
                  <a:gd name="connsiteX1" fmla="*/ 629026 w 1461292"/>
                  <a:gd name="connsiteY1" fmla="*/ 103414 h 534281"/>
                  <a:gd name="connsiteX2" fmla="*/ 1461292 w 1461292"/>
                  <a:gd name="connsiteY2" fmla="*/ 85517 h 534281"/>
                  <a:gd name="connsiteX3" fmla="*/ 607883 w 1461292"/>
                  <a:gd name="connsiteY3" fmla="*/ 533980 h 534281"/>
                  <a:gd name="connsiteX4" fmla="*/ 25 w 1461292"/>
                  <a:gd name="connsiteY4" fmla="*/ 24175 h 534281"/>
                  <a:gd name="connsiteX0" fmla="*/ 20 w 1563269"/>
                  <a:gd name="connsiteY0" fmla="*/ 13792 h 632981"/>
                  <a:gd name="connsiteX1" fmla="*/ 731003 w 1563269"/>
                  <a:gd name="connsiteY1" fmla="*/ 200384 h 632981"/>
                  <a:gd name="connsiteX2" fmla="*/ 1563269 w 1563269"/>
                  <a:gd name="connsiteY2" fmla="*/ 182487 h 632981"/>
                  <a:gd name="connsiteX3" fmla="*/ 709860 w 1563269"/>
                  <a:gd name="connsiteY3" fmla="*/ 630950 h 632981"/>
                  <a:gd name="connsiteX4" fmla="*/ 20 w 1563269"/>
                  <a:gd name="connsiteY4" fmla="*/ 13792 h 632981"/>
                  <a:gd name="connsiteX0" fmla="*/ 15 w 1718100"/>
                  <a:gd name="connsiteY0" fmla="*/ 11664 h 693602"/>
                  <a:gd name="connsiteX1" fmla="*/ 885834 w 1718100"/>
                  <a:gd name="connsiteY1" fmla="*/ 259484 h 693602"/>
                  <a:gd name="connsiteX2" fmla="*/ 1718100 w 1718100"/>
                  <a:gd name="connsiteY2" fmla="*/ 241587 h 693602"/>
                  <a:gd name="connsiteX3" fmla="*/ 864691 w 1718100"/>
                  <a:gd name="connsiteY3" fmla="*/ 690050 h 693602"/>
                  <a:gd name="connsiteX4" fmla="*/ 15 w 1718100"/>
                  <a:gd name="connsiteY4" fmla="*/ 11664 h 693602"/>
                  <a:gd name="connsiteX0" fmla="*/ 12 w 1718097"/>
                  <a:gd name="connsiteY0" fmla="*/ 16351 h 798050"/>
                  <a:gd name="connsiteX1" fmla="*/ 885831 w 1718097"/>
                  <a:gd name="connsiteY1" fmla="*/ 264171 h 798050"/>
                  <a:gd name="connsiteX2" fmla="*/ 1718097 w 1718097"/>
                  <a:gd name="connsiteY2" fmla="*/ 246274 h 798050"/>
                  <a:gd name="connsiteX3" fmla="*/ 867692 w 1718097"/>
                  <a:gd name="connsiteY3" fmla="*/ 795361 h 798050"/>
                  <a:gd name="connsiteX4" fmla="*/ 12 w 1718097"/>
                  <a:gd name="connsiteY4" fmla="*/ 16351 h 798050"/>
                  <a:gd name="connsiteX0" fmla="*/ 18 w 1718103"/>
                  <a:gd name="connsiteY0" fmla="*/ 39538 h 821237"/>
                  <a:gd name="connsiteX1" fmla="*/ 890838 w 1718103"/>
                  <a:gd name="connsiteY1" fmla="*/ 130578 h 821237"/>
                  <a:gd name="connsiteX2" fmla="*/ 1718103 w 1718103"/>
                  <a:gd name="connsiteY2" fmla="*/ 269461 h 821237"/>
                  <a:gd name="connsiteX3" fmla="*/ 867698 w 1718103"/>
                  <a:gd name="connsiteY3" fmla="*/ 818548 h 821237"/>
                  <a:gd name="connsiteX4" fmla="*/ 18 w 1718103"/>
                  <a:gd name="connsiteY4" fmla="*/ 39538 h 821237"/>
                  <a:gd name="connsiteX0" fmla="*/ 10 w 1718095"/>
                  <a:gd name="connsiteY0" fmla="*/ 32478 h 814177"/>
                  <a:gd name="connsiteX1" fmla="*/ 883813 w 1718095"/>
                  <a:gd name="connsiteY1" fmla="*/ 158411 h 814177"/>
                  <a:gd name="connsiteX2" fmla="*/ 1718095 w 1718095"/>
                  <a:gd name="connsiteY2" fmla="*/ 262401 h 814177"/>
                  <a:gd name="connsiteX3" fmla="*/ 867690 w 1718095"/>
                  <a:gd name="connsiteY3" fmla="*/ 811488 h 814177"/>
                  <a:gd name="connsiteX4" fmla="*/ 10 w 1718095"/>
                  <a:gd name="connsiteY4" fmla="*/ 32478 h 814177"/>
                  <a:gd name="connsiteX0" fmla="*/ 12 w 1571124"/>
                  <a:gd name="connsiteY0" fmla="*/ 55465 h 697884"/>
                  <a:gd name="connsiteX1" fmla="*/ 736842 w 1571124"/>
                  <a:gd name="connsiteY1" fmla="*/ 44321 h 697884"/>
                  <a:gd name="connsiteX2" fmla="*/ 1571124 w 1571124"/>
                  <a:gd name="connsiteY2" fmla="*/ 148311 h 697884"/>
                  <a:gd name="connsiteX3" fmla="*/ 720719 w 1571124"/>
                  <a:gd name="connsiteY3" fmla="*/ 697398 h 697884"/>
                  <a:gd name="connsiteX4" fmla="*/ 12 w 1571124"/>
                  <a:gd name="connsiteY4" fmla="*/ 55465 h 697884"/>
                  <a:gd name="connsiteX0" fmla="*/ 27 w 1571139"/>
                  <a:gd name="connsiteY0" fmla="*/ 55465 h 703397"/>
                  <a:gd name="connsiteX1" fmla="*/ 736857 w 1571139"/>
                  <a:gd name="connsiteY1" fmla="*/ 44321 h 703397"/>
                  <a:gd name="connsiteX2" fmla="*/ 1571139 w 1571139"/>
                  <a:gd name="connsiteY2" fmla="*/ 148311 h 703397"/>
                  <a:gd name="connsiteX3" fmla="*/ 720734 w 1571139"/>
                  <a:gd name="connsiteY3" fmla="*/ 697398 h 703397"/>
                  <a:gd name="connsiteX4" fmla="*/ 27 w 1571139"/>
                  <a:gd name="connsiteY4" fmla="*/ 55465 h 703397"/>
                  <a:gd name="connsiteX0" fmla="*/ 130 w 1571242"/>
                  <a:gd name="connsiteY0" fmla="*/ 103628 h 751560"/>
                  <a:gd name="connsiteX1" fmla="*/ 756378 w 1571242"/>
                  <a:gd name="connsiteY1" fmla="*/ 9816 h 751560"/>
                  <a:gd name="connsiteX2" fmla="*/ 1571242 w 1571242"/>
                  <a:gd name="connsiteY2" fmla="*/ 196474 h 751560"/>
                  <a:gd name="connsiteX3" fmla="*/ 720837 w 1571242"/>
                  <a:gd name="connsiteY3" fmla="*/ 745561 h 751560"/>
                  <a:gd name="connsiteX4" fmla="*/ 130 w 1571242"/>
                  <a:gd name="connsiteY4" fmla="*/ 103628 h 751560"/>
                  <a:gd name="connsiteX0" fmla="*/ 136 w 1571248"/>
                  <a:gd name="connsiteY0" fmla="*/ 46823 h 694755"/>
                  <a:gd name="connsiteX1" fmla="*/ 757344 w 1571248"/>
                  <a:gd name="connsiteY1" fmla="*/ 59325 h 694755"/>
                  <a:gd name="connsiteX2" fmla="*/ 1571248 w 1571248"/>
                  <a:gd name="connsiteY2" fmla="*/ 139669 h 694755"/>
                  <a:gd name="connsiteX3" fmla="*/ 720843 w 1571248"/>
                  <a:gd name="connsiteY3" fmla="*/ 688756 h 694755"/>
                  <a:gd name="connsiteX4" fmla="*/ 136 w 1571248"/>
                  <a:gd name="connsiteY4" fmla="*/ 46823 h 694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48" h="694755">
                    <a:moveTo>
                      <a:pt x="136" y="46823"/>
                    </a:moveTo>
                    <a:cubicBezTo>
                      <a:pt x="6219" y="-58082"/>
                      <a:pt x="495492" y="43851"/>
                      <a:pt x="757344" y="59325"/>
                    </a:cubicBezTo>
                    <a:cubicBezTo>
                      <a:pt x="1019196" y="74799"/>
                      <a:pt x="1293154" y="105006"/>
                      <a:pt x="1571248" y="139669"/>
                    </a:cubicBezTo>
                    <a:cubicBezTo>
                      <a:pt x="1571248" y="346640"/>
                      <a:pt x="1251652" y="748548"/>
                      <a:pt x="720843" y="688756"/>
                    </a:cubicBezTo>
                    <a:cubicBezTo>
                      <a:pt x="190034" y="628964"/>
                      <a:pt x="-5947" y="151728"/>
                      <a:pt x="136" y="46823"/>
                    </a:cubicBezTo>
                    <a:close/>
                  </a:path>
                </a:pathLst>
              </a:custGeom>
              <a:gradFill flip="none" rotWithShape="1">
                <a:gsLst>
                  <a:gs pos="0">
                    <a:schemeClr val="bg1">
                      <a:lumMod val="95000"/>
                      <a:alpha val="32000"/>
                    </a:schemeClr>
                  </a:gs>
                  <a:gs pos="47000">
                    <a:schemeClr val="accent1">
                      <a:lumMod val="60000"/>
                      <a:lumOff val="40000"/>
                      <a:alpha val="62000"/>
                    </a:schemeClr>
                  </a:gs>
                </a:gsLst>
                <a:path path="circle">
                  <a:fillToRect l="50000" t="50000" r="50000" b="50000"/>
                </a:path>
                <a:tileRect/>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grpSp>
        <p:sp>
          <p:nvSpPr>
            <p:cNvPr id="131" name="TextBox 130"/>
            <p:cNvSpPr txBox="1"/>
            <p:nvPr/>
          </p:nvSpPr>
          <p:spPr>
            <a:xfrm>
              <a:off x="4280576" y="947231"/>
              <a:ext cx="1775812" cy="1712048"/>
            </a:xfrm>
            <a:prstGeom prst="rect">
              <a:avLst/>
            </a:prstGeom>
            <a:noFill/>
          </p:spPr>
          <p:txBody>
            <a:bodyPr wrap="square" rtlCol="0">
              <a:spAutoFit/>
            </a:bodyPr>
            <a:lstStyle/>
            <a:p>
              <a:pPr algn="ctr" defTabSz="889068"/>
              <a:endParaRPr lang="en-US" sz="1988" dirty="0">
                <a:solidFill>
                  <a:prstClr val="black"/>
                </a:solidFill>
                <a:latin typeface="Calibri"/>
              </a:endParaRPr>
            </a:p>
            <a:p>
              <a:pPr algn="ctr" defTabSz="889068"/>
              <a:r>
                <a:rPr lang="en-US" sz="2349" dirty="0">
                  <a:solidFill>
                    <a:prstClr val="black"/>
                  </a:solidFill>
                  <a:latin typeface="Calibri"/>
                </a:rPr>
                <a:t>Ethics &amp; Integrity </a:t>
              </a:r>
            </a:p>
            <a:p>
              <a:pPr algn="ctr" defTabSz="889068"/>
              <a:endParaRPr lang="en-US" sz="1988" b="1" dirty="0">
                <a:ln w="9525">
                  <a:solidFill>
                    <a:srgbClr val="4F81BD">
                      <a:lumMod val="50000"/>
                    </a:srgbClr>
                  </a:solidFill>
                </a:ln>
                <a:solidFill>
                  <a:prstClr val="white">
                    <a:lumMod val="95000"/>
                  </a:prstClr>
                </a:solidFill>
                <a:latin typeface="Calibri"/>
              </a:endParaRPr>
            </a:p>
          </p:txBody>
        </p:sp>
      </p:grpSp>
      <p:grpSp>
        <p:nvGrpSpPr>
          <p:cNvPr id="142" name="Group 141"/>
          <p:cNvGrpSpPr/>
          <p:nvPr/>
        </p:nvGrpSpPr>
        <p:grpSpPr>
          <a:xfrm>
            <a:off x="402106" y="2362200"/>
            <a:ext cx="1432499" cy="1410368"/>
            <a:chOff x="4074292" y="789086"/>
            <a:chExt cx="2161425" cy="2034910"/>
          </a:xfrm>
        </p:grpSpPr>
        <p:grpSp>
          <p:nvGrpSpPr>
            <p:cNvPr id="143" name="Group 142"/>
            <p:cNvGrpSpPr/>
            <p:nvPr/>
          </p:nvGrpSpPr>
          <p:grpSpPr>
            <a:xfrm>
              <a:off x="4074292" y="789086"/>
              <a:ext cx="2161425" cy="2034910"/>
              <a:chOff x="4074292" y="789086"/>
              <a:chExt cx="2161425" cy="2034910"/>
            </a:xfrm>
          </p:grpSpPr>
          <p:grpSp>
            <p:nvGrpSpPr>
              <p:cNvPr id="145" name="Group 144"/>
              <p:cNvGrpSpPr/>
              <p:nvPr/>
            </p:nvGrpSpPr>
            <p:grpSpPr>
              <a:xfrm>
                <a:off x="4074292" y="839668"/>
                <a:ext cx="2161425" cy="1984328"/>
                <a:chOff x="-2759456" y="4024333"/>
                <a:chExt cx="2161425" cy="1984328"/>
              </a:xfrm>
            </p:grpSpPr>
            <p:sp>
              <p:nvSpPr>
                <p:cNvPr id="148" name="Oval 147"/>
                <p:cNvSpPr/>
                <p:nvPr/>
              </p:nvSpPr>
              <p:spPr>
                <a:xfrm>
                  <a:off x="-2759456" y="5650519"/>
                  <a:ext cx="2161425" cy="358142"/>
                </a:xfrm>
                <a:prstGeom prst="ellipse">
                  <a:avLst/>
                </a:prstGeom>
                <a:gradFill flip="none" rotWithShape="1">
                  <a:gsLst>
                    <a:gs pos="0">
                      <a:schemeClr val="tx1">
                        <a:lumMod val="85000"/>
                        <a:lumOff val="15000"/>
                      </a:schemeClr>
                    </a:gs>
                    <a:gs pos="100000">
                      <a:schemeClr val="bg1">
                        <a:lumMod val="50000"/>
                      </a:schemeClr>
                    </a:gs>
                  </a:gsLst>
                  <a:path path="circle">
                    <a:fillToRect l="50000" t="50000" r="50000" b="50000"/>
                  </a:path>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grpSp>
              <p:nvGrpSpPr>
                <p:cNvPr id="149" name="Group 148"/>
                <p:cNvGrpSpPr/>
                <p:nvPr/>
              </p:nvGrpSpPr>
              <p:grpSpPr>
                <a:xfrm>
                  <a:off x="-2615758" y="4024333"/>
                  <a:ext cx="1839958" cy="1843067"/>
                  <a:chOff x="-2615758" y="3967507"/>
                  <a:chExt cx="1839958" cy="1843067"/>
                </a:xfrm>
              </p:grpSpPr>
              <p:sp>
                <p:nvSpPr>
                  <p:cNvPr id="150" name="Oval 149"/>
                  <p:cNvSpPr/>
                  <p:nvPr/>
                </p:nvSpPr>
                <p:spPr>
                  <a:xfrm>
                    <a:off x="-2580121" y="3967507"/>
                    <a:ext cx="1802759" cy="1802759"/>
                  </a:xfrm>
                  <a:prstGeom prst="ellipse">
                    <a:avLst/>
                  </a:prstGeom>
                  <a:gradFill flip="none" rotWithShape="1">
                    <a:gsLst>
                      <a:gs pos="28000">
                        <a:srgbClr val="2C70BB"/>
                      </a:gs>
                      <a:gs pos="83000">
                        <a:schemeClr val="accent1">
                          <a:lumMod val="75000"/>
                        </a:schemeClr>
                      </a:gs>
                    </a:gsLst>
                    <a:path path="circle">
                      <a:fillToRect l="50000" t="50000" r="50000" b="50000"/>
                    </a:path>
                    <a:tileRect/>
                  </a:gradFill>
                  <a:ln>
                    <a:noFill/>
                  </a:ln>
                  <a:effectLst>
                    <a:reflection blurRad="6350" stA="20000" endPos="10000" dir="5400000" sy="-100000" algn="bl" rotWithShape="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51" name="Oval 150"/>
                  <p:cNvSpPr/>
                  <p:nvPr/>
                </p:nvSpPr>
                <p:spPr>
                  <a:xfrm rot="18734772">
                    <a:off x="-2575913" y="3936620"/>
                    <a:ext cx="1731936" cy="1811626"/>
                  </a:xfrm>
                  <a:prstGeom prst="ellipse">
                    <a:avLst/>
                  </a:prstGeom>
                  <a:gradFill flip="none" rotWithShape="1">
                    <a:gsLst>
                      <a:gs pos="0">
                        <a:schemeClr val="accent1">
                          <a:lumMod val="60000"/>
                          <a:lumOff val="40000"/>
                        </a:schemeClr>
                      </a:gs>
                      <a:gs pos="77000">
                        <a:schemeClr val="accent1">
                          <a:lumMod val="75000"/>
                        </a:schemeClr>
                      </a:gs>
                    </a:gsLst>
                    <a:lin ang="5400000" scaled="1"/>
                    <a:tileRect/>
                  </a:gradFill>
                  <a:ln>
                    <a:noFill/>
                  </a:ln>
                  <a:effectLst>
                    <a:reflection blurRad="6350" stA="20000" endPos="10000" dir="5400000" sy="-100000" algn="bl" rotWithShape="0"/>
                    <a:softEdge rad="12700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dirty="0">
                      <a:solidFill>
                        <a:prstClr val="white"/>
                      </a:solidFill>
                    </a:endParaRPr>
                  </a:p>
                </p:txBody>
              </p:sp>
              <p:sp>
                <p:nvSpPr>
                  <p:cNvPr id="152" name="Oval 151"/>
                  <p:cNvSpPr/>
                  <p:nvPr/>
                </p:nvSpPr>
                <p:spPr>
                  <a:xfrm rot="18689218">
                    <a:off x="-2591238" y="3998473"/>
                    <a:ext cx="1802758" cy="1802758"/>
                  </a:xfrm>
                  <a:prstGeom prst="ellipse">
                    <a:avLst/>
                  </a:prstGeom>
                  <a:gradFill flip="none" rotWithShape="1">
                    <a:gsLst>
                      <a:gs pos="90008">
                        <a:schemeClr val="accent1">
                          <a:lumMod val="0"/>
                          <a:alpha val="80000"/>
                        </a:schemeClr>
                      </a:gs>
                      <a:gs pos="98000">
                        <a:schemeClr val="accent1">
                          <a:lumMod val="75000"/>
                          <a:alpha val="0"/>
                        </a:schemeClr>
                      </a:gs>
                      <a:gs pos="14000">
                        <a:schemeClr val="accent1">
                          <a:lumMod val="60000"/>
                          <a:lumOff val="40000"/>
                          <a:alpha val="0"/>
                        </a:schemeClr>
                      </a:gs>
                      <a:gs pos="76000">
                        <a:schemeClr val="accent1">
                          <a:lumMod val="75000"/>
                          <a:alpha val="32000"/>
                        </a:schemeClr>
                      </a:gs>
                    </a:gsLst>
                    <a:path path="circle">
                      <a:fillToRect l="100000" b="100000"/>
                    </a:path>
                    <a:tileRect t="-100000" r="-100000"/>
                  </a:gradFill>
                  <a:ln>
                    <a:noFill/>
                  </a:ln>
                  <a:effectLst>
                    <a:softEdge rad="6350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53" name="Oval 152"/>
                  <p:cNvSpPr/>
                  <p:nvPr/>
                </p:nvSpPr>
                <p:spPr>
                  <a:xfrm rot="20725543">
                    <a:off x="-2578559" y="4007815"/>
                    <a:ext cx="1802759" cy="1802759"/>
                  </a:xfrm>
                  <a:prstGeom prst="ellipse">
                    <a:avLst/>
                  </a:prstGeom>
                  <a:gradFill flip="none" rotWithShape="1">
                    <a:gsLst>
                      <a:gs pos="13000">
                        <a:schemeClr val="accent1">
                          <a:lumMod val="60000"/>
                          <a:lumOff val="40000"/>
                          <a:alpha val="43000"/>
                        </a:schemeClr>
                      </a:gs>
                      <a:gs pos="45000">
                        <a:schemeClr val="accent1">
                          <a:lumMod val="60000"/>
                          <a:lumOff val="40000"/>
                          <a:alpha val="1000"/>
                        </a:schemeClr>
                      </a:gs>
                      <a:gs pos="78000">
                        <a:schemeClr val="accent1">
                          <a:lumMod val="75000"/>
                          <a:alpha val="19000"/>
                        </a:schemeClr>
                      </a:gs>
                    </a:gsLst>
                    <a:path path="circle">
                      <a:fillToRect l="100000" b="100000"/>
                    </a:path>
                    <a:tileRect t="-100000" r="-100000"/>
                  </a:gradFill>
                  <a:ln>
                    <a:noFill/>
                  </a:ln>
                  <a:effectLst>
                    <a:softEdge rad="6350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54" name="Oval 153"/>
                  <p:cNvSpPr/>
                  <p:nvPr/>
                </p:nvSpPr>
                <p:spPr>
                  <a:xfrm>
                    <a:off x="-2368032" y="3997252"/>
                    <a:ext cx="1378579" cy="977680"/>
                  </a:xfrm>
                  <a:prstGeom prst="ellipse">
                    <a:avLst/>
                  </a:prstGeom>
                  <a:gradFill flip="none" rotWithShape="1">
                    <a:gsLst>
                      <a:gs pos="0">
                        <a:schemeClr val="bg1">
                          <a:lumMod val="95000"/>
                          <a:alpha val="40000"/>
                        </a:schemeClr>
                      </a:gs>
                      <a:gs pos="67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2349" dirty="0">
                      <a:solidFill>
                        <a:prstClr val="white"/>
                      </a:solidFill>
                    </a:endParaRPr>
                  </a:p>
                </p:txBody>
              </p:sp>
            </p:grpSp>
          </p:grpSp>
          <p:sp>
            <p:nvSpPr>
              <p:cNvPr id="146" name="Oval 146"/>
              <p:cNvSpPr/>
              <p:nvPr/>
            </p:nvSpPr>
            <p:spPr>
              <a:xfrm rot="9622922">
                <a:off x="4127281" y="789086"/>
                <a:ext cx="1718097" cy="798050"/>
              </a:xfrm>
              <a:custGeom>
                <a:avLst/>
                <a:gdLst>
                  <a:gd name="connsiteX0" fmla="*/ 0 w 921001"/>
                  <a:gd name="connsiteY0" fmla="*/ 374754 h 749507"/>
                  <a:gd name="connsiteX1" fmla="*/ 460501 w 921001"/>
                  <a:gd name="connsiteY1" fmla="*/ 0 h 749507"/>
                  <a:gd name="connsiteX2" fmla="*/ 921002 w 921001"/>
                  <a:gd name="connsiteY2" fmla="*/ 374754 h 749507"/>
                  <a:gd name="connsiteX3" fmla="*/ 460501 w 921001"/>
                  <a:gd name="connsiteY3" fmla="*/ 749508 h 749507"/>
                  <a:gd name="connsiteX4" fmla="*/ 0 w 921001"/>
                  <a:gd name="connsiteY4" fmla="*/ 374754 h 749507"/>
                  <a:gd name="connsiteX0" fmla="*/ 43 w 921045"/>
                  <a:gd name="connsiteY0" fmla="*/ 109076 h 483830"/>
                  <a:gd name="connsiteX1" fmla="*/ 481687 w 921045"/>
                  <a:gd name="connsiteY1" fmla="*/ 53264 h 483830"/>
                  <a:gd name="connsiteX2" fmla="*/ 921045 w 921045"/>
                  <a:gd name="connsiteY2" fmla="*/ 109076 h 483830"/>
                  <a:gd name="connsiteX3" fmla="*/ 460544 w 921045"/>
                  <a:gd name="connsiteY3" fmla="*/ 483830 h 483830"/>
                  <a:gd name="connsiteX4" fmla="*/ 43 w 921045"/>
                  <a:gd name="connsiteY4" fmla="*/ 109076 h 483830"/>
                  <a:gd name="connsiteX0" fmla="*/ 21 w 1068380"/>
                  <a:gd name="connsiteY0" fmla="*/ 21559 h 533179"/>
                  <a:gd name="connsiteX1" fmla="*/ 629022 w 1068380"/>
                  <a:gd name="connsiteY1" fmla="*/ 100798 h 533179"/>
                  <a:gd name="connsiteX2" fmla="*/ 1068380 w 1068380"/>
                  <a:gd name="connsiteY2" fmla="*/ 156610 h 533179"/>
                  <a:gd name="connsiteX3" fmla="*/ 607879 w 1068380"/>
                  <a:gd name="connsiteY3" fmla="*/ 531364 h 533179"/>
                  <a:gd name="connsiteX4" fmla="*/ 21 w 1068380"/>
                  <a:gd name="connsiteY4" fmla="*/ 21559 h 533179"/>
                  <a:gd name="connsiteX0" fmla="*/ 25 w 1461292"/>
                  <a:gd name="connsiteY0" fmla="*/ 24175 h 534281"/>
                  <a:gd name="connsiteX1" fmla="*/ 629026 w 1461292"/>
                  <a:gd name="connsiteY1" fmla="*/ 103414 h 534281"/>
                  <a:gd name="connsiteX2" fmla="*/ 1461292 w 1461292"/>
                  <a:gd name="connsiteY2" fmla="*/ 85517 h 534281"/>
                  <a:gd name="connsiteX3" fmla="*/ 607883 w 1461292"/>
                  <a:gd name="connsiteY3" fmla="*/ 533980 h 534281"/>
                  <a:gd name="connsiteX4" fmla="*/ 25 w 1461292"/>
                  <a:gd name="connsiteY4" fmla="*/ 24175 h 534281"/>
                  <a:gd name="connsiteX0" fmla="*/ 20 w 1563269"/>
                  <a:gd name="connsiteY0" fmla="*/ 13792 h 632981"/>
                  <a:gd name="connsiteX1" fmla="*/ 731003 w 1563269"/>
                  <a:gd name="connsiteY1" fmla="*/ 200384 h 632981"/>
                  <a:gd name="connsiteX2" fmla="*/ 1563269 w 1563269"/>
                  <a:gd name="connsiteY2" fmla="*/ 182487 h 632981"/>
                  <a:gd name="connsiteX3" fmla="*/ 709860 w 1563269"/>
                  <a:gd name="connsiteY3" fmla="*/ 630950 h 632981"/>
                  <a:gd name="connsiteX4" fmla="*/ 20 w 1563269"/>
                  <a:gd name="connsiteY4" fmla="*/ 13792 h 632981"/>
                  <a:gd name="connsiteX0" fmla="*/ 15 w 1718100"/>
                  <a:gd name="connsiteY0" fmla="*/ 11664 h 693602"/>
                  <a:gd name="connsiteX1" fmla="*/ 885834 w 1718100"/>
                  <a:gd name="connsiteY1" fmla="*/ 259484 h 693602"/>
                  <a:gd name="connsiteX2" fmla="*/ 1718100 w 1718100"/>
                  <a:gd name="connsiteY2" fmla="*/ 241587 h 693602"/>
                  <a:gd name="connsiteX3" fmla="*/ 864691 w 1718100"/>
                  <a:gd name="connsiteY3" fmla="*/ 690050 h 693602"/>
                  <a:gd name="connsiteX4" fmla="*/ 15 w 1718100"/>
                  <a:gd name="connsiteY4" fmla="*/ 11664 h 693602"/>
                  <a:gd name="connsiteX0" fmla="*/ 12 w 1718097"/>
                  <a:gd name="connsiteY0" fmla="*/ 16351 h 798050"/>
                  <a:gd name="connsiteX1" fmla="*/ 885831 w 1718097"/>
                  <a:gd name="connsiteY1" fmla="*/ 264171 h 798050"/>
                  <a:gd name="connsiteX2" fmla="*/ 1718097 w 1718097"/>
                  <a:gd name="connsiteY2" fmla="*/ 246274 h 798050"/>
                  <a:gd name="connsiteX3" fmla="*/ 867692 w 1718097"/>
                  <a:gd name="connsiteY3" fmla="*/ 795361 h 798050"/>
                  <a:gd name="connsiteX4" fmla="*/ 12 w 1718097"/>
                  <a:gd name="connsiteY4" fmla="*/ 16351 h 79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097" h="798050">
                    <a:moveTo>
                      <a:pt x="12" y="16351"/>
                    </a:moveTo>
                    <a:cubicBezTo>
                      <a:pt x="3035" y="-72181"/>
                      <a:pt x="599484" y="225851"/>
                      <a:pt x="885831" y="264171"/>
                    </a:cubicBezTo>
                    <a:cubicBezTo>
                      <a:pt x="1172179" y="302492"/>
                      <a:pt x="1718097" y="39303"/>
                      <a:pt x="1718097" y="246274"/>
                    </a:cubicBezTo>
                    <a:cubicBezTo>
                      <a:pt x="1718097" y="453245"/>
                      <a:pt x="1154040" y="833682"/>
                      <a:pt x="867692" y="795361"/>
                    </a:cubicBezTo>
                    <a:cubicBezTo>
                      <a:pt x="581345" y="757041"/>
                      <a:pt x="-3011" y="104883"/>
                      <a:pt x="12" y="16351"/>
                    </a:cubicBezTo>
                    <a:close/>
                  </a:path>
                </a:pathLst>
              </a:custGeom>
              <a:gradFill flip="none" rotWithShape="1">
                <a:gsLst>
                  <a:gs pos="0">
                    <a:schemeClr val="bg1">
                      <a:lumMod val="95000"/>
                    </a:schemeClr>
                  </a:gs>
                  <a:gs pos="47000">
                    <a:schemeClr val="accent1">
                      <a:lumMod val="60000"/>
                      <a:lumOff val="40000"/>
                      <a:alpha val="88000"/>
                    </a:schemeClr>
                  </a:gs>
                </a:gsLst>
                <a:path path="circle">
                  <a:fillToRect l="50000" t="50000" r="50000" b="50000"/>
                </a:path>
                <a:tileRect/>
              </a:gra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47" name="Oval 146"/>
              <p:cNvSpPr/>
              <p:nvPr/>
            </p:nvSpPr>
            <p:spPr>
              <a:xfrm rot="20239119">
                <a:off x="4522214" y="1786782"/>
                <a:ext cx="1571248" cy="694755"/>
              </a:xfrm>
              <a:custGeom>
                <a:avLst/>
                <a:gdLst>
                  <a:gd name="connsiteX0" fmla="*/ 0 w 921001"/>
                  <a:gd name="connsiteY0" fmla="*/ 374754 h 749507"/>
                  <a:gd name="connsiteX1" fmla="*/ 460501 w 921001"/>
                  <a:gd name="connsiteY1" fmla="*/ 0 h 749507"/>
                  <a:gd name="connsiteX2" fmla="*/ 921002 w 921001"/>
                  <a:gd name="connsiteY2" fmla="*/ 374754 h 749507"/>
                  <a:gd name="connsiteX3" fmla="*/ 460501 w 921001"/>
                  <a:gd name="connsiteY3" fmla="*/ 749508 h 749507"/>
                  <a:gd name="connsiteX4" fmla="*/ 0 w 921001"/>
                  <a:gd name="connsiteY4" fmla="*/ 374754 h 749507"/>
                  <a:gd name="connsiteX0" fmla="*/ 43 w 921045"/>
                  <a:gd name="connsiteY0" fmla="*/ 109076 h 483830"/>
                  <a:gd name="connsiteX1" fmla="*/ 481687 w 921045"/>
                  <a:gd name="connsiteY1" fmla="*/ 53264 h 483830"/>
                  <a:gd name="connsiteX2" fmla="*/ 921045 w 921045"/>
                  <a:gd name="connsiteY2" fmla="*/ 109076 h 483830"/>
                  <a:gd name="connsiteX3" fmla="*/ 460544 w 921045"/>
                  <a:gd name="connsiteY3" fmla="*/ 483830 h 483830"/>
                  <a:gd name="connsiteX4" fmla="*/ 43 w 921045"/>
                  <a:gd name="connsiteY4" fmla="*/ 109076 h 483830"/>
                  <a:gd name="connsiteX0" fmla="*/ 21 w 1068380"/>
                  <a:gd name="connsiteY0" fmla="*/ 21559 h 533179"/>
                  <a:gd name="connsiteX1" fmla="*/ 629022 w 1068380"/>
                  <a:gd name="connsiteY1" fmla="*/ 100798 h 533179"/>
                  <a:gd name="connsiteX2" fmla="*/ 1068380 w 1068380"/>
                  <a:gd name="connsiteY2" fmla="*/ 156610 h 533179"/>
                  <a:gd name="connsiteX3" fmla="*/ 607879 w 1068380"/>
                  <a:gd name="connsiteY3" fmla="*/ 531364 h 533179"/>
                  <a:gd name="connsiteX4" fmla="*/ 21 w 1068380"/>
                  <a:gd name="connsiteY4" fmla="*/ 21559 h 533179"/>
                  <a:gd name="connsiteX0" fmla="*/ 25 w 1461292"/>
                  <a:gd name="connsiteY0" fmla="*/ 24175 h 534281"/>
                  <a:gd name="connsiteX1" fmla="*/ 629026 w 1461292"/>
                  <a:gd name="connsiteY1" fmla="*/ 103414 h 534281"/>
                  <a:gd name="connsiteX2" fmla="*/ 1461292 w 1461292"/>
                  <a:gd name="connsiteY2" fmla="*/ 85517 h 534281"/>
                  <a:gd name="connsiteX3" fmla="*/ 607883 w 1461292"/>
                  <a:gd name="connsiteY3" fmla="*/ 533980 h 534281"/>
                  <a:gd name="connsiteX4" fmla="*/ 25 w 1461292"/>
                  <a:gd name="connsiteY4" fmla="*/ 24175 h 534281"/>
                  <a:gd name="connsiteX0" fmla="*/ 20 w 1563269"/>
                  <a:gd name="connsiteY0" fmla="*/ 13792 h 632981"/>
                  <a:gd name="connsiteX1" fmla="*/ 731003 w 1563269"/>
                  <a:gd name="connsiteY1" fmla="*/ 200384 h 632981"/>
                  <a:gd name="connsiteX2" fmla="*/ 1563269 w 1563269"/>
                  <a:gd name="connsiteY2" fmla="*/ 182487 h 632981"/>
                  <a:gd name="connsiteX3" fmla="*/ 709860 w 1563269"/>
                  <a:gd name="connsiteY3" fmla="*/ 630950 h 632981"/>
                  <a:gd name="connsiteX4" fmla="*/ 20 w 1563269"/>
                  <a:gd name="connsiteY4" fmla="*/ 13792 h 632981"/>
                  <a:gd name="connsiteX0" fmla="*/ 15 w 1718100"/>
                  <a:gd name="connsiteY0" fmla="*/ 11664 h 693602"/>
                  <a:gd name="connsiteX1" fmla="*/ 885834 w 1718100"/>
                  <a:gd name="connsiteY1" fmla="*/ 259484 h 693602"/>
                  <a:gd name="connsiteX2" fmla="*/ 1718100 w 1718100"/>
                  <a:gd name="connsiteY2" fmla="*/ 241587 h 693602"/>
                  <a:gd name="connsiteX3" fmla="*/ 864691 w 1718100"/>
                  <a:gd name="connsiteY3" fmla="*/ 690050 h 693602"/>
                  <a:gd name="connsiteX4" fmla="*/ 15 w 1718100"/>
                  <a:gd name="connsiteY4" fmla="*/ 11664 h 693602"/>
                  <a:gd name="connsiteX0" fmla="*/ 12 w 1718097"/>
                  <a:gd name="connsiteY0" fmla="*/ 16351 h 798050"/>
                  <a:gd name="connsiteX1" fmla="*/ 885831 w 1718097"/>
                  <a:gd name="connsiteY1" fmla="*/ 264171 h 798050"/>
                  <a:gd name="connsiteX2" fmla="*/ 1718097 w 1718097"/>
                  <a:gd name="connsiteY2" fmla="*/ 246274 h 798050"/>
                  <a:gd name="connsiteX3" fmla="*/ 867692 w 1718097"/>
                  <a:gd name="connsiteY3" fmla="*/ 795361 h 798050"/>
                  <a:gd name="connsiteX4" fmla="*/ 12 w 1718097"/>
                  <a:gd name="connsiteY4" fmla="*/ 16351 h 798050"/>
                  <a:gd name="connsiteX0" fmla="*/ 18 w 1718103"/>
                  <a:gd name="connsiteY0" fmla="*/ 39538 h 821237"/>
                  <a:gd name="connsiteX1" fmla="*/ 890838 w 1718103"/>
                  <a:gd name="connsiteY1" fmla="*/ 130578 h 821237"/>
                  <a:gd name="connsiteX2" fmla="*/ 1718103 w 1718103"/>
                  <a:gd name="connsiteY2" fmla="*/ 269461 h 821237"/>
                  <a:gd name="connsiteX3" fmla="*/ 867698 w 1718103"/>
                  <a:gd name="connsiteY3" fmla="*/ 818548 h 821237"/>
                  <a:gd name="connsiteX4" fmla="*/ 18 w 1718103"/>
                  <a:gd name="connsiteY4" fmla="*/ 39538 h 821237"/>
                  <a:gd name="connsiteX0" fmla="*/ 10 w 1718095"/>
                  <a:gd name="connsiteY0" fmla="*/ 32478 h 814177"/>
                  <a:gd name="connsiteX1" fmla="*/ 883813 w 1718095"/>
                  <a:gd name="connsiteY1" fmla="*/ 158411 h 814177"/>
                  <a:gd name="connsiteX2" fmla="*/ 1718095 w 1718095"/>
                  <a:gd name="connsiteY2" fmla="*/ 262401 h 814177"/>
                  <a:gd name="connsiteX3" fmla="*/ 867690 w 1718095"/>
                  <a:gd name="connsiteY3" fmla="*/ 811488 h 814177"/>
                  <a:gd name="connsiteX4" fmla="*/ 10 w 1718095"/>
                  <a:gd name="connsiteY4" fmla="*/ 32478 h 814177"/>
                  <a:gd name="connsiteX0" fmla="*/ 12 w 1571124"/>
                  <a:gd name="connsiteY0" fmla="*/ 55465 h 697884"/>
                  <a:gd name="connsiteX1" fmla="*/ 736842 w 1571124"/>
                  <a:gd name="connsiteY1" fmla="*/ 44321 h 697884"/>
                  <a:gd name="connsiteX2" fmla="*/ 1571124 w 1571124"/>
                  <a:gd name="connsiteY2" fmla="*/ 148311 h 697884"/>
                  <a:gd name="connsiteX3" fmla="*/ 720719 w 1571124"/>
                  <a:gd name="connsiteY3" fmla="*/ 697398 h 697884"/>
                  <a:gd name="connsiteX4" fmla="*/ 12 w 1571124"/>
                  <a:gd name="connsiteY4" fmla="*/ 55465 h 697884"/>
                  <a:gd name="connsiteX0" fmla="*/ 27 w 1571139"/>
                  <a:gd name="connsiteY0" fmla="*/ 55465 h 703397"/>
                  <a:gd name="connsiteX1" fmla="*/ 736857 w 1571139"/>
                  <a:gd name="connsiteY1" fmla="*/ 44321 h 703397"/>
                  <a:gd name="connsiteX2" fmla="*/ 1571139 w 1571139"/>
                  <a:gd name="connsiteY2" fmla="*/ 148311 h 703397"/>
                  <a:gd name="connsiteX3" fmla="*/ 720734 w 1571139"/>
                  <a:gd name="connsiteY3" fmla="*/ 697398 h 703397"/>
                  <a:gd name="connsiteX4" fmla="*/ 27 w 1571139"/>
                  <a:gd name="connsiteY4" fmla="*/ 55465 h 703397"/>
                  <a:gd name="connsiteX0" fmla="*/ 130 w 1571242"/>
                  <a:gd name="connsiteY0" fmla="*/ 103628 h 751560"/>
                  <a:gd name="connsiteX1" fmla="*/ 756378 w 1571242"/>
                  <a:gd name="connsiteY1" fmla="*/ 9816 h 751560"/>
                  <a:gd name="connsiteX2" fmla="*/ 1571242 w 1571242"/>
                  <a:gd name="connsiteY2" fmla="*/ 196474 h 751560"/>
                  <a:gd name="connsiteX3" fmla="*/ 720837 w 1571242"/>
                  <a:gd name="connsiteY3" fmla="*/ 745561 h 751560"/>
                  <a:gd name="connsiteX4" fmla="*/ 130 w 1571242"/>
                  <a:gd name="connsiteY4" fmla="*/ 103628 h 751560"/>
                  <a:gd name="connsiteX0" fmla="*/ 136 w 1571248"/>
                  <a:gd name="connsiteY0" fmla="*/ 46823 h 694755"/>
                  <a:gd name="connsiteX1" fmla="*/ 757344 w 1571248"/>
                  <a:gd name="connsiteY1" fmla="*/ 59325 h 694755"/>
                  <a:gd name="connsiteX2" fmla="*/ 1571248 w 1571248"/>
                  <a:gd name="connsiteY2" fmla="*/ 139669 h 694755"/>
                  <a:gd name="connsiteX3" fmla="*/ 720843 w 1571248"/>
                  <a:gd name="connsiteY3" fmla="*/ 688756 h 694755"/>
                  <a:gd name="connsiteX4" fmla="*/ 136 w 1571248"/>
                  <a:gd name="connsiteY4" fmla="*/ 46823 h 694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48" h="694755">
                    <a:moveTo>
                      <a:pt x="136" y="46823"/>
                    </a:moveTo>
                    <a:cubicBezTo>
                      <a:pt x="6219" y="-58082"/>
                      <a:pt x="495492" y="43851"/>
                      <a:pt x="757344" y="59325"/>
                    </a:cubicBezTo>
                    <a:cubicBezTo>
                      <a:pt x="1019196" y="74799"/>
                      <a:pt x="1293154" y="105006"/>
                      <a:pt x="1571248" y="139669"/>
                    </a:cubicBezTo>
                    <a:cubicBezTo>
                      <a:pt x="1571248" y="346640"/>
                      <a:pt x="1251652" y="748548"/>
                      <a:pt x="720843" y="688756"/>
                    </a:cubicBezTo>
                    <a:cubicBezTo>
                      <a:pt x="190034" y="628964"/>
                      <a:pt x="-5947" y="151728"/>
                      <a:pt x="136" y="46823"/>
                    </a:cubicBezTo>
                    <a:close/>
                  </a:path>
                </a:pathLst>
              </a:custGeom>
              <a:gradFill flip="none" rotWithShape="1">
                <a:gsLst>
                  <a:gs pos="0">
                    <a:schemeClr val="bg1">
                      <a:lumMod val="95000"/>
                      <a:alpha val="32000"/>
                    </a:schemeClr>
                  </a:gs>
                  <a:gs pos="47000">
                    <a:schemeClr val="accent1">
                      <a:lumMod val="60000"/>
                      <a:lumOff val="40000"/>
                      <a:alpha val="62000"/>
                    </a:schemeClr>
                  </a:gs>
                </a:gsLst>
                <a:path path="circle">
                  <a:fillToRect l="50000" t="50000" r="50000" b="50000"/>
                </a:path>
                <a:tileRect/>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grpSp>
        <p:sp>
          <p:nvSpPr>
            <p:cNvPr id="144" name="TextBox 143"/>
            <p:cNvSpPr txBox="1"/>
            <p:nvPr/>
          </p:nvSpPr>
          <p:spPr>
            <a:xfrm>
              <a:off x="4236637" y="1235528"/>
              <a:ext cx="1834098" cy="1517413"/>
            </a:xfrm>
            <a:prstGeom prst="rect">
              <a:avLst/>
            </a:prstGeom>
            <a:noFill/>
          </p:spPr>
          <p:txBody>
            <a:bodyPr wrap="square" rtlCol="0">
              <a:spAutoFit/>
            </a:bodyPr>
            <a:lstStyle/>
            <a:p>
              <a:pPr algn="ctr" defTabSz="889068"/>
              <a:r>
                <a:rPr lang="en-US" sz="2349" dirty="0">
                  <a:solidFill>
                    <a:prstClr val="black"/>
                  </a:solidFill>
                  <a:latin typeface="Calibri"/>
                </a:rPr>
                <a:t>Reduce </a:t>
              </a:r>
            </a:p>
            <a:p>
              <a:pPr algn="ctr" defTabSz="889068"/>
              <a:r>
                <a:rPr lang="en-US" sz="2349" dirty="0">
                  <a:solidFill>
                    <a:prstClr val="black"/>
                  </a:solidFill>
                  <a:latin typeface="Calibri"/>
                </a:rPr>
                <a:t>Risk</a:t>
              </a:r>
            </a:p>
            <a:p>
              <a:pPr defTabSz="889068"/>
              <a:endParaRPr lang="en-US" sz="1536" dirty="0">
                <a:solidFill>
                  <a:prstClr val="black"/>
                </a:solidFill>
                <a:latin typeface="Calibri"/>
              </a:endParaRPr>
            </a:p>
          </p:txBody>
        </p:sp>
      </p:grpSp>
      <p:grpSp>
        <p:nvGrpSpPr>
          <p:cNvPr id="70" name="Group 69"/>
          <p:cNvGrpSpPr/>
          <p:nvPr/>
        </p:nvGrpSpPr>
        <p:grpSpPr>
          <a:xfrm>
            <a:off x="3861646" y="3977948"/>
            <a:ext cx="1744482" cy="2499052"/>
            <a:chOff x="6830175" y="2796226"/>
            <a:chExt cx="2161425" cy="2211632"/>
          </a:xfrm>
        </p:grpSpPr>
        <p:sp>
          <p:nvSpPr>
            <p:cNvPr id="71" name="Oval 70"/>
            <p:cNvSpPr/>
            <p:nvPr/>
          </p:nvSpPr>
          <p:spPr>
            <a:xfrm>
              <a:off x="6830175" y="4649718"/>
              <a:ext cx="2161425" cy="358140"/>
            </a:xfrm>
            <a:prstGeom prst="ellipse">
              <a:avLst/>
            </a:prstGeom>
            <a:gradFill flip="none" rotWithShape="1">
              <a:gsLst>
                <a:gs pos="0">
                  <a:schemeClr val="tx1">
                    <a:lumMod val="85000"/>
                    <a:lumOff val="15000"/>
                  </a:schemeClr>
                </a:gs>
                <a:gs pos="100000">
                  <a:schemeClr val="bg1">
                    <a:lumMod val="50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grpSp>
          <p:nvGrpSpPr>
            <p:cNvPr id="72" name="Group 71"/>
            <p:cNvGrpSpPr/>
            <p:nvPr/>
          </p:nvGrpSpPr>
          <p:grpSpPr>
            <a:xfrm>
              <a:off x="7619496" y="2796226"/>
              <a:ext cx="623709" cy="2072169"/>
              <a:chOff x="-3052762" y="15876"/>
              <a:chExt cx="2068511" cy="6872288"/>
            </a:xfrm>
          </p:grpSpPr>
          <p:sp>
            <p:nvSpPr>
              <p:cNvPr id="73" name="Freeform 5"/>
              <p:cNvSpPr>
                <a:spLocks/>
              </p:cNvSpPr>
              <p:nvPr/>
            </p:nvSpPr>
            <p:spPr bwMode="auto">
              <a:xfrm>
                <a:off x="-3052762" y="15876"/>
                <a:ext cx="1919287" cy="6872288"/>
              </a:xfrm>
              <a:custGeom>
                <a:avLst/>
                <a:gdLst>
                  <a:gd name="T0" fmla="*/ 372 w 768"/>
                  <a:gd name="T1" fmla="*/ 2 h 2757"/>
                  <a:gd name="T2" fmla="*/ 508 w 768"/>
                  <a:gd name="T3" fmla="*/ 77 h 2757"/>
                  <a:gd name="T4" fmla="*/ 522 w 768"/>
                  <a:gd name="T5" fmla="*/ 208 h 2757"/>
                  <a:gd name="T6" fmla="*/ 526 w 768"/>
                  <a:gd name="T7" fmla="*/ 252 h 2757"/>
                  <a:gd name="T8" fmla="*/ 500 w 768"/>
                  <a:gd name="T9" fmla="*/ 323 h 2757"/>
                  <a:gd name="T10" fmla="*/ 475 w 768"/>
                  <a:gd name="T11" fmla="*/ 378 h 2757"/>
                  <a:gd name="T12" fmla="*/ 431 w 768"/>
                  <a:gd name="T13" fmla="*/ 393 h 2757"/>
                  <a:gd name="T14" fmla="*/ 428 w 768"/>
                  <a:gd name="T15" fmla="*/ 405 h 2757"/>
                  <a:gd name="T16" fmla="*/ 474 w 768"/>
                  <a:gd name="T17" fmla="*/ 425 h 2757"/>
                  <a:gd name="T18" fmla="*/ 605 w 768"/>
                  <a:gd name="T19" fmla="*/ 479 h 2757"/>
                  <a:gd name="T20" fmla="*/ 651 w 768"/>
                  <a:gd name="T21" fmla="*/ 559 h 2757"/>
                  <a:gd name="T22" fmla="*/ 745 w 768"/>
                  <a:gd name="T23" fmla="*/ 844 h 2757"/>
                  <a:gd name="T24" fmla="*/ 731 w 768"/>
                  <a:gd name="T25" fmla="*/ 993 h 2757"/>
                  <a:gd name="T26" fmla="*/ 609 w 768"/>
                  <a:gd name="T27" fmla="*/ 990 h 2757"/>
                  <a:gd name="T28" fmla="*/ 642 w 768"/>
                  <a:gd name="T29" fmla="*/ 1078 h 2757"/>
                  <a:gd name="T30" fmla="*/ 678 w 768"/>
                  <a:gd name="T31" fmla="*/ 1344 h 2757"/>
                  <a:gd name="T32" fmla="*/ 642 w 768"/>
                  <a:gd name="T33" fmla="*/ 1691 h 2757"/>
                  <a:gd name="T34" fmla="*/ 619 w 768"/>
                  <a:gd name="T35" fmla="*/ 2105 h 2757"/>
                  <a:gd name="T36" fmla="*/ 631 w 768"/>
                  <a:gd name="T37" fmla="*/ 2423 h 2757"/>
                  <a:gd name="T38" fmla="*/ 641 w 768"/>
                  <a:gd name="T39" fmla="*/ 2622 h 2757"/>
                  <a:gd name="T40" fmla="*/ 573 w 768"/>
                  <a:gd name="T41" fmla="*/ 2632 h 2757"/>
                  <a:gd name="T42" fmla="*/ 561 w 768"/>
                  <a:gd name="T43" fmla="*/ 2739 h 2757"/>
                  <a:gd name="T44" fmla="*/ 451 w 768"/>
                  <a:gd name="T45" fmla="*/ 2742 h 2757"/>
                  <a:gd name="T46" fmla="*/ 438 w 768"/>
                  <a:gd name="T47" fmla="*/ 2640 h 2757"/>
                  <a:gd name="T48" fmla="*/ 414 w 768"/>
                  <a:gd name="T49" fmla="*/ 2637 h 2757"/>
                  <a:gd name="T50" fmla="*/ 411 w 768"/>
                  <a:gd name="T51" fmla="*/ 2346 h 2757"/>
                  <a:gd name="T52" fmla="*/ 414 w 768"/>
                  <a:gd name="T53" fmla="*/ 2082 h 2757"/>
                  <a:gd name="T54" fmla="*/ 414 w 768"/>
                  <a:gd name="T55" fmla="*/ 1694 h 2757"/>
                  <a:gd name="T56" fmla="*/ 406 w 768"/>
                  <a:gd name="T57" fmla="*/ 1420 h 2757"/>
                  <a:gd name="T58" fmla="*/ 385 w 768"/>
                  <a:gd name="T59" fmla="*/ 1399 h 2757"/>
                  <a:gd name="T60" fmla="*/ 329 w 768"/>
                  <a:gd name="T61" fmla="*/ 1993 h 2757"/>
                  <a:gd name="T62" fmla="*/ 320 w 768"/>
                  <a:gd name="T63" fmla="*/ 2369 h 2757"/>
                  <a:gd name="T64" fmla="*/ 323 w 768"/>
                  <a:gd name="T65" fmla="*/ 2621 h 2757"/>
                  <a:gd name="T66" fmla="*/ 349 w 768"/>
                  <a:gd name="T67" fmla="*/ 2698 h 2757"/>
                  <a:gd name="T68" fmla="*/ 341 w 768"/>
                  <a:gd name="T69" fmla="*/ 2746 h 2757"/>
                  <a:gd name="T70" fmla="*/ 216 w 768"/>
                  <a:gd name="T71" fmla="*/ 2747 h 2757"/>
                  <a:gd name="T72" fmla="*/ 176 w 768"/>
                  <a:gd name="T73" fmla="*/ 2627 h 2757"/>
                  <a:gd name="T74" fmla="*/ 72 w 768"/>
                  <a:gd name="T75" fmla="*/ 2624 h 2757"/>
                  <a:gd name="T76" fmla="*/ 95 w 768"/>
                  <a:gd name="T77" fmla="*/ 2420 h 2757"/>
                  <a:gd name="T78" fmla="*/ 112 w 768"/>
                  <a:gd name="T79" fmla="*/ 2150 h 2757"/>
                  <a:gd name="T80" fmla="*/ 126 w 768"/>
                  <a:gd name="T81" fmla="*/ 1780 h 2757"/>
                  <a:gd name="T82" fmla="*/ 112 w 768"/>
                  <a:gd name="T83" fmla="*/ 1356 h 2757"/>
                  <a:gd name="T84" fmla="*/ 126 w 768"/>
                  <a:gd name="T85" fmla="*/ 1116 h 2757"/>
                  <a:gd name="T86" fmla="*/ 165 w 768"/>
                  <a:gd name="T87" fmla="*/ 964 h 2757"/>
                  <a:gd name="T88" fmla="*/ 115 w 768"/>
                  <a:gd name="T89" fmla="*/ 960 h 2757"/>
                  <a:gd name="T90" fmla="*/ 53 w 768"/>
                  <a:gd name="T91" fmla="*/ 958 h 2757"/>
                  <a:gd name="T92" fmla="*/ 5 w 768"/>
                  <a:gd name="T93" fmla="*/ 656 h 2757"/>
                  <a:gd name="T94" fmla="*/ 53 w 768"/>
                  <a:gd name="T95" fmla="*/ 440 h 2757"/>
                  <a:gd name="T96" fmla="*/ 180 w 768"/>
                  <a:gd name="T97" fmla="*/ 403 h 2757"/>
                  <a:gd name="T98" fmla="*/ 203 w 768"/>
                  <a:gd name="T99" fmla="*/ 365 h 2757"/>
                  <a:gd name="T100" fmla="*/ 240 w 768"/>
                  <a:gd name="T101" fmla="*/ 119 h 2757"/>
                  <a:gd name="T102" fmla="*/ 289 w 768"/>
                  <a:gd name="T103" fmla="*/ 26 h 2757"/>
                  <a:gd name="T104" fmla="*/ 372 w 768"/>
                  <a:gd name="T105" fmla="*/ 2 h 2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8" h="2757">
                    <a:moveTo>
                      <a:pt x="372" y="2"/>
                    </a:moveTo>
                    <a:cubicBezTo>
                      <a:pt x="426" y="0"/>
                      <a:pt x="485" y="46"/>
                      <a:pt x="508" y="77"/>
                    </a:cubicBezTo>
                    <a:cubicBezTo>
                      <a:pt x="531" y="109"/>
                      <a:pt x="555" y="182"/>
                      <a:pt x="522" y="208"/>
                    </a:cubicBezTo>
                    <a:cubicBezTo>
                      <a:pt x="525" y="222"/>
                      <a:pt x="526" y="232"/>
                      <a:pt x="526" y="252"/>
                    </a:cubicBezTo>
                    <a:cubicBezTo>
                      <a:pt x="527" y="281"/>
                      <a:pt x="515" y="304"/>
                      <a:pt x="500" y="323"/>
                    </a:cubicBezTo>
                    <a:cubicBezTo>
                      <a:pt x="488" y="338"/>
                      <a:pt x="479" y="366"/>
                      <a:pt x="475" y="378"/>
                    </a:cubicBezTo>
                    <a:cubicBezTo>
                      <a:pt x="471" y="390"/>
                      <a:pt x="460" y="397"/>
                      <a:pt x="431" y="393"/>
                    </a:cubicBezTo>
                    <a:cubicBezTo>
                      <a:pt x="430" y="395"/>
                      <a:pt x="428" y="399"/>
                      <a:pt x="428" y="405"/>
                    </a:cubicBezTo>
                    <a:cubicBezTo>
                      <a:pt x="437" y="412"/>
                      <a:pt x="461" y="421"/>
                      <a:pt x="474" y="425"/>
                    </a:cubicBezTo>
                    <a:cubicBezTo>
                      <a:pt x="502" y="434"/>
                      <a:pt x="582" y="465"/>
                      <a:pt x="605" y="479"/>
                    </a:cubicBezTo>
                    <a:cubicBezTo>
                      <a:pt x="628" y="494"/>
                      <a:pt x="651" y="536"/>
                      <a:pt x="651" y="559"/>
                    </a:cubicBezTo>
                    <a:cubicBezTo>
                      <a:pt x="651" y="582"/>
                      <a:pt x="736" y="813"/>
                      <a:pt x="745" y="844"/>
                    </a:cubicBezTo>
                    <a:cubicBezTo>
                      <a:pt x="753" y="876"/>
                      <a:pt x="768" y="956"/>
                      <a:pt x="731" y="993"/>
                    </a:cubicBezTo>
                    <a:cubicBezTo>
                      <a:pt x="694" y="1030"/>
                      <a:pt x="638" y="999"/>
                      <a:pt x="609" y="990"/>
                    </a:cubicBezTo>
                    <a:cubicBezTo>
                      <a:pt x="612" y="1002"/>
                      <a:pt x="633" y="1031"/>
                      <a:pt x="642" y="1078"/>
                    </a:cubicBezTo>
                    <a:cubicBezTo>
                      <a:pt x="650" y="1125"/>
                      <a:pt x="678" y="1264"/>
                      <a:pt x="678" y="1344"/>
                    </a:cubicBezTo>
                    <a:cubicBezTo>
                      <a:pt x="678" y="1424"/>
                      <a:pt x="648" y="1631"/>
                      <a:pt x="642" y="1691"/>
                    </a:cubicBezTo>
                    <a:cubicBezTo>
                      <a:pt x="636" y="1751"/>
                      <a:pt x="622" y="2068"/>
                      <a:pt x="619" y="2105"/>
                    </a:cubicBezTo>
                    <a:cubicBezTo>
                      <a:pt x="617" y="2142"/>
                      <a:pt x="634" y="2354"/>
                      <a:pt x="631" y="2423"/>
                    </a:cubicBezTo>
                    <a:cubicBezTo>
                      <a:pt x="628" y="2491"/>
                      <a:pt x="638" y="2593"/>
                      <a:pt x="641" y="2622"/>
                    </a:cubicBezTo>
                    <a:cubicBezTo>
                      <a:pt x="620" y="2625"/>
                      <a:pt x="598" y="2634"/>
                      <a:pt x="573" y="2632"/>
                    </a:cubicBezTo>
                    <a:cubicBezTo>
                      <a:pt x="575" y="2652"/>
                      <a:pt x="596" y="2713"/>
                      <a:pt x="561" y="2739"/>
                    </a:cubicBezTo>
                    <a:cubicBezTo>
                      <a:pt x="546" y="2743"/>
                      <a:pt x="490" y="2745"/>
                      <a:pt x="451" y="2742"/>
                    </a:cubicBezTo>
                    <a:cubicBezTo>
                      <a:pt x="433" y="2732"/>
                      <a:pt x="424" y="2677"/>
                      <a:pt x="438" y="2640"/>
                    </a:cubicBezTo>
                    <a:cubicBezTo>
                      <a:pt x="433" y="2640"/>
                      <a:pt x="424" y="2639"/>
                      <a:pt x="414" y="2637"/>
                    </a:cubicBezTo>
                    <a:cubicBezTo>
                      <a:pt x="417" y="2600"/>
                      <a:pt x="408" y="2417"/>
                      <a:pt x="411" y="2346"/>
                    </a:cubicBezTo>
                    <a:cubicBezTo>
                      <a:pt x="414" y="2275"/>
                      <a:pt x="403" y="2147"/>
                      <a:pt x="414" y="2082"/>
                    </a:cubicBezTo>
                    <a:cubicBezTo>
                      <a:pt x="425" y="2016"/>
                      <a:pt x="414" y="1748"/>
                      <a:pt x="414" y="1694"/>
                    </a:cubicBezTo>
                    <a:cubicBezTo>
                      <a:pt x="414" y="1640"/>
                      <a:pt x="411" y="1454"/>
                      <a:pt x="406" y="1420"/>
                    </a:cubicBezTo>
                    <a:cubicBezTo>
                      <a:pt x="397" y="1403"/>
                      <a:pt x="391" y="1398"/>
                      <a:pt x="385" y="1399"/>
                    </a:cubicBezTo>
                    <a:cubicBezTo>
                      <a:pt x="385" y="1424"/>
                      <a:pt x="340" y="1891"/>
                      <a:pt x="329" y="1993"/>
                    </a:cubicBezTo>
                    <a:cubicBezTo>
                      <a:pt x="317" y="2096"/>
                      <a:pt x="314" y="2309"/>
                      <a:pt x="320" y="2369"/>
                    </a:cubicBezTo>
                    <a:cubicBezTo>
                      <a:pt x="326" y="2429"/>
                      <a:pt x="323" y="2598"/>
                      <a:pt x="323" y="2621"/>
                    </a:cubicBezTo>
                    <a:cubicBezTo>
                      <a:pt x="323" y="2643"/>
                      <a:pt x="346" y="2678"/>
                      <a:pt x="349" y="2698"/>
                    </a:cubicBezTo>
                    <a:cubicBezTo>
                      <a:pt x="352" y="2718"/>
                      <a:pt x="349" y="2737"/>
                      <a:pt x="341" y="2746"/>
                    </a:cubicBezTo>
                    <a:cubicBezTo>
                      <a:pt x="321" y="2752"/>
                      <a:pt x="264" y="2757"/>
                      <a:pt x="216" y="2747"/>
                    </a:cubicBezTo>
                    <a:cubicBezTo>
                      <a:pt x="190" y="2737"/>
                      <a:pt x="167" y="2658"/>
                      <a:pt x="176" y="2627"/>
                    </a:cubicBezTo>
                    <a:cubicBezTo>
                      <a:pt x="148" y="2626"/>
                      <a:pt x="95" y="2631"/>
                      <a:pt x="72" y="2624"/>
                    </a:cubicBezTo>
                    <a:cubicBezTo>
                      <a:pt x="76" y="2563"/>
                      <a:pt x="92" y="2494"/>
                      <a:pt x="95" y="2420"/>
                    </a:cubicBezTo>
                    <a:cubicBezTo>
                      <a:pt x="97" y="2346"/>
                      <a:pt x="100" y="2224"/>
                      <a:pt x="112" y="2150"/>
                    </a:cubicBezTo>
                    <a:cubicBezTo>
                      <a:pt x="123" y="2076"/>
                      <a:pt x="117" y="1842"/>
                      <a:pt x="126" y="1780"/>
                    </a:cubicBezTo>
                    <a:cubicBezTo>
                      <a:pt x="135" y="1717"/>
                      <a:pt x="117" y="1407"/>
                      <a:pt x="112" y="1356"/>
                    </a:cubicBezTo>
                    <a:cubicBezTo>
                      <a:pt x="102" y="1261"/>
                      <a:pt x="118" y="1166"/>
                      <a:pt x="126" y="1116"/>
                    </a:cubicBezTo>
                    <a:cubicBezTo>
                      <a:pt x="139" y="1044"/>
                      <a:pt x="158" y="983"/>
                      <a:pt x="165" y="964"/>
                    </a:cubicBezTo>
                    <a:cubicBezTo>
                      <a:pt x="165" y="964"/>
                      <a:pt x="132" y="957"/>
                      <a:pt x="115" y="960"/>
                    </a:cubicBezTo>
                    <a:cubicBezTo>
                      <a:pt x="100" y="963"/>
                      <a:pt x="67" y="962"/>
                      <a:pt x="53" y="958"/>
                    </a:cubicBezTo>
                    <a:cubicBezTo>
                      <a:pt x="7" y="944"/>
                      <a:pt x="0" y="735"/>
                      <a:pt x="5" y="656"/>
                    </a:cubicBezTo>
                    <a:cubicBezTo>
                      <a:pt x="9" y="574"/>
                      <a:pt x="18" y="476"/>
                      <a:pt x="53" y="440"/>
                    </a:cubicBezTo>
                    <a:cubicBezTo>
                      <a:pt x="88" y="404"/>
                      <a:pt x="163" y="406"/>
                      <a:pt x="180" y="403"/>
                    </a:cubicBezTo>
                    <a:cubicBezTo>
                      <a:pt x="185" y="390"/>
                      <a:pt x="197" y="377"/>
                      <a:pt x="203" y="365"/>
                    </a:cubicBezTo>
                    <a:cubicBezTo>
                      <a:pt x="203" y="345"/>
                      <a:pt x="177" y="141"/>
                      <a:pt x="240" y="119"/>
                    </a:cubicBezTo>
                    <a:cubicBezTo>
                      <a:pt x="241" y="74"/>
                      <a:pt x="249" y="49"/>
                      <a:pt x="289" y="26"/>
                    </a:cubicBezTo>
                    <a:cubicBezTo>
                      <a:pt x="329" y="3"/>
                      <a:pt x="355" y="3"/>
                      <a:pt x="372"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sp>
            <p:nvSpPr>
              <p:cNvPr id="74" name="Freeform 6"/>
              <p:cNvSpPr>
                <a:spLocks/>
              </p:cNvSpPr>
              <p:nvPr/>
            </p:nvSpPr>
            <p:spPr bwMode="auto">
              <a:xfrm>
                <a:off x="-2982913" y="1279526"/>
                <a:ext cx="1998662" cy="1255713"/>
              </a:xfrm>
              <a:custGeom>
                <a:avLst/>
                <a:gdLst>
                  <a:gd name="T0" fmla="*/ 766 w 800"/>
                  <a:gd name="T1" fmla="*/ 14 h 504"/>
                  <a:gd name="T2" fmla="*/ 480 w 800"/>
                  <a:gd name="T3" fmla="*/ 97 h 504"/>
                  <a:gd name="T4" fmla="*/ 437 w 800"/>
                  <a:gd name="T5" fmla="*/ 76 h 504"/>
                  <a:gd name="T6" fmla="*/ 94 w 800"/>
                  <a:gd name="T7" fmla="*/ 4 h 504"/>
                  <a:gd name="T8" fmla="*/ 52 w 800"/>
                  <a:gd name="T9" fmla="*/ 25 h 504"/>
                  <a:gd name="T10" fmla="*/ 6 w 800"/>
                  <a:gd name="T11" fmla="*/ 386 h 504"/>
                  <a:gd name="T12" fmla="*/ 36 w 800"/>
                  <a:gd name="T13" fmla="*/ 436 h 504"/>
                  <a:gd name="T14" fmla="*/ 389 w 800"/>
                  <a:gd name="T15" fmla="*/ 502 h 504"/>
                  <a:gd name="T16" fmla="*/ 425 w 800"/>
                  <a:gd name="T17" fmla="*/ 479 h 504"/>
                  <a:gd name="T18" fmla="*/ 531 w 800"/>
                  <a:gd name="T19" fmla="*/ 439 h 504"/>
                  <a:gd name="T20" fmla="*/ 489 w 800"/>
                  <a:gd name="T21" fmla="*/ 423 h 504"/>
                  <a:gd name="T22" fmla="*/ 431 w 800"/>
                  <a:gd name="T23" fmla="*/ 427 h 504"/>
                  <a:gd name="T24" fmla="*/ 349 w 800"/>
                  <a:gd name="T25" fmla="*/ 367 h 504"/>
                  <a:gd name="T26" fmla="*/ 313 w 800"/>
                  <a:gd name="T27" fmla="*/ 322 h 504"/>
                  <a:gd name="T28" fmla="*/ 362 w 800"/>
                  <a:gd name="T29" fmla="*/ 273 h 504"/>
                  <a:gd name="T30" fmla="*/ 468 w 800"/>
                  <a:gd name="T31" fmla="*/ 324 h 504"/>
                  <a:gd name="T32" fmla="*/ 488 w 800"/>
                  <a:gd name="T33" fmla="*/ 269 h 504"/>
                  <a:gd name="T34" fmla="*/ 510 w 800"/>
                  <a:gd name="T35" fmla="*/ 226 h 504"/>
                  <a:gd name="T36" fmla="*/ 529 w 800"/>
                  <a:gd name="T37" fmla="*/ 328 h 504"/>
                  <a:gd name="T38" fmla="*/ 607 w 800"/>
                  <a:gd name="T39" fmla="*/ 367 h 504"/>
                  <a:gd name="T40" fmla="*/ 673 w 800"/>
                  <a:gd name="T41" fmla="*/ 356 h 504"/>
                  <a:gd name="T42" fmla="*/ 697 w 800"/>
                  <a:gd name="T43" fmla="*/ 324 h 504"/>
                  <a:gd name="T44" fmla="*/ 782 w 800"/>
                  <a:gd name="T45" fmla="*/ 70 h 504"/>
                  <a:gd name="T46" fmla="*/ 766 w 800"/>
                  <a:gd name="T47" fmla="*/ 1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0" h="504">
                    <a:moveTo>
                      <a:pt x="766" y="14"/>
                    </a:moveTo>
                    <a:cubicBezTo>
                      <a:pt x="751" y="18"/>
                      <a:pt x="493" y="93"/>
                      <a:pt x="480" y="97"/>
                    </a:cubicBezTo>
                    <a:cubicBezTo>
                      <a:pt x="467" y="101"/>
                      <a:pt x="472" y="84"/>
                      <a:pt x="437" y="76"/>
                    </a:cubicBezTo>
                    <a:cubicBezTo>
                      <a:pt x="403" y="67"/>
                      <a:pt x="120" y="7"/>
                      <a:pt x="94" y="4"/>
                    </a:cubicBezTo>
                    <a:cubicBezTo>
                      <a:pt x="59" y="0"/>
                      <a:pt x="55" y="10"/>
                      <a:pt x="52" y="25"/>
                    </a:cubicBezTo>
                    <a:cubicBezTo>
                      <a:pt x="51" y="38"/>
                      <a:pt x="9" y="370"/>
                      <a:pt x="6" y="386"/>
                    </a:cubicBezTo>
                    <a:cubicBezTo>
                      <a:pt x="0" y="419"/>
                      <a:pt x="15" y="432"/>
                      <a:pt x="36" y="436"/>
                    </a:cubicBezTo>
                    <a:cubicBezTo>
                      <a:pt x="79" y="445"/>
                      <a:pt x="368" y="500"/>
                      <a:pt x="389" y="502"/>
                    </a:cubicBezTo>
                    <a:cubicBezTo>
                      <a:pt x="411" y="504"/>
                      <a:pt x="422" y="492"/>
                      <a:pt x="425" y="479"/>
                    </a:cubicBezTo>
                    <a:cubicBezTo>
                      <a:pt x="458" y="466"/>
                      <a:pt x="509" y="448"/>
                      <a:pt x="531" y="439"/>
                    </a:cubicBezTo>
                    <a:cubicBezTo>
                      <a:pt x="527" y="433"/>
                      <a:pt x="514" y="423"/>
                      <a:pt x="489" y="423"/>
                    </a:cubicBezTo>
                    <a:cubicBezTo>
                      <a:pt x="463" y="423"/>
                      <a:pt x="453" y="429"/>
                      <a:pt x="431" y="427"/>
                    </a:cubicBezTo>
                    <a:cubicBezTo>
                      <a:pt x="405" y="425"/>
                      <a:pt x="377" y="387"/>
                      <a:pt x="349" y="367"/>
                    </a:cubicBezTo>
                    <a:cubicBezTo>
                      <a:pt x="324" y="350"/>
                      <a:pt x="314" y="333"/>
                      <a:pt x="313" y="322"/>
                    </a:cubicBezTo>
                    <a:cubicBezTo>
                      <a:pt x="312" y="311"/>
                      <a:pt x="328" y="265"/>
                      <a:pt x="362" y="273"/>
                    </a:cubicBezTo>
                    <a:cubicBezTo>
                      <a:pt x="396" y="282"/>
                      <a:pt x="454" y="329"/>
                      <a:pt x="468" y="324"/>
                    </a:cubicBezTo>
                    <a:cubicBezTo>
                      <a:pt x="493" y="315"/>
                      <a:pt x="490" y="282"/>
                      <a:pt x="488" y="269"/>
                    </a:cubicBezTo>
                    <a:cubicBezTo>
                      <a:pt x="481" y="239"/>
                      <a:pt x="495" y="210"/>
                      <a:pt x="510" y="226"/>
                    </a:cubicBezTo>
                    <a:cubicBezTo>
                      <a:pt x="520" y="238"/>
                      <a:pt x="521" y="311"/>
                      <a:pt x="529" y="328"/>
                    </a:cubicBezTo>
                    <a:cubicBezTo>
                      <a:pt x="538" y="345"/>
                      <a:pt x="580" y="362"/>
                      <a:pt x="607" y="367"/>
                    </a:cubicBezTo>
                    <a:cubicBezTo>
                      <a:pt x="623" y="358"/>
                      <a:pt x="647" y="358"/>
                      <a:pt x="673" y="356"/>
                    </a:cubicBezTo>
                    <a:cubicBezTo>
                      <a:pt x="676" y="348"/>
                      <a:pt x="693" y="328"/>
                      <a:pt x="697" y="324"/>
                    </a:cubicBezTo>
                    <a:cubicBezTo>
                      <a:pt x="726" y="233"/>
                      <a:pt x="774" y="91"/>
                      <a:pt x="782" y="70"/>
                    </a:cubicBezTo>
                    <a:cubicBezTo>
                      <a:pt x="800" y="21"/>
                      <a:pt x="793" y="5"/>
                      <a:pt x="766" y="14"/>
                    </a:cubicBezTo>
                  </a:path>
                </a:pathLst>
              </a:custGeom>
              <a:solidFill>
                <a:schemeClr val="accent1">
                  <a:lumMod val="60000"/>
                  <a:lumOff val="40000"/>
                </a:schemeClr>
              </a:solidFill>
              <a:ln>
                <a:noFill/>
              </a:ln>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grpSp>
      </p:grpSp>
      <p:grpSp>
        <p:nvGrpSpPr>
          <p:cNvPr id="75" name="Group 74"/>
          <p:cNvGrpSpPr/>
          <p:nvPr/>
        </p:nvGrpSpPr>
        <p:grpSpPr>
          <a:xfrm>
            <a:off x="902610" y="3866054"/>
            <a:ext cx="393682" cy="493228"/>
            <a:chOff x="1894253" y="2028619"/>
            <a:chExt cx="2161425" cy="1987914"/>
          </a:xfrm>
        </p:grpSpPr>
        <p:sp>
          <p:nvSpPr>
            <p:cNvPr id="76" name="Oval 75"/>
            <p:cNvSpPr/>
            <p:nvPr/>
          </p:nvSpPr>
          <p:spPr>
            <a:xfrm>
              <a:off x="1894253" y="3658393"/>
              <a:ext cx="2161425" cy="358140"/>
            </a:xfrm>
            <a:prstGeom prst="ellipse">
              <a:avLst/>
            </a:prstGeom>
            <a:gradFill flip="none" rotWithShape="1">
              <a:gsLst>
                <a:gs pos="0">
                  <a:schemeClr val="tx1">
                    <a:lumMod val="85000"/>
                    <a:lumOff val="15000"/>
                  </a:schemeClr>
                </a:gs>
                <a:gs pos="100000">
                  <a:schemeClr val="bg1">
                    <a:lumMod val="50000"/>
                  </a:schemeClr>
                </a:gs>
              </a:gsLst>
              <a:path path="circle">
                <a:fillToRect l="50000" t="50000" r="50000" b="50000"/>
              </a:path>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grpSp>
          <p:nvGrpSpPr>
            <p:cNvPr id="77" name="Group 9"/>
            <p:cNvGrpSpPr>
              <a:grpSpLocks noChangeAspect="1"/>
            </p:cNvGrpSpPr>
            <p:nvPr/>
          </p:nvGrpSpPr>
          <p:grpSpPr bwMode="auto">
            <a:xfrm>
              <a:off x="2633815" y="2028619"/>
              <a:ext cx="768345" cy="1827666"/>
              <a:chOff x="2483" y="1996"/>
              <a:chExt cx="742" cy="1765"/>
            </a:xfrm>
          </p:grpSpPr>
          <p:sp>
            <p:nvSpPr>
              <p:cNvPr id="78" name="AutoShape 8"/>
              <p:cNvSpPr>
                <a:spLocks noChangeAspect="1" noChangeArrowheads="1" noTextEdit="1"/>
              </p:cNvSpPr>
              <p:nvPr/>
            </p:nvSpPr>
            <p:spPr bwMode="auto">
              <a:xfrm>
                <a:off x="2483" y="1996"/>
                <a:ext cx="742" cy="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sp>
            <p:nvSpPr>
              <p:cNvPr id="79" name="Freeform 10"/>
              <p:cNvSpPr>
                <a:spLocks/>
              </p:cNvSpPr>
              <p:nvPr/>
            </p:nvSpPr>
            <p:spPr bwMode="auto">
              <a:xfrm>
                <a:off x="2483" y="1995"/>
                <a:ext cx="746" cy="1769"/>
              </a:xfrm>
              <a:custGeom>
                <a:avLst/>
                <a:gdLst>
                  <a:gd name="T0" fmla="*/ 589 w 1161"/>
                  <a:gd name="T1" fmla="*/ 4 h 2757"/>
                  <a:gd name="T2" fmla="*/ 734 w 1161"/>
                  <a:gd name="T3" fmla="*/ 139 h 2757"/>
                  <a:gd name="T4" fmla="*/ 762 w 1161"/>
                  <a:gd name="T5" fmla="*/ 213 h 2757"/>
                  <a:gd name="T6" fmla="*/ 754 w 1161"/>
                  <a:gd name="T7" fmla="*/ 306 h 2757"/>
                  <a:gd name="T8" fmla="*/ 795 w 1161"/>
                  <a:gd name="T9" fmla="*/ 338 h 2757"/>
                  <a:gd name="T10" fmla="*/ 855 w 1161"/>
                  <a:gd name="T11" fmla="*/ 393 h 2757"/>
                  <a:gd name="T12" fmla="*/ 1055 w 1161"/>
                  <a:gd name="T13" fmla="*/ 534 h 2757"/>
                  <a:gd name="T14" fmla="*/ 1153 w 1161"/>
                  <a:gd name="T15" fmla="*/ 1040 h 2757"/>
                  <a:gd name="T16" fmla="*/ 1005 w 1161"/>
                  <a:gd name="T17" fmla="*/ 1452 h 2757"/>
                  <a:gd name="T18" fmla="*/ 946 w 1161"/>
                  <a:gd name="T19" fmla="*/ 2067 h 2757"/>
                  <a:gd name="T20" fmla="*/ 938 w 1161"/>
                  <a:gd name="T21" fmla="*/ 2616 h 2757"/>
                  <a:gd name="T22" fmla="*/ 814 w 1161"/>
                  <a:gd name="T23" fmla="*/ 2718 h 2757"/>
                  <a:gd name="T24" fmla="*/ 748 w 1161"/>
                  <a:gd name="T25" fmla="*/ 2585 h 2757"/>
                  <a:gd name="T26" fmla="*/ 717 w 1161"/>
                  <a:gd name="T27" fmla="*/ 1765 h 2757"/>
                  <a:gd name="T28" fmla="*/ 653 w 1161"/>
                  <a:gd name="T29" fmla="*/ 1610 h 2757"/>
                  <a:gd name="T30" fmla="*/ 488 w 1161"/>
                  <a:gd name="T31" fmla="*/ 2646 h 2757"/>
                  <a:gd name="T32" fmla="*/ 394 w 1161"/>
                  <a:gd name="T33" fmla="*/ 2675 h 2757"/>
                  <a:gd name="T34" fmla="*/ 269 w 1161"/>
                  <a:gd name="T35" fmla="*/ 2751 h 2757"/>
                  <a:gd name="T36" fmla="*/ 279 w 1161"/>
                  <a:gd name="T37" fmla="*/ 2624 h 2757"/>
                  <a:gd name="T38" fmla="*/ 289 w 1161"/>
                  <a:gd name="T39" fmla="*/ 2411 h 2757"/>
                  <a:gd name="T40" fmla="*/ 389 w 1161"/>
                  <a:gd name="T41" fmla="*/ 1535 h 2757"/>
                  <a:gd name="T42" fmla="*/ 367 w 1161"/>
                  <a:gd name="T43" fmla="*/ 1449 h 2757"/>
                  <a:gd name="T44" fmla="*/ 319 w 1161"/>
                  <a:gd name="T45" fmla="*/ 1131 h 2757"/>
                  <a:gd name="T46" fmla="*/ 241 w 1161"/>
                  <a:gd name="T47" fmla="*/ 1024 h 2757"/>
                  <a:gd name="T48" fmla="*/ 227 w 1161"/>
                  <a:gd name="T49" fmla="*/ 996 h 2757"/>
                  <a:gd name="T50" fmla="*/ 224 w 1161"/>
                  <a:gd name="T51" fmla="*/ 956 h 2757"/>
                  <a:gd name="T52" fmla="*/ 221 w 1161"/>
                  <a:gd name="T53" fmla="*/ 914 h 2757"/>
                  <a:gd name="T54" fmla="*/ 200 w 1161"/>
                  <a:gd name="T55" fmla="*/ 887 h 2757"/>
                  <a:gd name="T56" fmla="*/ 178 w 1161"/>
                  <a:gd name="T57" fmla="*/ 856 h 2757"/>
                  <a:gd name="T58" fmla="*/ 76 w 1161"/>
                  <a:gd name="T59" fmla="*/ 847 h 2757"/>
                  <a:gd name="T60" fmla="*/ 26 w 1161"/>
                  <a:gd name="T61" fmla="*/ 882 h 2757"/>
                  <a:gd name="T62" fmla="*/ 12 w 1161"/>
                  <a:gd name="T63" fmla="*/ 841 h 2757"/>
                  <a:gd name="T64" fmla="*/ 122 w 1161"/>
                  <a:gd name="T65" fmla="*/ 679 h 2757"/>
                  <a:gd name="T66" fmla="*/ 101 w 1161"/>
                  <a:gd name="T67" fmla="*/ 601 h 2757"/>
                  <a:gd name="T68" fmla="*/ 289 w 1161"/>
                  <a:gd name="T69" fmla="*/ 625 h 2757"/>
                  <a:gd name="T70" fmla="*/ 398 w 1161"/>
                  <a:gd name="T71" fmla="*/ 538 h 2757"/>
                  <a:gd name="T72" fmla="*/ 478 w 1161"/>
                  <a:gd name="T73" fmla="*/ 521 h 2757"/>
                  <a:gd name="T74" fmla="*/ 586 w 1161"/>
                  <a:gd name="T75" fmla="*/ 396 h 2757"/>
                  <a:gd name="T76" fmla="*/ 521 w 1161"/>
                  <a:gd name="T77" fmla="*/ 287 h 2757"/>
                  <a:gd name="T78" fmla="*/ 497 w 1161"/>
                  <a:gd name="T79" fmla="*/ 212 h 2757"/>
                  <a:gd name="T80" fmla="*/ 469 w 1161"/>
                  <a:gd name="T81" fmla="*/ 71 h 2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1" h="2757">
                    <a:moveTo>
                      <a:pt x="490" y="66"/>
                    </a:moveTo>
                    <a:cubicBezTo>
                      <a:pt x="507" y="40"/>
                      <a:pt x="560" y="6"/>
                      <a:pt x="589" y="4"/>
                    </a:cubicBezTo>
                    <a:cubicBezTo>
                      <a:pt x="630" y="0"/>
                      <a:pt x="700" y="25"/>
                      <a:pt x="716" y="58"/>
                    </a:cubicBezTo>
                    <a:cubicBezTo>
                      <a:pt x="733" y="95"/>
                      <a:pt x="734" y="131"/>
                      <a:pt x="734" y="139"/>
                    </a:cubicBezTo>
                    <a:cubicBezTo>
                      <a:pt x="744" y="134"/>
                      <a:pt x="763" y="136"/>
                      <a:pt x="763" y="168"/>
                    </a:cubicBezTo>
                    <a:cubicBezTo>
                      <a:pt x="763" y="192"/>
                      <a:pt x="762" y="206"/>
                      <a:pt x="762" y="213"/>
                    </a:cubicBezTo>
                    <a:cubicBezTo>
                      <a:pt x="763" y="222"/>
                      <a:pt x="758" y="231"/>
                      <a:pt x="749" y="238"/>
                    </a:cubicBezTo>
                    <a:cubicBezTo>
                      <a:pt x="746" y="259"/>
                      <a:pt x="754" y="292"/>
                      <a:pt x="754" y="306"/>
                    </a:cubicBezTo>
                    <a:cubicBezTo>
                      <a:pt x="759" y="307"/>
                      <a:pt x="763" y="306"/>
                      <a:pt x="772" y="308"/>
                    </a:cubicBezTo>
                    <a:cubicBezTo>
                      <a:pt x="779" y="311"/>
                      <a:pt x="785" y="324"/>
                      <a:pt x="795" y="338"/>
                    </a:cubicBezTo>
                    <a:cubicBezTo>
                      <a:pt x="803" y="337"/>
                      <a:pt x="809" y="342"/>
                      <a:pt x="813" y="345"/>
                    </a:cubicBezTo>
                    <a:cubicBezTo>
                      <a:pt x="828" y="355"/>
                      <a:pt x="844" y="390"/>
                      <a:pt x="855" y="393"/>
                    </a:cubicBezTo>
                    <a:cubicBezTo>
                      <a:pt x="867" y="396"/>
                      <a:pt x="968" y="430"/>
                      <a:pt x="994" y="439"/>
                    </a:cubicBezTo>
                    <a:cubicBezTo>
                      <a:pt x="1020" y="448"/>
                      <a:pt x="1034" y="455"/>
                      <a:pt x="1055" y="534"/>
                    </a:cubicBezTo>
                    <a:cubicBezTo>
                      <a:pt x="1075" y="612"/>
                      <a:pt x="1121" y="817"/>
                      <a:pt x="1123" y="844"/>
                    </a:cubicBezTo>
                    <a:cubicBezTo>
                      <a:pt x="1126" y="870"/>
                      <a:pt x="1161" y="1007"/>
                      <a:pt x="1153" y="1040"/>
                    </a:cubicBezTo>
                    <a:cubicBezTo>
                      <a:pt x="1143" y="1079"/>
                      <a:pt x="1000" y="1130"/>
                      <a:pt x="967" y="1138"/>
                    </a:cubicBezTo>
                    <a:cubicBezTo>
                      <a:pt x="978" y="1201"/>
                      <a:pt x="1014" y="1423"/>
                      <a:pt x="1005" y="1452"/>
                    </a:cubicBezTo>
                    <a:cubicBezTo>
                      <a:pt x="999" y="1457"/>
                      <a:pt x="967" y="1462"/>
                      <a:pt x="954" y="1461"/>
                    </a:cubicBezTo>
                    <a:cubicBezTo>
                      <a:pt x="952" y="1487"/>
                      <a:pt x="952" y="2030"/>
                      <a:pt x="946" y="2067"/>
                    </a:cubicBezTo>
                    <a:cubicBezTo>
                      <a:pt x="940" y="2105"/>
                      <a:pt x="967" y="2535"/>
                      <a:pt x="958" y="2582"/>
                    </a:cubicBezTo>
                    <a:cubicBezTo>
                      <a:pt x="953" y="2592"/>
                      <a:pt x="946" y="2604"/>
                      <a:pt x="938" y="2616"/>
                    </a:cubicBezTo>
                    <a:cubicBezTo>
                      <a:pt x="947" y="2637"/>
                      <a:pt x="962" y="2672"/>
                      <a:pt x="951" y="2706"/>
                    </a:cubicBezTo>
                    <a:cubicBezTo>
                      <a:pt x="942" y="2737"/>
                      <a:pt x="845" y="2745"/>
                      <a:pt x="814" y="2718"/>
                    </a:cubicBezTo>
                    <a:cubicBezTo>
                      <a:pt x="794" y="2697"/>
                      <a:pt x="771" y="2650"/>
                      <a:pt x="776" y="2633"/>
                    </a:cubicBezTo>
                    <a:cubicBezTo>
                      <a:pt x="769" y="2626"/>
                      <a:pt x="752" y="2600"/>
                      <a:pt x="748" y="2585"/>
                    </a:cubicBezTo>
                    <a:cubicBezTo>
                      <a:pt x="748" y="2571"/>
                      <a:pt x="755" y="2276"/>
                      <a:pt x="752" y="2215"/>
                    </a:cubicBezTo>
                    <a:cubicBezTo>
                      <a:pt x="749" y="2154"/>
                      <a:pt x="717" y="1802"/>
                      <a:pt x="717" y="1765"/>
                    </a:cubicBezTo>
                    <a:cubicBezTo>
                      <a:pt x="717" y="1727"/>
                      <a:pt x="682" y="1561"/>
                      <a:pt x="673" y="1552"/>
                    </a:cubicBezTo>
                    <a:cubicBezTo>
                      <a:pt x="664" y="1543"/>
                      <a:pt x="659" y="1599"/>
                      <a:pt x="653" y="1610"/>
                    </a:cubicBezTo>
                    <a:cubicBezTo>
                      <a:pt x="647" y="1622"/>
                      <a:pt x="568" y="1925"/>
                      <a:pt x="562" y="1968"/>
                    </a:cubicBezTo>
                    <a:cubicBezTo>
                      <a:pt x="557" y="2012"/>
                      <a:pt x="490" y="2611"/>
                      <a:pt x="488" y="2646"/>
                    </a:cubicBezTo>
                    <a:cubicBezTo>
                      <a:pt x="476" y="2675"/>
                      <a:pt x="420" y="2687"/>
                      <a:pt x="403" y="2690"/>
                    </a:cubicBezTo>
                    <a:cubicBezTo>
                      <a:pt x="398" y="2691"/>
                      <a:pt x="398" y="2682"/>
                      <a:pt x="394" y="2675"/>
                    </a:cubicBezTo>
                    <a:cubicBezTo>
                      <a:pt x="382" y="2680"/>
                      <a:pt x="376" y="2704"/>
                      <a:pt x="357" y="2717"/>
                    </a:cubicBezTo>
                    <a:cubicBezTo>
                      <a:pt x="345" y="2725"/>
                      <a:pt x="298" y="2748"/>
                      <a:pt x="269" y="2751"/>
                    </a:cubicBezTo>
                    <a:cubicBezTo>
                      <a:pt x="210" y="2757"/>
                      <a:pt x="160" y="2738"/>
                      <a:pt x="175" y="2711"/>
                    </a:cubicBezTo>
                    <a:cubicBezTo>
                      <a:pt x="189" y="2685"/>
                      <a:pt x="262" y="2632"/>
                      <a:pt x="279" y="2624"/>
                    </a:cubicBezTo>
                    <a:cubicBezTo>
                      <a:pt x="277" y="2619"/>
                      <a:pt x="264" y="2608"/>
                      <a:pt x="259" y="2601"/>
                    </a:cubicBezTo>
                    <a:cubicBezTo>
                      <a:pt x="259" y="2586"/>
                      <a:pt x="283" y="2440"/>
                      <a:pt x="289" y="2411"/>
                    </a:cubicBezTo>
                    <a:cubicBezTo>
                      <a:pt x="294" y="2382"/>
                      <a:pt x="326" y="2030"/>
                      <a:pt x="338" y="1968"/>
                    </a:cubicBezTo>
                    <a:cubicBezTo>
                      <a:pt x="346" y="1930"/>
                      <a:pt x="378" y="1601"/>
                      <a:pt x="389" y="1535"/>
                    </a:cubicBezTo>
                    <a:cubicBezTo>
                      <a:pt x="397" y="1486"/>
                      <a:pt x="399" y="1479"/>
                      <a:pt x="402" y="1462"/>
                    </a:cubicBezTo>
                    <a:cubicBezTo>
                      <a:pt x="395" y="1459"/>
                      <a:pt x="379" y="1460"/>
                      <a:pt x="367" y="1449"/>
                    </a:cubicBezTo>
                    <a:cubicBezTo>
                      <a:pt x="375" y="1423"/>
                      <a:pt x="411" y="1148"/>
                      <a:pt x="414" y="1124"/>
                    </a:cubicBezTo>
                    <a:cubicBezTo>
                      <a:pt x="404" y="1129"/>
                      <a:pt x="392" y="1132"/>
                      <a:pt x="319" y="1131"/>
                    </a:cubicBezTo>
                    <a:cubicBezTo>
                      <a:pt x="305" y="1113"/>
                      <a:pt x="287" y="1048"/>
                      <a:pt x="290" y="1031"/>
                    </a:cubicBezTo>
                    <a:cubicBezTo>
                      <a:pt x="258" y="1030"/>
                      <a:pt x="253" y="1028"/>
                      <a:pt x="241" y="1024"/>
                    </a:cubicBezTo>
                    <a:cubicBezTo>
                      <a:pt x="233" y="1022"/>
                      <a:pt x="228" y="1018"/>
                      <a:pt x="226" y="1011"/>
                    </a:cubicBezTo>
                    <a:cubicBezTo>
                      <a:pt x="224" y="1005"/>
                      <a:pt x="225" y="998"/>
                      <a:pt x="227" y="996"/>
                    </a:cubicBezTo>
                    <a:cubicBezTo>
                      <a:pt x="220" y="994"/>
                      <a:pt x="216" y="986"/>
                      <a:pt x="216" y="974"/>
                    </a:cubicBezTo>
                    <a:cubicBezTo>
                      <a:pt x="216" y="962"/>
                      <a:pt x="218" y="958"/>
                      <a:pt x="224" y="956"/>
                    </a:cubicBezTo>
                    <a:cubicBezTo>
                      <a:pt x="216" y="952"/>
                      <a:pt x="213" y="942"/>
                      <a:pt x="213" y="934"/>
                    </a:cubicBezTo>
                    <a:cubicBezTo>
                      <a:pt x="213" y="928"/>
                      <a:pt x="211" y="916"/>
                      <a:pt x="221" y="914"/>
                    </a:cubicBezTo>
                    <a:cubicBezTo>
                      <a:pt x="223" y="912"/>
                      <a:pt x="222" y="905"/>
                      <a:pt x="219" y="904"/>
                    </a:cubicBezTo>
                    <a:cubicBezTo>
                      <a:pt x="205" y="904"/>
                      <a:pt x="200" y="899"/>
                      <a:pt x="200" y="887"/>
                    </a:cubicBezTo>
                    <a:cubicBezTo>
                      <a:pt x="200" y="876"/>
                      <a:pt x="201" y="869"/>
                      <a:pt x="213" y="868"/>
                    </a:cubicBezTo>
                    <a:cubicBezTo>
                      <a:pt x="211" y="855"/>
                      <a:pt x="201" y="853"/>
                      <a:pt x="178" y="856"/>
                    </a:cubicBezTo>
                    <a:cubicBezTo>
                      <a:pt x="155" y="859"/>
                      <a:pt x="114" y="885"/>
                      <a:pt x="126" y="905"/>
                    </a:cubicBezTo>
                    <a:cubicBezTo>
                      <a:pt x="119" y="929"/>
                      <a:pt x="80" y="887"/>
                      <a:pt x="76" y="847"/>
                    </a:cubicBezTo>
                    <a:cubicBezTo>
                      <a:pt x="73" y="795"/>
                      <a:pt x="44" y="885"/>
                      <a:pt x="53" y="914"/>
                    </a:cubicBezTo>
                    <a:cubicBezTo>
                      <a:pt x="44" y="913"/>
                      <a:pt x="30" y="893"/>
                      <a:pt x="26" y="882"/>
                    </a:cubicBezTo>
                    <a:cubicBezTo>
                      <a:pt x="24" y="865"/>
                      <a:pt x="8" y="892"/>
                      <a:pt x="0" y="894"/>
                    </a:cubicBezTo>
                    <a:cubicBezTo>
                      <a:pt x="1" y="878"/>
                      <a:pt x="3" y="856"/>
                      <a:pt x="12" y="841"/>
                    </a:cubicBezTo>
                    <a:cubicBezTo>
                      <a:pt x="16" y="833"/>
                      <a:pt x="8" y="827"/>
                      <a:pt x="2" y="819"/>
                    </a:cubicBezTo>
                    <a:cubicBezTo>
                      <a:pt x="1" y="798"/>
                      <a:pt x="75" y="705"/>
                      <a:pt x="122" y="679"/>
                    </a:cubicBezTo>
                    <a:cubicBezTo>
                      <a:pt x="113" y="672"/>
                      <a:pt x="79" y="637"/>
                      <a:pt x="76" y="619"/>
                    </a:cubicBezTo>
                    <a:cubicBezTo>
                      <a:pt x="77" y="611"/>
                      <a:pt x="78" y="604"/>
                      <a:pt x="101" y="601"/>
                    </a:cubicBezTo>
                    <a:cubicBezTo>
                      <a:pt x="107" y="601"/>
                      <a:pt x="105" y="611"/>
                      <a:pt x="104" y="620"/>
                    </a:cubicBezTo>
                    <a:cubicBezTo>
                      <a:pt x="122" y="625"/>
                      <a:pt x="256" y="623"/>
                      <a:pt x="289" y="625"/>
                    </a:cubicBezTo>
                    <a:cubicBezTo>
                      <a:pt x="302" y="617"/>
                      <a:pt x="344" y="563"/>
                      <a:pt x="353" y="575"/>
                    </a:cubicBezTo>
                    <a:cubicBezTo>
                      <a:pt x="358" y="580"/>
                      <a:pt x="386" y="553"/>
                      <a:pt x="398" y="538"/>
                    </a:cubicBezTo>
                    <a:cubicBezTo>
                      <a:pt x="402" y="538"/>
                      <a:pt x="417" y="562"/>
                      <a:pt x="434" y="579"/>
                    </a:cubicBezTo>
                    <a:cubicBezTo>
                      <a:pt x="444" y="564"/>
                      <a:pt x="451" y="540"/>
                      <a:pt x="478" y="521"/>
                    </a:cubicBezTo>
                    <a:cubicBezTo>
                      <a:pt x="498" y="509"/>
                      <a:pt x="568" y="447"/>
                      <a:pt x="583" y="441"/>
                    </a:cubicBezTo>
                    <a:cubicBezTo>
                      <a:pt x="584" y="427"/>
                      <a:pt x="584" y="404"/>
                      <a:pt x="586" y="396"/>
                    </a:cubicBezTo>
                    <a:cubicBezTo>
                      <a:pt x="578" y="378"/>
                      <a:pt x="550" y="360"/>
                      <a:pt x="544" y="349"/>
                    </a:cubicBezTo>
                    <a:cubicBezTo>
                      <a:pt x="539" y="337"/>
                      <a:pt x="530" y="301"/>
                      <a:pt x="521" y="287"/>
                    </a:cubicBezTo>
                    <a:cubicBezTo>
                      <a:pt x="510" y="270"/>
                      <a:pt x="512" y="259"/>
                      <a:pt x="508" y="241"/>
                    </a:cubicBezTo>
                    <a:cubicBezTo>
                      <a:pt x="507" y="234"/>
                      <a:pt x="504" y="220"/>
                      <a:pt x="497" y="212"/>
                    </a:cubicBezTo>
                    <a:cubicBezTo>
                      <a:pt x="470" y="177"/>
                      <a:pt x="480" y="142"/>
                      <a:pt x="474" y="126"/>
                    </a:cubicBezTo>
                    <a:cubicBezTo>
                      <a:pt x="464" y="101"/>
                      <a:pt x="461" y="74"/>
                      <a:pt x="469" y="71"/>
                    </a:cubicBezTo>
                    <a:cubicBezTo>
                      <a:pt x="478" y="68"/>
                      <a:pt x="486" y="71"/>
                      <a:pt x="490" y="6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sp>
            <p:nvSpPr>
              <p:cNvPr id="80" name="Freeform 11"/>
              <p:cNvSpPr>
                <a:spLocks/>
              </p:cNvSpPr>
              <p:nvPr/>
            </p:nvSpPr>
            <p:spPr bwMode="auto">
              <a:xfrm>
                <a:off x="2847" y="2193"/>
                <a:ext cx="153" cy="285"/>
              </a:xfrm>
              <a:custGeom>
                <a:avLst/>
                <a:gdLst>
                  <a:gd name="T0" fmla="*/ 189 w 239"/>
                  <a:gd name="T1" fmla="*/ 0 h 445"/>
                  <a:gd name="T2" fmla="*/ 204 w 239"/>
                  <a:gd name="T3" fmla="*/ 1 h 445"/>
                  <a:gd name="T4" fmla="*/ 235 w 239"/>
                  <a:gd name="T5" fmla="*/ 44 h 445"/>
                  <a:gd name="T6" fmla="*/ 232 w 239"/>
                  <a:gd name="T7" fmla="*/ 59 h 445"/>
                  <a:gd name="T8" fmla="*/ 167 w 239"/>
                  <a:gd name="T9" fmla="*/ 138 h 445"/>
                  <a:gd name="T10" fmla="*/ 89 w 239"/>
                  <a:gd name="T11" fmla="*/ 265 h 445"/>
                  <a:gd name="T12" fmla="*/ 16 w 239"/>
                  <a:gd name="T13" fmla="*/ 430 h 445"/>
                  <a:gd name="T14" fmla="*/ 0 w 239"/>
                  <a:gd name="T15" fmla="*/ 308 h 445"/>
                  <a:gd name="T16" fmla="*/ 7 w 239"/>
                  <a:gd name="T17" fmla="*/ 213 h 445"/>
                  <a:gd name="T18" fmla="*/ 23 w 239"/>
                  <a:gd name="T19" fmla="*/ 149 h 445"/>
                  <a:gd name="T20" fmla="*/ 20 w 239"/>
                  <a:gd name="T21" fmla="*/ 133 h 445"/>
                  <a:gd name="T22" fmla="*/ 22 w 239"/>
                  <a:gd name="T23" fmla="*/ 93 h 445"/>
                  <a:gd name="T24" fmla="*/ 29 w 239"/>
                  <a:gd name="T25" fmla="*/ 94 h 445"/>
                  <a:gd name="T26" fmla="*/ 67 w 239"/>
                  <a:gd name="T27" fmla="*/ 129 h 445"/>
                  <a:gd name="T28" fmla="*/ 147 w 239"/>
                  <a:gd name="T29" fmla="*/ 64 h 445"/>
                  <a:gd name="T30" fmla="*/ 190 w 239"/>
                  <a:gd name="T31" fmla="*/ 20 h 445"/>
                  <a:gd name="T32" fmla="*/ 194 w 239"/>
                  <a:gd name="T33" fmla="*/ 9 h 445"/>
                  <a:gd name="T34" fmla="*/ 189 w 239"/>
                  <a:gd name="T35"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445">
                    <a:moveTo>
                      <a:pt x="189" y="0"/>
                    </a:moveTo>
                    <a:cubicBezTo>
                      <a:pt x="194" y="0"/>
                      <a:pt x="200" y="1"/>
                      <a:pt x="204" y="1"/>
                    </a:cubicBezTo>
                    <a:cubicBezTo>
                      <a:pt x="210" y="4"/>
                      <a:pt x="230" y="37"/>
                      <a:pt x="235" y="44"/>
                    </a:cubicBezTo>
                    <a:cubicBezTo>
                      <a:pt x="239" y="51"/>
                      <a:pt x="236" y="55"/>
                      <a:pt x="232" y="59"/>
                    </a:cubicBezTo>
                    <a:cubicBezTo>
                      <a:pt x="229" y="64"/>
                      <a:pt x="173" y="124"/>
                      <a:pt x="167" y="138"/>
                    </a:cubicBezTo>
                    <a:cubicBezTo>
                      <a:pt x="160" y="152"/>
                      <a:pt x="94" y="253"/>
                      <a:pt x="89" y="265"/>
                    </a:cubicBezTo>
                    <a:cubicBezTo>
                      <a:pt x="84" y="276"/>
                      <a:pt x="19" y="415"/>
                      <a:pt x="16" y="430"/>
                    </a:cubicBezTo>
                    <a:cubicBezTo>
                      <a:pt x="13" y="445"/>
                      <a:pt x="1" y="316"/>
                      <a:pt x="0" y="308"/>
                    </a:cubicBezTo>
                    <a:cubicBezTo>
                      <a:pt x="0" y="301"/>
                      <a:pt x="3" y="230"/>
                      <a:pt x="7" y="213"/>
                    </a:cubicBezTo>
                    <a:cubicBezTo>
                      <a:pt x="11" y="195"/>
                      <a:pt x="22" y="161"/>
                      <a:pt x="23" y="149"/>
                    </a:cubicBezTo>
                    <a:cubicBezTo>
                      <a:pt x="23" y="145"/>
                      <a:pt x="21" y="139"/>
                      <a:pt x="20" y="133"/>
                    </a:cubicBezTo>
                    <a:cubicBezTo>
                      <a:pt x="20" y="118"/>
                      <a:pt x="22" y="101"/>
                      <a:pt x="22" y="93"/>
                    </a:cubicBezTo>
                    <a:cubicBezTo>
                      <a:pt x="22" y="88"/>
                      <a:pt x="24" y="89"/>
                      <a:pt x="29" y="94"/>
                    </a:cubicBezTo>
                    <a:cubicBezTo>
                      <a:pt x="34" y="100"/>
                      <a:pt x="59" y="127"/>
                      <a:pt x="67" y="129"/>
                    </a:cubicBezTo>
                    <a:cubicBezTo>
                      <a:pt x="91" y="123"/>
                      <a:pt x="137" y="74"/>
                      <a:pt x="147" y="64"/>
                    </a:cubicBezTo>
                    <a:cubicBezTo>
                      <a:pt x="158" y="53"/>
                      <a:pt x="186" y="26"/>
                      <a:pt x="190" y="20"/>
                    </a:cubicBezTo>
                    <a:cubicBezTo>
                      <a:pt x="193" y="16"/>
                      <a:pt x="194" y="12"/>
                      <a:pt x="194" y="9"/>
                    </a:cubicBezTo>
                    <a:cubicBezTo>
                      <a:pt x="193" y="6"/>
                      <a:pt x="191" y="2"/>
                      <a:pt x="18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sp>
            <p:nvSpPr>
              <p:cNvPr id="81" name="Freeform 12"/>
              <p:cNvSpPr>
                <a:spLocks/>
              </p:cNvSpPr>
              <p:nvPr/>
            </p:nvSpPr>
            <p:spPr bwMode="auto">
              <a:xfrm>
                <a:off x="2847" y="2278"/>
                <a:ext cx="63" cy="193"/>
              </a:xfrm>
              <a:custGeom>
                <a:avLst/>
                <a:gdLst>
                  <a:gd name="T0" fmla="*/ 67 w 99"/>
                  <a:gd name="T1" fmla="*/ 0 h 302"/>
                  <a:gd name="T2" fmla="*/ 99 w 99"/>
                  <a:gd name="T3" fmla="*/ 29 h 302"/>
                  <a:gd name="T4" fmla="*/ 72 w 99"/>
                  <a:gd name="T5" fmla="*/ 55 h 302"/>
                  <a:gd name="T6" fmla="*/ 69 w 99"/>
                  <a:gd name="T7" fmla="*/ 123 h 302"/>
                  <a:gd name="T8" fmla="*/ 58 w 99"/>
                  <a:gd name="T9" fmla="*/ 173 h 302"/>
                  <a:gd name="T10" fmla="*/ 48 w 99"/>
                  <a:gd name="T11" fmla="*/ 222 h 302"/>
                  <a:gd name="T12" fmla="*/ 14 w 99"/>
                  <a:gd name="T13" fmla="*/ 302 h 302"/>
                  <a:gd name="T14" fmla="*/ 0 w 99"/>
                  <a:gd name="T15" fmla="*/ 175 h 302"/>
                  <a:gd name="T16" fmla="*/ 15 w 99"/>
                  <a:gd name="T17" fmla="*/ 125 h 302"/>
                  <a:gd name="T18" fmla="*/ 29 w 99"/>
                  <a:gd name="T19" fmla="*/ 82 h 302"/>
                  <a:gd name="T20" fmla="*/ 43 w 99"/>
                  <a:gd name="T21" fmla="*/ 50 h 302"/>
                  <a:gd name="T22" fmla="*/ 35 w 99"/>
                  <a:gd name="T23" fmla="*/ 32 h 302"/>
                  <a:gd name="T24" fmla="*/ 61 w 99"/>
                  <a:gd name="T25" fmla="*/ 2 h 302"/>
                  <a:gd name="T26" fmla="*/ 67 w 99"/>
                  <a:gd name="T2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02">
                    <a:moveTo>
                      <a:pt x="67" y="0"/>
                    </a:moveTo>
                    <a:cubicBezTo>
                      <a:pt x="75" y="5"/>
                      <a:pt x="96" y="26"/>
                      <a:pt x="99" y="29"/>
                    </a:cubicBezTo>
                    <a:cubicBezTo>
                      <a:pt x="99" y="35"/>
                      <a:pt x="77" y="54"/>
                      <a:pt x="72" y="55"/>
                    </a:cubicBezTo>
                    <a:cubicBezTo>
                      <a:pt x="71" y="61"/>
                      <a:pt x="71" y="109"/>
                      <a:pt x="69" y="123"/>
                    </a:cubicBezTo>
                    <a:cubicBezTo>
                      <a:pt x="68" y="132"/>
                      <a:pt x="60" y="166"/>
                      <a:pt x="58" y="173"/>
                    </a:cubicBezTo>
                    <a:cubicBezTo>
                      <a:pt x="56" y="180"/>
                      <a:pt x="49" y="215"/>
                      <a:pt x="48" y="222"/>
                    </a:cubicBezTo>
                    <a:cubicBezTo>
                      <a:pt x="43" y="234"/>
                      <a:pt x="19" y="287"/>
                      <a:pt x="14" y="302"/>
                    </a:cubicBezTo>
                    <a:cubicBezTo>
                      <a:pt x="9" y="275"/>
                      <a:pt x="0" y="180"/>
                      <a:pt x="0" y="175"/>
                    </a:cubicBezTo>
                    <a:cubicBezTo>
                      <a:pt x="0" y="170"/>
                      <a:pt x="11" y="136"/>
                      <a:pt x="15" y="125"/>
                    </a:cubicBezTo>
                    <a:cubicBezTo>
                      <a:pt x="19" y="114"/>
                      <a:pt x="28" y="87"/>
                      <a:pt x="29" y="82"/>
                    </a:cubicBezTo>
                    <a:cubicBezTo>
                      <a:pt x="32" y="77"/>
                      <a:pt x="41" y="56"/>
                      <a:pt x="43" y="50"/>
                    </a:cubicBezTo>
                    <a:cubicBezTo>
                      <a:pt x="43" y="46"/>
                      <a:pt x="35" y="36"/>
                      <a:pt x="35" y="32"/>
                    </a:cubicBezTo>
                    <a:cubicBezTo>
                      <a:pt x="38" y="27"/>
                      <a:pt x="57" y="6"/>
                      <a:pt x="61" y="2"/>
                    </a:cubicBezTo>
                    <a:cubicBezTo>
                      <a:pt x="63" y="0"/>
                      <a:pt x="63" y="0"/>
                      <a:pt x="67"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sp>
            <p:nvSpPr>
              <p:cNvPr id="82" name="Freeform 13"/>
              <p:cNvSpPr>
                <a:spLocks/>
              </p:cNvSpPr>
              <p:nvPr/>
            </p:nvSpPr>
            <p:spPr bwMode="auto">
              <a:xfrm>
                <a:off x="2485" y="2343"/>
                <a:ext cx="451" cy="291"/>
              </a:xfrm>
              <a:custGeom>
                <a:avLst/>
                <a:gdLst>
                  <a:gd name="T0" fmla="*/ 397 w 702"/>
                  <a:gd name="T1" fmla="*/ 0 h 453"/>
                  <a:gd name="T2" fmla="*/ 485 w 702"/>
                  <a:gd name="T3" fmla="*/ 100 h 453"/>
                  <a:gd name="T4" fmla="*/ 601 w 702"/>
                  <a:gd name="T5" fmla="*/ 226 h 453"/>
                  <a:gd name="T6" fmla="*/ 688 w 702"/>
                  <a:gd name="T7" fmla="*/ 333 h 453"/>
                  <a:gd name="T8" fmla="*/ 697 w 702"/>
                  <a:gd name="T9" fmla="*/ 371 h 453"/>
                  <a:gd name="T10" fmla="*/ 600 w 702"/>
                  <a:gd name="T11" fmla="*/ 410 h 453"/>
                  <a:gd name="T12" fmla="*/ 481 w 702"/>
                  <a:gd name="T13" fmla="*/ 417 h 453"/>
                  <a:gd name="T14" fmla="*/ 429 w 702"/>
                  <a:gd name="T15" fmla="*/ 425 h 453"/>
                  <a:gd name="T16" fmla="*/ 433 w 702"/>
                  <a:gd name="T17" fmla="*/ 453 h 453"/>
                  <a:gd name="T18" fmla="*/ 346 w 702"/>
                  <a:gd name="T19" fmla="*/ 450 h 453"/>
                  <a:gd name="T20" fmla="*/ 354 w 702"/>
                  <a:gd name="T21" fmla="*/ 435 h 453"/>
                  <a:gd name="T22" fmla="*/ 330 w 702"/>
                  <a:gd name="T23" fmla="*/ 412 h 453"/>
                  <a:gd name="T24" fmla="*/ 338 w 702"/>
                  <a:gd name="T25" fmla="*/ 395 h 453"/>
                  <a:gd name="T26" fmla="*/ 311 w 702"/>
                  <a:gd name="T27" fmla="*/ 378 h 453"/>
                  <a:gd name="T28" fmla="*/ 224 w 702"/>
                  <a:gd name="T29" fmla="*/ 368 h 453"/>
                  <a:gd name="T30" fmla="*/ 224 w 702"/>
                  <a:gd name="T31" fmla="*/ 361 h 453"/>
                  <a:gd name="T32" fmla="*/ 258 w 702"/>
                  <a:gd name="T33" fmla="*/ 344 h 453"/>
                  <a:gd name="T34" fmla="*/ 246 w 702"/>
                  <a:gd name="T35" fmla="*/ 325 h 453"/>
                  <a:gd name="T36" fmla="*/ 214 w 702"/>
                  <a:gd name="T37" fmla="*/ 324 h 453"/>
                  <a:gd name="T38" fmla="*/ 197 w 702"/>
                  <a:gd name="T39" fmla="*/ 309 h 453"/>
                  <a:gd name="T40" fmla="*/ 146 w 702"/>
                  <a:gd name="T41" fmla="*/ 320 h 453"/>
                  <a:gd name="T42" fmla="*/ 120 w 702"/>
                  <a:gd name="T43" fmla="*/ 362 h 453"/>
                  <a:gd name="T44" fmla="*/ 85 w 702"/>
                  <a:gd name="T45" fmla="*/ 333 h 453"/>
                  <a:gd name="T46" fmla="*/ 68 w 702"/>
                  <a:gd name="T47" fmla="*/ 284 h 453"/>
                  <a:gd name="T48" fmla="*/ 46 w 702"/>
                  <a:gd name="T49" fmla="*/ 366 h 453"/>
                  <a:gd name="T50" fmla="*/ 24 w 702"/>
                  <a:gd name="T51" fmla="*/ 331 h 453"/>
                  <a:gd name="T52" fmla="*/ 0 w 702"/>
                  <a:gd name="T53" fmla="*/ 347 h 453"/>
                  <a:gd name="T54" fmla="*/ 14 w 702"/>
                  <a:gd name="T55" fmla="*/ 293 h 453"/>
                  <a:gd name="T56" fmla="*/ 1 w 702"/>
                  <a:gd name="T57" fmla="*/ 275 h 453"/>
                  <a:gd name="T58" fmla="*/ 125 w 702"/>
                  <a:gd name="T59" fmla="*/ 136 h 453"/>
                  <a:gd name="T60" fmla="*/ 76 w 702"/>
                  <a:gd name="T61" fmla="*/ 72 h 453"/>
                  <a:gd name="T62" fmla="*/ 97 w 702"/>
                  <a:gd name="T63" fmla="*/ 62 h 453"/>
                  <a:gd name="T64" fmla="*/ 98 w 702"/>
                  <a:gd name="T65" fmla="*/ 78 h 453"/>
                  <a:gd name="T66" fmla="*/ 289 w 702"/>
                  <a:gd name="T67" fmla="*/ 85 h 453"/>
                  <a:gd name="T68" fmla="*/ 344 w 702"/>
                  <a:gd name="T69" fmla="*/ 34 h 453"/>
                  <a:gd name="T70" fmla="*/ 353 w 702"/>
                  <a:gd name="T71" fmla="*/ 36 h 453"/>
                  <a:gd name="T72" fmla="*/ 397 w 702"/>
                  <a:gd name="T7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453">
                    <a:moveTo>
                      <a:pt x="397" y="0"/>
                    </a:moveTo>
                    <a:cubicBezTo>
                      <a:pt x="408" y="16"/>
                      <a:pt x="478" y="90"/>
                      <a:pt x="485" y="100"/>
                    </a:cubicBezTo>
                    <a:cubicBezTo>
                      <a:pt x="492" y="110"/>
                      <a:pt x="585" y="214"/>
                      <a:pt x="601" y="226"/>
                    </a:cubicBezTo>
                    <a:cubicBezTo>
                      <a:pt x="617" y="239"/>
                      <a:pt x="678" y="319"/>
                      <a:pt x="688" y="333"/>
                    </a:cubicBezTo>
                    <a:cubicBezTo>
                      <a:pt x="698" y="348"/>
                      <a:pt x="702" y="368"/>
                      <a:pt x="697" y="371"/>
                    </a:cubicBezTo>
                    <a:cubicBezTo>
                      <a:pt x="684" y="380"/>
                      <a:pt x="618" y="402"/>
                      <a:pt x="600" y="410"/>
                    </a:cubicBezTo>
                    <a:cubicBezTo>
                      <a:pt x="590" y="424"/>
                      <a:pt x="497" y="417"/>
                      <a:pt x="481" y="417"/>
                    </a:cubicBezTo>
                    <a:cubicBezTo>
                      <a:pt x="465" y="418"/>
                      <a:pt x="435" y="420"/>
                      <a:pt x="429" y="425"/>
                    </a:cubicBezTo>
                    <a:cubicBezTo>
                      <a:pt x="424" y="430"/>
                      <a:pt x="419" y="445"/>
                      <a:pt x="433" y="453"/>
                    </a:cubicBezTo>
                    <a:cubicBezTo>
                      <a:pt x="414" y="452"/>
                      <a:pt x="354" y="451"/>
                      <a:pt x="346" y="450"/>
                    </a:cubicBezTo>
                    <a:cubicBezTo>
                      <a:pt x="352" y="447"/>
                      <a:pt x="354" y="442"/>
                      <a:pt x="354" y="435"/>
                    </a:cubicBezTo>
                    <a:cubicBezTo>
                      <a:pt x="354" y="423"/>
                      <a:pt x="348" y="416"/>
                      <a:pt x="330" y="412"/>
                    </a:cubicBezTo>
                    <a:cubicBezTo>
                      <a:pt x="334" y="411"/>
                      <a:pt x="338" y="405"/>
                      <a:pt x="338" y="395"/>
                    </a:cubicBezTo>
                    <a:cubicBezTo>
                      <a:pt x="338" y="383"/>
                      <a:pt x="325" y="381"/>
                      <a:pt x="311" y="378"/>
                    </a:cubicBezTo>
                    <a:cubicBezTo>
                      <a:pt x="300" y="375"/>
                      <a:pt x="231" y="368"/>
                      <a:pt x="224" y="368"/>
                    </a:cubicBezTo>
                    <a:cubicBezTo>
                      <a:pt x="224" y="366"/>
                      <a:pt x="223" y="364"/>
                      <a:pt x="224" y="361"/>
                    </a:cubicBezTo>
                    <a:cubicBezTo>
                      <a:pt x="233" y="359"/>
                      <a:pt x="257" y="355"/>
                      <a:pt x="258" y="344"/>
                    </a:cubicBezTo>
                    <a:cubicBezTo>
                      <a:pt x="258" y="337"/>
                      <a:pt x="256" y="328"/>
                      <a:pt x="246" y="325"/>
                    </a:cubicBezTo>
                    <a:cubicBezTo>
                      <a:pt x="236" y="323"/>
                      <a:pt x="221" y="322"/>
                      <a:pt x="214" y="324"/>
                    </a:cubicBezTo>
                    <a:cubicBezTo>
                      <a:pt x="210" y="318"/>
                      <a:pt x="210" y="311"/>
                      <a:pt x="197" y="309"/>
                    </a:cubicBezTo>
                    <a:cubicBezTo>
                      <a:pt x="179" y="308"/>
                      <a:pt x="155" y="314"/>
                      <a:pt x="146" y="320"/>
                    </a:cubicBezTo>
                    <a:cubicBezTo>
                      <a:pt x="132" y="330"/>
                      <a:pt x="109" y="349"/>
                      <a:pt x="120" y="362"/>
                    </a:cubicBezTo>
                    <a:cubicBezTo>
                      <a:pt x="113" y="376"/>
                      <a:pt x="95" y="353"/>
                      <a:pt x="85" y="333"/>
                    </a:cubicBezTo>
                    <a:cubicBezTo>
                      <a:pt x="73" y="308"/>
                      <a:pt x="78" y="288"/>
                      <a:pt x="68" y="284"/>
                    </a:cubicBezTo>
                    <a:cubicBezTo>
                      <a:pt x="60" y="285"/>
                      <a:pt x="41" y="330"/>
                      <a:pt x="46" y="366"/>
                    </a:cubicBezTo>
                    <a:cubicBezTo>
                      <a:pt x="33" y="351"/>
                      <a:pt x="26" y="340"/>
                      <a:pt x="24" y="331"/>
                    </a:cubicBezTo>
                    <a:cubicBezTo>
                      <a:pt x="19" y="328"/>
                      <a:pt x="9" y="337"/>
                      <a:pt x="0" y="347"/>
                    </a:cubicBezTo>
                    <a:cubicBezTo>
                      <a:pt x="1" y="326"/>
                      <a:pt x="7" y="309"/>
                      <a:pt x="14" y="293"/>
                    </a:cubicBezTo>
                    <a:cubicBezTo>
                      <a:pt x="11" y="287"/>
                      <a:pt x="6" y="281"/>
                      <a:pt x="1" y="275"/>
                    </a:cubicBezTo>
                    <a:cubicBezTo>
                      <a:pt x="13" y="236"/>
                      <a:pt x="79" y="162"/>
                      <a:pt x="125" y="136"/>
                    </a:cubicBezTo>
                    <a:cubicBezTo>
                      <a:pt x="106" y="125"/>
                      <a:pt x="73" y="83"/>
                      <a:pt x="76" y="72"/>
                    </a:cubicBezTo>
                    <a:cubicBezTo>
                      <a:pt x="79" y="64"/>
                      <a:pt x="89" y="62"/>
                      <a:pt x="97" y="62"/>
                    </a:cubicBezTo>
                    <a:cubicBezTo>
                      <a:pt x="99" y="64"/>
                      <a:pt x="96" y="76"/>
                      <a:pt x="98" y="78"/>
                    </a:cubicBezTo>
                    <a:cubicBezTo>
                      <a:pt x="110" y="85"/>
                      <a:pt x="267" y="85"/>
                      <a:pt x="289" y="85"/>
                    </a:cubicBezTo>
                    <a:cubicBezTo>
                      <a:pt x="306" y="67"/>
                      <a:pt x="333" y="37"/>
                      <a:pt x="344" y="34"/>
                    </a:cubicBezTo>
                    <a:cubicBezTo>
                      <a:pt x="349" y="32"/>
                      <a:pt x="348" y="39"/>
                      <a:pt x="353" y="36"/>
                    </a:cubicBezTo>
                    <a:cubicBezTo>
                      <a:pt x="366" y="36"/>
                      <a:pt x="392" y="7"/>
                      <a:pt x="397"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sp>
            <p:nvSpPr>
              <p:cNvPr id="83" name="Freeform 14"/>
              <p:cNvSpPr>
                <a:spLocks/>
              </p:cNvSpPr>
              <p:nvPr/>
            </p:nvSpPr>
            <p:spPr bwMode="auto">
              <a:xfrm>
                <a:off x="2895" y="2619"/>
                <a:ext cx="39" cy="117"/>
              </a:xfrm>
              <a:custGeom>
                <a:avLst/>
                <a:gdLst>
                  <a:gd name="T0" fmla="*/ 6 w 61"/>
                  <a:gd name="T1" fmla="*/ 4 h 183"/>
                  <a:gd name="T2" fmla="*/ 37 w 61"/>
                  <a:gd name="T3" fmla="*/ 3 h 183"/>
                  <a:gd name="T4" fmla="*/ 58 w 61"/>
                  <a:gd name="T5" fmla="*/ 86 h 183"/>
                  <a:gd name="T6" fmla="*/ 58 w 61"/>
                  <a:gd name="T7" fmla="*/ 175 h 183"/>
                  <a:gd name="T8" fmla="*/ 5 w 61"/>
                  <a:gd name="T9" fmla="*/ 178 h 183"/>
                  <a:gd name="T10" fmla="*/ 1 w 61"/>
                  <a:gd name="T11" fmla="*/ 129 h 183"/>
                  <a:gd name="T12" fmla="*/ 14 w 61"/>
                  <a:gd name="T13" fmla="*/ 125 h 183"/>
                  <a:gd name="T14" fmla="*/ 18 w 61"/>
                  <a:gd name="T15" fmla="*/ 49 h 183"/>
                  <a:gd name="T16" fmla="*/ 6 w 61"/>
                  <a:gd name="T17"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83">
                    <a:moveTo>
                      <a:pt x="6" y="4"/>
                    </a:moveTo>
                    <a:cubicBezTo>
                      <a:pt x="12" y="0"/>
                      <a:pt x="27" y="2"/>
                      <a:pt x="37" y="3"/>
                    </a:cubicBezTo>
                    <a:cubicBezTo>
                      <a:pt x="50" y="18"/>
                      <a:pt x="58" y="65"/>
                      <a:pt x="58" y="86"/>
                    </a:cubicBezTo>
                    <a:cubicBezTo>
                      <a:pt x="59" y="111"/>
                      <a:pt x="61" y="167"/>
                      <a:pt x="58" y="175"/>
                    </a:cubicBezTo>
                    <a:cubicBezTo>
                      <a:pt x="45" y="182"/>
                      <a:pt x="23" y="183"/>
                      <a:pt x="5" y="178"/>
                    </a:cubicBezTo>
                    <a:cubicBezTo>
                      <a:pt x="2" y="166"/>
                      <a:pt x="0" y="133"/>
                      <a:pt x="1" y="129"/>
                    </a:cubicBezTo>
                    <a:cubicBezTo>
                      <a:pt x="3" y="128"/>
                      <a:pt x="10" y="126"/>
                      <a:pt x="14" y="125"/>
                    </a:cubicBezTo>
                    <a:cubicBezTo>
                      <a:pt x="20" y="108"/>
                      <a:pt x="20" y="62"/>
                      <a:pt x="18" y="49"/>
                    </a:cubicBezTo>
                    <a:cubicBezTo>
                      <a:pt x="16" y="37"/>
                      <a:pt x="12" y="8"/>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sp>
            <p:nvSpPr>
              <p:cNvPr id="84" name="Freeform 15"/>
              <p:cNvSpPr>
                <a:spLocks/>
              </p:cNvSpPr>
              <p:nvPr/>
            </p:nvSpPr>
            <p:spPr bwMode="auto">
              <a:xfrm>
                <a:off x="2672" y="2634"/>
                <a:ext cx="53" cy="66"/>
              </a:xfrm>
              <a:custGeom>
                <a:avLst/>
                <a:gdLst>
                  <a:gd name="T0" fmla="*/ 0 w 82"/>
                  <a:gd name="T1" fmla="*/ 39 h 103"/>
                  <a:gd name="T2" fmla="*/ 28 w 82"/>
                  <a:gd name="T3" fmla="*/ 101 h 103"/>
                  <a:gd name="T4" fmla="*/ 62 w 82"/>
                  <a:gd name="T5" fmla="*/ 94 h 103"/>
                  <a:gd name="T6" fmla="*/ 59 w 82"/>
                  <a:gd name="T7" fmla="*/ 65 h 103"/>
                  <a:gd name="T8" fmla="*/ 80 w 82"/>
                  <a:gd name="T9" fmla="*/ 13 h 103"/>
                  <a:gd name="T10" fmla="*/ 77 w 82"/>
                  <a:gd name="T11" fmla="*/ 1 h 103"/>
                  <a:gd name="T12" fmla="*/ 66 w 82"/>
                  <a:gd name="T13" fmla="*/ 2 h 103"/>
                  <a:gd name="T14" fmla="*/ 63 w 82"/>
                  <a:gd name="T15" fmla="*/ 25 h 103"/>
                  <a:gd name="T16" fmla="*/ 39 w 82"/>
                  <a:gd name="T17" fmla="*/ 66 h 103"/>
                  <a:gd name="T18" fmla="*/ 18 w 82"/>
                  <a:gd name="T19" fmla="*/ 52 h 103"/>
                  <a:gd name="T20" fmla="*/ 7 w 82"/>
                  <a:gd name="T21" fmla="*/ 38 h 103"/>
                  <a:gd name="T22" fmla="*/ 0 w 82"/>
                  <a:gd name="T23" fmla="*/ 3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3">
                    <a:moveTo>
                      <a:pt x="0" y="39"/>
                    </a:moveTo>
                    <a:cubicBezTo>
                      <a:pt x="16" y="64"/>
                      <a:pt x="25" y="76"/>
                      <a:pt x="28" y="101"/>
                    </a:cubicBezTo>
                    <a:cubicBezTo>
                      <a:pt x="38" y="103"/>
                      <a:pt x="55" y="95"/>
                      <a:pt x="62" y="94"/>
                    </a:cubicBezTo>
                    <a:cubicBezTo>
                      <a:pt x="63" y="88"/>
                      <a:pt x="57" y="75"/>
                      <a:pt x="59" y="65"/>
                    </a:cubicBezTo>
                    <a:cubicBezTo>
                      <a:pt x="64" y="52"/>
                      <a:pt x="77" y="28"/>
                      <a:pt x="80" y="13"/>
                    </a:cubicBezTo>
                    <a:cubicBezTo>
                      <a:pt x="80" y="4"/>
                      <a:pt x="82" y="0"/>
                      <a:pt x="77" y="1"/>
                    </a:cubicBezTo>
                    <a:cubicBezTo>
                      <a:pt x="72" y="2"/>
                      <a:pt x="70" y="1"/>
                      <a:pt x="66" y="2"/>
                    </a:cubicBezTo>
                    <a:cubicBezTo>
                      <a:pt x="65" y="11"/>
                      <a:pt x="66" y="16"/>
                      <a:pt x="63" y="25"/>
                    </a:cubicBezTo>
                    <a:cubicBezTo>
                      <a:pt x="59" y="35"/>
                      <a:pt x="44" y="61"/>
                      <a:pt x="39" y="66"/>
                    </a:cubicBezTo>
                    <a:cubicBezTo>
                      <a:pt x="28" y="63"/>
                      <a:pt x="24" y="59"/>
                      <a:pt x="18" y="52"/>
                    </a:cubicBezTo>
                    <a:cubicBezTo>
                      <a:pt x="13" y="46"/>
                      <a:pt x="10" y="41"/>
                      <a:pt x="7" y="38"/>
                    </a:cubicBezTo>
                    <a:cubicBezTo>
                      <a:pt x="5" y="38"/>
                      <a:pt x="2" y="37"/>
                      <a:pt x="0"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grpSp>
      </p:grpSp>
      <p:grpSp>
        <p:nvGrpSpPr>
          <p:cNvPr id="85" name="Group 84"/>
          <p:cNvGrpSpPr/>
          <p:nvPr/>
        </p:nvGrpSpPr>
        <p:grpSpPr>
          <a:xfrm>
            <a:off x="2233247" y="4320844"/>
            <a:ext cx="790714" cy="1165556"/>
            <a:chOff x="1290300" y="2732138"/>
            <a:chExt cx="2161425" cy="2275720"/>
          </a:xfrm>
        </p:grpSpPr>
        <p:sp>
          <p:nvSpPr>
            <p:cNvPr id="86" name="Oval 85"/>
            <p:cNvSpPr/>
            <p:nvPr/>
          </p:nvSpPr>
          <p:spPr>
            <a:xfrm>
              <a:off x="1290300" y="4649718"/>
              <a:ext cx="2161425" cy="358140"/>
            </a:xfrm>
            <a:prstGeom prst="ellipse">
              <a:avLst/>
            </a:prstGeom>
            <a:gradFill flip="none" rotWithShape="1">
              <a:gsLst>
                <a:gs pos="0">
                  <a:schemeClr val="tx1">
                    <a:lumMod val="85000"/>
                    <a:lumOff val="15000"/>
                  </a:schemeClr>
                </a:gs>
                <a:gs pos="100000">
                  <a:schemeClr val="bg1">
                    <a:lumMod val="50000"/>
                  </a:scheme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grpSp>
          <p:nvGrpSpPr>
            <p:cNvPr id="87" name="Group 18"/>
            <p:cNvGrpSpPr>
              <a:grpSpLocks noChangeAspect="1"/>
            </p:cNvGrpSpPr>
            <p:nvPr/>
          </p:nvGrpSpPr>
          <p:grpSpPr bwMode="auto">
            <a:xfrm rot="21353301">
              <a:off x="2136003" y="2732138"/>
              <a:ext cx="604375" cy="2183897"/>
              <a:chOff x="658" y="1478"/>
              <a:chExt cx="445" cy="1608"/>
            </a:xfrm>
          </p:grpSpPr>
          <p:sp>
            <p:nvSpPr>
              <p:cNvPr id="88" name="AutoShape 17"/>
              <p:cNvSpPr>
                <a:spLocks noChangeAspect="1" noChangeArrowheads="1" noTextEdit="1"/>
              </p:cNvSpPr>
              <p:nvPr/>
            </p:nvSpPr>
            <p:spPr bwMode="auto">
              <a:xfrm>
                <a:off x="658" y="1478"/>
                <a:ext cx="445"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sp>
            <p:nvSpPr>
              <p:cNvPr id="89" name="Freeform 19"/>
              <p:cNvSpPr>
                <a:spLocks/>
              </p:cNvSpPr>
              <p:nvPr/>
            </p:nvSpPr>
            <p:spPr bwMode="auto">
              <a:xfrm>
                <a:off x="655" y="1475"/>
                <a:ext cx="451" cy="1612"/>
              </a:xfrm>
              <a:custGeom>
                <a:avLst/>
                <a:gdLst>
                  <a:gd name="T0" fmla="*/ 378 w 710"/>
                  <a:gd name="T1" fmla="*/ 5 h 2813"/>
                  <a:gd name="T2" fmla="*/ 486 w 710"/>
                  <a:gd name="T3" fmla="*/ 82 h 2813"/>
                  <a:gd name="T4" fmla="*/ 513 w 710"/>
                  <a:gd name="T5" fmla="*/ 403 h 2813"/>
                  <a:gd name="T6" fmla="*/ 540 w 710"/>
                  <a:gd name="T7" fmla="*/ 479 h 2813"/>
                  <a:gd name="T8" fmla="*/ 521 w 710"/>
                  <a:gd name="T9" fmla="*/ 524 h 2813"/>
                  <a:gd name="T10" fmla="*/ 536 w 710"/>
                  <a:gd name="T11" fmla="*/ 606 h 2813"/>
                  <a:gd name="T12" fmla="*/ 586 w 710"/>
                  <a:gd name="T13" fmla="*/ 618 h 2813"/>
                  <a:gd name="T14" fmla="*/ 586 w 710"/>
                  <a:gd name="T15" fmla="*/ 680 h 2813"/>
                  <a:gd name="T16" fmla="*/ 642 w 710"/>
                  <a:gd name="T17" fmla="*/ 753 h 2813"/>
                  <a:gd name="T18" fmla="*/ 702 w 710"/>
                  <a:gd name="T19" fmla="*/ 796 h 2813"/>
                  <a:gd name="T20" fmla="*/ 676 w 710"/>
                  <a:gd name="T21" fmla="*/ 921 h 2813"/>
                  <a:gd name="T22" fmla="*/ 558 w 710"/>
                  <a:gd name="T23" fmla="*/ 930 h 2813"/>
                  <a:gd name="T24" fmla="*/ 609 w 710"/>
                  <a:gd name="T25" fmla="*/ 964 h 2813"/>
                  <a:gd name="T26" fmla="*/ 605 w 710"/>
                  <a:gd name="T27" fmla="*/ 1044 h 2813"/>
                  <a:gd name="T28" fmla="*/ 574 w 710"/>
                  <a:gd name="T29" fmla="*/ 1092 h 2813"/>
                  <a:gd name="T30" fmla="*/ 545 w 710"/>
                  <a:gd name="T31" fmla="*/ 1088 h 2813"/>
                  <a:gd name="T32" fmla="*/ 559 w 710"/>
                  <a:gd name="T33" fmla="*/ 1313 h 2813"/>
                  <a:gd name="T34" fmla="*/ 539 w 710"/>
                  <a:gd name="T35" fmla="*/ 1319 h 2813"/>
                  <a:gd name="T36" fmla="*/ 505 w 710"/>
                  <a:gd name="T37" fmla="*/ 1561 h 2813"/>
                  <a:gd name="T38" fmla="*/ 416 w 710"/>
                  <a:gd name="T39" fmla="*/ 1847 h 2813"/>
                  <a:gd name="T40" fmla="*/ 400 w 710"/>
                  <a:gd name="T41" fmla="*/ 2027 h 2813"/>
                  <a:gd name="T42" fmla="*/ 335 w 710"/>
                  <a:gd name="T43" fmla="*/ 2045 h 2813"/>
                  <a:gd name="T44" fmla="*/ 276 w 710"/>
                  <a:gd name="T45" fmla="*/ 2290 h 2813"/>
                  <a:gd name="T46" fmla="*/ 251 w 710"/>
                  <a:gd name="T47" fmla="*/ 2497 h 2813"/>
                  <a:gd name="T48" fmla="*/ 333 w 710"/>
                  <a:gd name="T49" fmla="*/ 2630 h 2813"/>
                  <a:gd name="T50" fmla="*/ 415 w 710"/>
                  <a:gd name="T51" fmla="*/ 2664 h 2813"/>
                  <a:gd name="T52" fmla="*/ 420 w 710"/>
                  <a:gd name="T53" fmla="*/ 2699 h 2813"/>
                  <a:gd name="T54" fmla="*/ 275 w 710"/>
                  <a:gd name="T55" fmla="*/ 2697 h 2813"/>
                  <a:gd name="T56" fmla="*/ 173 w 710"/>
                  <a:gd name="T57" fmla="*/ 2597 h 2813"/>
                  <a:gd name="T58" fmla="*/ 141 w 710"/>
                  <a:gd name="T59" fmla="*/ 2705 h 2813"/>
                  <a:gd name="T60" fmla="*/ 127 w 710"/>
                  <a:gd name="T61" fmla="*/ 2779 h 2813"/>
                  <a:gd name="T62" fmla="*/ 48 w 710"/>
                  <a:gd name="T63" fmla="*/ 2812 h 2813"/>
                  <a:gd name="T64" fmla="*/ 3 w 710"/>
                  <a:gd name="T65" fmla="*/ 2770 h 2813"/>
                  <a:gd name="T66" fmla="*/ 26 w 710"/>
                  <a:gd name="T67" fmla="*/ 2657 h 2813"/>
                  <a:gd name="T68" fmla="*/ 59 w 710"/>
                  <a:gd name="T69" fmla="*/ 2584 h 2813"/>
                  <a:gd name="T70" fmla="*/ 67 w 710"/>
                  <a:gd name="T71" fmla="*/ 2518 h 2813"/>
                  <a:gd name="T72" fmla="*/ 76 w 710"/>
                  <a:gd name="T73" fmla="*/ 2435 h 2813"/>
                  <a:gd name="T74" fmla="*/ 68 w 710"/>
                  <a:gd name="T75" fmla="*/ 2225 h 2813"/>
                  <a:gd name="T76" fmla="*/ 100 w 710"/>
                  <a:gd name="T77" fmla="*/ 2025 h 2813"/>
                  <a:gd name="T78" fmla="*/ 82 w 710"/>
                  <a:gd name="T79" fmla="*/ 2018 h 2813"/>
                  <a:gd name="T80" fmla="*/ 108 w 710"/>
                  <a:gd name="T81" fmla="*/ 1799 h 2813"/>
                  <a:gd name="T82" fmla="*/ 73 w 710"/>
                  <a:gd name="T83" fmla="*/ 1502 h 2813"/>
                  <a:gd name="T84" fmla="*/ 76 w 710"/>
                  <a:gd name="T85" fmla="*/ 1318 h 2813"/>
                  <a:gd name="T86" fmla="*/ 55 w 710"/>
                  <a:gd name="T87" fmla="*/ 1314 h 2813"/>
                  <a:gd name="T88" fmla="*/ 154 w 710"/>
                  <a:gd name="T89" fmla="*/ 1052 h 2813"/>
                  <a:gd name="T90" fmla="*/ 185 w 710"/>
                  <a:gd name="T91" fmla="*/ 885 h 2813"/>
                  <a:gd name="T92" fmla="*/ 68 w 710"/>
                  <a:gd name="T93" fmla="*/ 657 h 2813"/>
                  <a:gd name="T94" fmla="*/ 45 w 710"/>
                  <a:gd name="T95" fmla="*/ 475 h 2813"/>
                  <a:gd name="T96" fmla="*/ 94 w 710"/>
                  <a:gd name="T97" fmla="*/ 432 h 2813"/>
                  <a:gd name="T98" fmla="*/ 73 w 710"/>
                  <a:gd name="T99" fmla="*/ 417 h 2813"/>
                  <a:gd name="T100" fmla="*/ 121 w 710"/>
                  <a:gd name="T101" fmla="*/ 385 h 2813"/>
                  <a:gd name="T102" fmla="*/ 130 w 710"/>
                  <a:gd name="T103" fmla="*/ 339 h 2813"/>
                  <a:gd name="T104" fmla="*/ 179 w 710"/>
                  <a:gd name="T105" fmla="*/ 192 h 2813"/>
                  <a:gd name="T106" fmla="*/ 250 w 710"/>
                  <a:gd name="T107" fmla="*/ 62 h 2813"/>
                  <a:gd name="T108" fmla="*/ 378 w 710"/>
                  <a:gd name="T109" fmla="*/ 5 h 2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0" h="2813">
                    <a:moveTo>
                      <a:pt x="378" y="5"/>
                    </a:moveTo>
                    <a:cubicBezTo>
                      <a:pt x="405" y="7"/>
                      <a:pt x="453" y="11"/>
                      <a:pt x="486" y="82"/>
                    </a:cubicBezTo>
                    <a:cubicBezTo>
                      <a:pt x="522" y="159"/>
                      <a:pt x="529" y="335"/>
                      <a:pt x="513" y="403"/>
                    </a:cubicBezTo>
                    <a:cubicBezTo>
                      <a:pt x="497" y="470"/>
                      <a:pt x="529" y="455"/>
                      <a:pt x="540" y="479"/>
                    </a:cubicBezTo>
                    <a:cubicBezTo>
                      <a:pt x="551" y="503"/>
                      <a:pt x="526" y="502"/>
                      <a:pt x="521" y="524"/>
                    </a:cubicBezTo>
                    <a:cubicBezTo>
                      <a:pt x="515" y="545"/>
                      <a:pt x="536" y="579"/>
                      <a:pt x="536" y="606"/>
                    </a:cubicBezTo>
                    <a:cubicBezTo>
                      <a:pt x="536" y="606"/>
                      <a:pt x="567" y="615"/>
                      <a:pt x="586" y="618"/>
                    </a:cubicBezTo>
                    <a:cubicBezTo>
                      <a:pt x="586" y="680"/>
                      <a:pt x="586" y="680"/>
                      <a:pt x="586" y="680"/>
                    </a:cubicBezTo>
                    <a:cubicBezTo>
                      <a:pt x="586" y="680"/>
                      <a:pt x="626" y="739"/>
                      <a:pt x="642" y="753"/>
                    </a:cubicBezTo>
                    <a:cubicBezTo>
                      <a:pt x="659" y="766"/>
                      <a:pt x="697" y="783"/>
                      <a:pt x="702" y="796"/>
                    </a:cubicBezTo>
                    <a:cubicBezTo>
                      <a:pt x="707" y="810"/>
                      <a:pt x="710" y="892"/>
                      <a:pt x="676" y="921"/>
                    </a:cubicBezTo>
                    <a:cubicBezTo>
                      <a:pt x="658" y="936"/>
                      <a:pt x="578" y="930"/>
                      <a:pt x="558" y="930"/>
                    </a:cubicBezTo>
                    <a:cubicBezTo>
                      <a:pt x="558" y="930"/>
                      <a:pt x="605" y="950"/>
                      <a:pt x="609" y="964"/>
                    </a:cubicBezTo>
                    <a:cubicBezTo>
                      <a:pt x="616" y="985"/>
                      <a:pt x="607" y="1030"/>
                      <a:pt x="605" y="1044"/>
                    </a:cubicBezTo>
                    <a:cubicBezTo>
                      <a:pt x="601" y="1062"/>
                      <a:pt x="587" y="1078"/>
                      <a:pt x="574" y="1092"/>
                    </a:cubicBezTo>
                    <a:cubicBezTo>
                      <a:pt x="574" y="1092"/>
                      <a:pt x="559" y="1091"/>
                      <a:pt x="545" y="1088"/>
                    </a:cubicBezTo>
                    <a:cubicBezTo>
                      <a:pt x="552" y="1138"/>
                      <a:pt x="559" y="1295"/>
                      <a:pt x="559" y="1313"/>
                    </a:cubicBezTo>
                    <a:cubicBezTo>
                      <a:pt x="559" y="1313"/>
                      <a:pt x="553" y="1319"/>
                      <a:pt x="539" y="1319"/>
                    </a:cubicBezTo>
                    <a:cubicBezTo>
                      <a:pt x="539" y="1319"/>
                      <a:pt x="529" y="1486"/>
                      <a:pt x="505" y="1561"/>
                    </a:cubicBezTo>
                    <a:cubicBezTo>
                      <a:pt x="481" y="1637"/>
                      <a:pt x="424" y="1807"/>
                      <a:pt x="416" y="1847"/>
                    </a:cubicBezTo>
                    <a:cubicBezTo>
                      <a:pt x="408" y="1888"/>
                      <a:pt x="397" y="1997"/>
                      <a:pt x="400" y="2027"/>
                    </a:cubicBezTo>
                    <a:cubicBezTo>
                      <a:pt x="400" y="2027"/>
                      <a:pt x="362" y="2039"/>
                      <a:pt x="335" y="2045"/>
                    </a:cubicBezTo>
                    <a:cubicBezTo>
                      <a:pt x="335" y="2045"/>
                      <a:pt x="326" y="2181"/>
                      <a:pt x="276" y="2290"/>
                    </a:cubicBezTo>
                    <a:cubicBezTo>
                      <a:pt x="253" y="2339"/>
                      <a:pt x="238" y="2452"/>
                      <a:pt x="251" y="2497"/>
                    </a:cubicBezTo>
                    <a:cubicBezTo>
                      <a:pt x="261" y="2529"/>
                      <a:pt x="316" y="2618"/>
                      <a:pt x="333" y="2630"/>
                    </a:cubicBezTo>
                    <a:cubicBezTo>
                      <a:pt x="353" y="2645"/>
                      <a:pt x="381" y="2652"/>
                      <a:pt x="415" y="2664"/>
                    </a:cubicBezTo>
                    <a:cubicBezTo>
                      <a:pt x="432" y="2670"/>
                      <a:pt x="477" y="2698"/>
                      <a:pt x="420" y="2699"/>
                    </a:cubicBezTo>
                    <a:cubicBezTo>
                      <a:pt x="385" y="2698"/>
                      <a:pt x="298" y="2700"/>
                      <a:pt x="275" y="2697"/>
                    </a:cubicBezTo>
                    <a:cubicBezTo>
                      <a:pt x="251" y="2689"/>
                      <a:pt x="203" y="2611"/>
                      <a:pt x="173" y="2597"/>
                    </a:cubicBezTo>
                    <a:cubicBezTo>
                      <a:pt x="173" y="2597"/>
                      <a:pt x="146" y="2681"/>
                      <a:pt x="141" y="2705"/>
                    </a:cubicBezTo>
                    <a:cubicBezTo>
                      <a:pt x="135" y="2730"/>
                      <a:pt x="137" y="2763"/>
                      <a:pt x="127" y="2779"/>
                    </a:cubicBezTo>
                    <a:cubicBezTo>
                      <a:pt x="120" y="2791"/>
                      <a:pt x="76" y="2813"/>
                      <a:pt x="48" y="2812"/>
                    </a:cubicBezTo>
                    <a:cubicBezTo>
                      <a:pt x="24" y="2812"/>
                      <a:pt x="5" y="2792"/>
                      <a:pt x="3" y="2770"/>
                    </a:cubicBezTo>
                    <a:cubicBezTo>
                      <a:pt x="0" y="2735"/>
                      <a:pt x="20" y="2675"/>
                      <a:pt x="26" y="2657"/>
                    </a:cubicBezTo>
                    <a:cubicBezTo>
                      <a:pt x="34" y="2630"/>
                      <a:pt x="56" y="2601"/>
                      <a:pt x="59" y="2584"/>
                    </a:cubicBezTo>
                    <a:cubicBezTo>
                      <a:pt x="62" y="2568"/>
                      <a:pt x="59" y="2540"/>
                      <a:pt x="67" y="2518"/>
                    </a:cubicBezTo>
                    <a:cubicBezTo>
                      <a:pt x="75" y="2497"/>
                      <a:pt x="79" y="2485"/>
                      <a:pt x="76" y="2435"/>
                    </a:cubicBezTo>
                    <a:cubicBezTo>
                      <a:pt x="72" y="2361"/>
                      <a:pt x="68" y="2257"/>
                      <a:pt x="68" y="2225"/>
                    </a:cubicBezTo>
                    <a:cubicBezTo>
                      <a:pt x="69" y="2172"/>
                      <a:pt x="85" y="2051"/>
                      <a:pt x="100" y="2025"/>
                    </a:cubicBezTo>
                    <a:cubicBezTo>
                      <a:pt x="100" y="2025"/>
                      <a:pt x="93" y="2024"/>
                      <a:pt x="82" y="2018"/>
                    </a:cubicBezTo>
                    <a:cubicBezTo>
                      <a:pt x="82" y="2018"/>
                      <a:pt x="108" y="1861"/>
                      <a:pt x="108" y="1799"/>
                    </a:cubicBezTo>
                    <a:cubicBezTo>
                      <a:pt x="108" y="1737"/>
                      <a:pt x="82" y="1556"/>
                      <a:pt x="73" y="1502"/>
                    </a:cubicBezTo>
                    <a:cubicBezTo>
                      <a:pt x="65" y="1448"/>
                      <a:pt x="66" y="1345"/>
                      <a:pt x="76" y="1318"/>
                    </a:cubicBezTo>
                    <a:cubicBezTo>
                      <a:pt x="76" y="1318"/>
                      <a:pt x="65" y="1321"/>
                      <a:pt x="55" y="1314"/>
                    </a:cubicBezTo>
                    <a:cubicBezTo>
                      <a:pt x="55" y="1314"/>
                      <a:pt x="82" y="1160"/>
                      <a:pt x="154" y="1052"/>
                    </a:cubicBezTo>
                    <a:cubicBezTo>
                      <a:pt x="191" y="996"/>
                      <a:pt x="182" y="923"/>
                      <a:pt x="185" y="885"/>
                    </a:cubicBezTo>
                    <a:cubicBezTo>
                      <a:pt x="185" y="885"/>
                      <a:pt x="108" y="773"/>
                      <a:pt x="68" y="657"/>
                    </a:cubicBezTo>
                    <a:cubicBezTo>
                      <a:pt x="27" y="541"/>
                      <a:pt x="40" y="491"/>
                      <a:pt x="45" y="475"/>
                    </a:cubicBezTo>
                    <a:cubicBezTo>
                      <a:pt x="51" y="459"/>
                      <a:pt x="78" y="440"/>
                      <a:pt x="94" y="432"/>
                    </a:cubicBezTo>
                    <a:cubicBezTo>
                      <a:pt x="94" y="432"/>
                      <a:pt x="62" y="437"/>
                      <a:pt x="73" y="417"/>
                    </a:cubicBezTo>
                    <a:cubicBezTo>
                      <a:pt x="82" y="399"/>
                      <a:pt x="95" y="384"/>
                      <a:pt x="121" y="385"/>
                    </a:cubicBezTo>
                    <a:cubicBezTo>
                      <a:pt x="144" y="385"/>
                      <a:pt x="130" y="358"/>
                      <a:pt x="130" y="339"/>
                    </a:cubicBezTo>
                    <a:cubicBezTo>
                      <a:pt x="130" y="320"/>
                      <a:pt x="176" y="230"/>
                      <a:pt x="179" y="192"/>
                    </a:cubicBezTo>
                    <a:cubicBezTo>
                      <a:pt x="181" y="154"/>
                      <a:pt x="231" y="83"/>
                      <a:pt x="250" y="62"/>
                    </a:cubicBezTo>
                    <a:cubicBezTo>
                      <a:pt x="269" y="40"/>
                      <a:pt x="316" y="0"/>
                      <a:pt x="378"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sp>
            <p:nvSpPr>
              <p:cNvPr id="90" name="Freeform 20"/>
              <p:cNvSpPr>
                <a:spLocks/>
              </p:cNvSpPr>
              <p:nvPr/>
            </p:nvSpPr>
            <p:spPr bwMode="auto">
              <a:xfrm>
                <a:off x="823" y="2021"/>
                <a:ext cx="194" cy="79"/>
              </a:xfrm>
              <a:custGeom>
                <a:avLst/>
                <a:gdLst>
                  <a:gd name="T0" fmla="*/ 5 w 306"/>
                  <a:gd name="T1" fmla="*/ 0 h 137"/>
                  <a:gd name="T2" fmla="*/ 0 w 306"/>
                  <a:gd name="T3" fmla="*/ 94 h 137"/>
                  <a:gd name="T4" fmla="*/ 40 w 306"/>
                  <a:gd name="T5" fmla="*/ 103 h 137"/>
                  <a:gd name="T6" fmla="*/ 306 w 306"/>
                  <a:gd name="T7" fmla="*/ 137 h 137"/>
                  <a:gd name="T8" fmla="*/ 220 w 306"/>
                  <a:gd name="T9" fmla="*/ 80 h 137"/>
                  <a:gd name="T10" fmla="*/ 45 w 306"/>
                  <a:gd name="T11" fmla="*/ 23 h 137"/>
                  <a:gd name="T12" fmla="*/ 5 w 306"/>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306" h="137">
                    <a:moveTo>
                      <a:pt x="5" y="0"/>
                    </a:moveTo>
                    <a:cubicBezTo>
                      <a:pt x="3" y="35"/>
                      <a:pt x="0" y="78"/>
                      <a:pt x="0" y="94"/>
                    </a:cubicBezTo>
                    <a:cubicBezTo>
                      <a:pt x="0" y="94"/>
                      <a:pt x="27" y="100"/>
                      <a:pt x="40" y="103"/>
                    </a:cubicBezTo>
                    <a:cubicBezTo>
                      <a:pt x="40" y="103"/>
                      <a:pt x="287" y="135"/>
                      <a:pt x="306" y="137"/>
                    </a:cubicBezTo>
                    <a:cubicBezTo>
                      <a:pt x="306" y="137"/>
                      <a:pt x="304" y="107"/>
                      <a:pt x="220" y="80"/>
                    </a:cubicBezTo>
                    <a:cubicBezTo>
                      <a:pt x="137" y="53"/>
                      <a:pt x="58" y="25"/>
                      <a:pt x="45" y="23"/>
                    </a:cubicBezTo>
                    <a:cubicBezTo>
                      <a:pt x="33" y="18"/>
                      <a:pt x="14" y="9"/>
                      <a:pt x="5"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sp>
            <p:nvSpPr>
              <p:cNvPr id="91" name="Freeform 21"/>
              <p:cNvSpPr>
                <a:spLocks/>
              </p:cNvSpPr>
              <p:nvPr/>
            </p:nvSpPr>
            <p:spPr bwMode="auto">
              <a:xfrm>
                <a:off x="835" y="1794"/>
                <a:ext cx="193" cy="120"/>
              </a:xfrm>
              <a:custGeom>
                <a:avLst/>
                <a:gdLst>
                  <a:gd name="T0" fmla="*/ 0 w 303"/>
                  <a:gd name="T1" fmla="*/ 8 h 210"/>
                  <a:gd name="T2" fmla="*/ 38 w 303"/>
                  <a:gd name="T3" fmla="*/ 0 h 210"/>
                  <a:gd name="T4" fmla="*/ 303 w 303"/>
                  <a:gd name="T5" fmla="*/ 60 h 210"/>
                  <a:gd name="T6" fmla="*/ 303 w 303"/>
                  <a:gd name="T7" fmla="*/ 210 h 210"/>
                  <a:gd name="T8" fmla="*/ 246 w 303"/>
                  <a:gd name="T9" fmla="*/ 196 h 210"/>
                  <a:gd name="T10" fmla="*/ 205 w 303"/>
                  <a:gd name="T11" fmla="*/ 193 h 210"/>
                  <a:gd name="T12" fmla="*/ 151 w 303"/>
                  <a:gd name="T13" fmla="*/ 178 h 210"/>
                  <a:gd name="T14" fmla="*/ 116 w 303"/>
                  <a:gd name="T15" fmla="*/ 139 h 210"/>
                  <a:gd name="T16" fmla="*/ 54 w 303"/>
                  <a:gd name="T17" fmla="*/ 80 h 210"/>
                  <a:gd name="T18" fmla="*/ 41 w 303"/>
                  <a:gd name="T19" fmla="*/ 95 h 210"/>
                  <a:gd name="T20" fmla="*/ 72 w 303"/>
                  <a:gd name="T21" fmla="*/ 141 h 210"/>
                  <a:gd name="T22" fmla="*/ 0 w 303"/>
                  <a:gd name="T23" fmla="*/ 146 h 210"/>
                  <a:gd name="T24" fmla="*/ 0 w 303"/>
                  <a:gd name="T25"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210">
                    <a:moveTo>
                      <a:pt x="0" y="8"/>
                    </a:moveTo>
                    <a:cubicBezTo>
                      <a:pt x="16" y="0"/>
                      <a:pt x="21" y="3"/>
                      <a:pt x="38" y="0"/>
                    </a:cubicBezTo>
                    <a:cubicBezTo>
                      <a:pt x="38" y="0"/>
                      <a:pt x="282" y="55"/>
                      <a:pt x="303" y="60"/>
                    </a:cubicBezTo>
                    <a:cubicBezTo>
                      <a:pt x="303" y="210"/>
                      <a:pt x="303" y="210"/>
                      <a:pt x="303" y="210"/>
                    </a:cubicBezTo>
                    <a:cubicBezTo>
                      <a:pt x="292" y="210"/>
                      <a:pt x="267" y="196"/>
                      <a:pt x="246" y="196"/>
                    </a:cubicBezTo>
                    <a:cubicBezTo>
                      <a:pt x="234" y="197"/>
                      <a:pt x="221" y="190"/>
                      <a:pt x="205" y="193"/>
                    </a:cubicBezTo>
                    <a:cubicBezTo>
                      <a:pt x="182" y="185"/>
                      <a:pt x="160" y="185"/>
                      <a:pt x="151" y="178"/>
                    </a:cubicBezTo>
                    <a:cubicBezTo>
                      <a:pt x="141" y="172"/>
                      <a:pt x="132" y="151"/>
                      <a:pt x="116" y="139"/>
                    </a:cubicBezTo>
                    <a:cubicBezTo>
                      <a:pt x="88" y="118"/>
                      <a:pt x="69" y="95"/>
                      <a:pt x="54" y="80"/>
                    </a:cubicBezTo>
                    <a:cubicBezTo>
                      <a:pt x="41" y="68"/>
                      <a:pt x="24" y="79"/>
                      <a:pt x="41" y="95"/>
                    </a:cubicBezTo>
                    <a:cubicBezTo>
                      <a:pt x="57" y="111"/>
                      <a:pt x="61" y="133"/>
                      <a:pt x="72" y="141"/>
                    </a:cubicBezTo>
                    <a:cubicBezTo>
                      <a:pt x="72" y="141"/>
                      <a:pt x="24" y="146"/>
                      <a:pt x="0" y="146"/>
                    </a:cubicBezTo>
                    <a:lnTo>
                      <a:pt x="0" y="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sp>
            <p:nvSpPr>
              <p:cNvPr id="92" name="Freeform 22"/>
              <p:cNvSpPr>
                <a:spLocks/>
              </p:cNvSpPr>
              <p:nvPr/>
            </p:nvSpPr>
            <p:spPr bwMode="auto">
              <a:xfrm>
                <a:off x="764" y="1686"/>
                <a:ext cx="196" cy="117"/>
              </a:xfrm>
              <a:custGeom>
                <a:avLst/>
                <a:gdLst>
                  <a:gd name="T0" fmla="*/ 0 w 308"/>
                  <a:gd name="T1" fmla="*/ 81 h 204"/>
                  <a:gd name="T2" fmla="*/ 71 w 308"/>
                  <a:gd name="T3" fmla="*/ 66 h 204"/>
                  <a:gd name="T4" fmla="*/ 98 w 308"/>
                  <a:gd name="T5" fmla="*/ 30 h 204"/>
                  <a:gd name="T6" fmla="*/ 119 w 308"/>
                  <a:gd name="T7" fmla="*/ 37 h 204"/>
                  <a:gd name="T8" fmla="*/ 131 w 308"/>
                  <a:gd name="T9" fmla="*/ 55 h 204"/>
                  <a:gd name="T10" fmla="*/ 130 w 308"/>
                  <a:gd name="T11" fmla="*/ 78 h 204"/>
                  <a:gd name="T12" fmla="*/ 253 w 308"/>
                  <a:gd name="T13" fmla="*/ 204 h 204"/>
                  <a:gd name="T14" fmla="*/ 256 w 308"/>
                  <a:gd name="T15" fmla="*/ 158 h 204"/>
                  <a:gd name="T16" fmla="*/ 281 w 308"/>
                  <a:gd name="T17" fmla="*/ 92 h 204"/>
                  <a:gd name="T18" fmla="*/ 308 w 308"/>
                  <a:gd name="T19" fmla="*/ 89 h 204"/>
                  <a:gd name="T20" fmla="*/ 253 w 308"/>
                  <a:gd name="T21" fmla="*/ 27 h 204"/>
                  <a:gd name="T22" fmla="*/ 249 w 308"/>
                  <a:gd name="T23" fmla="*/ 42 h 204"/>
                  <a:gd name="T24" fmla="*/ 208 w 308"/>
                  <a:gd name="T25" fmla="*/ 78 h 204"/>
                  <a:gd name="T26" fmla="*/ 202 w 308"/>
                  <a:gd name="T27" fmla="*/ 104 h 204"/>
                  <a:gd name="T28" fmla="*/ 146 w 308"/>
                  <a:gd name="T29" fmla="*/ 37 h 204"/>
                  <a:gd name="T30" fmla="*/ 91 w 308"/>
                  <a:gd name="T31" fmla="*/ 0 h 204"/>
                  <a:gd name="T32" fmla="*/ 70 w 308"/>
                  <a:gd name="T33" fmla="*/ 21 h 204"/>
                  <a:gd name="T34" fmla="*/ 7 w 308"/>
                  <a:gd name="T35" fmla="*/ 56 h 204"/>
                  <a:gd name="T36" fmla="*/ 0 w 308"/>
                  <a:gd name="T37" fmla="*/ 8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204">
                    <a:moveTo>
                      <a:pt x="0" y="81"/>
                    </a:moveTo>
                    <a:cubicBezTo>
                      <a:pt x="16" y="86"/>
                      <a:pt x="51" y="78"/>
                      <a:pt x="71" y="66"/>
                    </a:cubicBezTo>
                    <a:cubicBezTo>
                      <a:pt x="90" y="55"/>
                      <a:pt x="92" y="40"/>
                      <a:pt x="98" y="30"/>
                    </a:cubicBezTo>
                    <a:cubicBezTo>
                      <a:pt x="98" y="30"/>
                      <a:pt x="109" y="37"/>
                      <a:pt x="119" y="37"/>
                    </a:cubicBezTo>
                    <a:cubicBezTo>
                      <a:pt x="119" y="37"/>
                      <a:pt x="133" y="42"/>
                      <a:pt x="131" y="55"/>
                    </a:cubicBezTo>
                    <a:cubicBezTo>
                      <a:pt x="130" y="68"/>
                      <a:pt x="130" y="78"/>
                      <a:pt x="130" y="78"/>
                    </a:cubicBezTo>
                    <a:cubicBezTo>
                      <a:pt x="130" y="78"/>
                      <a:pt x="241" y="186"/>
                      <a:pt x="253" y="204"/>
                    </a:cubicBezTo>
                    <a:cubicBezTo>
                      <a:pt x="253" y="204"/>
                      <a:pt x="251" y="179"/>
                      <a:pt x="256" y="158"/>
                    </a:cubicBezTo>
                    <a:cubicBezTo>
                      <a:pt x="261" y="137"/>
                      <a:pt x="269" y="97"/>
                      <a:pt x="281" y="92"/>
                    </a:cubicBezTo>
                    <a:cubicBezTo>
                      <a:pt x="292" y="87"/>
                      <a:pt x="302" y="84"/>
                      <a:pt x="308" y="89"/>
                    </a:cubicBezTo>
                    <a:cubicBezTo>
                      <a:pt x="308" y="89"/>
                      <a:pt x="267" y="51"/>
                      <a:pt x="253" y="27"/>
                    </a:cubicBezTo>
                    <a:cubicBezTo>
                      <a:pt x="251" y="35"/>
                      <a:pt x="249" y="42"/>
                      <a:pt x="249" y="42"/>
                    </a:cubicBezTo>
                    <a:cubicBezTo>
                      <a:pt x="249" y="42"/>
                      <a:pt x="228" y="78"/>
                      <a:pt x="208" y="78"/>
                    </a:cubicBezTo>
                    <a:cubicBezTo>
                      <a:pt x="208" y="78"/>
                      <a:pt x="207" y="92"/>
                      <a:pt x="202" y="104"/>
                    </a:cubicBezTo>
                    <a:cubicBezTo>
                      <a:pt x="202" y="104"/>
                      <a:pt x="162" y="58"/>
                      <a:pt x="146" y="37"/>
                    </a:cubicBezTo>
                    <a:cubicBezTo>
                      <a:pt x="130" y="15"/>
                      <a:pt x="99" y="4"/>
                      <a:pt x="91" y="0"/>
                    </a:cubicBezTo>
                    <a:cubicBezTo>
                      <a:pt x="84" y="6"/>
                      <a:pt x="79" y="12"/>
                      <a:pt x="70" y="21"/>
                    </a:cubicBezTo>
                    <a:cubicBezTo>
                      <a:pt x="60" y="31"/>
                      <a:pt x="33" y="63"/>
                      <a:pt x="7" y="56"/>
                    </a:cubicBez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grpSp>
      </p:grpSp>
      <p:grpSp>
        <p:nvGrpSpPr>
          <p:cNvPr id="93" name="Group 92"/>
          <p:cNvGrpSpPr/>
          <p:nvPr/>
        </p:nvGrpSpPr>
        <p:grpSpPr>
          <a:xfrm>
            <a:off x="6390735" y="3501237"/>
            <a:ext cx="1669077" cy="3116590"/>
            <a:chOff x="4055678" y="2876102"/>
            <a:chExt cx="2336751" cy="3116589"/>
          </a:xfrm>
        </p:grpSpPr>
        <p:sp>
          <p:nvSpPr>
            <p:cNvPr id="94" name="Oval 93"/>
            <p:cNvSpPr/>
            <p:nvPr/>
          </p:nvSpPr>
          <p:spPr>
            <a:xfrm>
              <a:off x="4055678" y="5455363"/>
              <a:ext cx="2336751" cy="537328"/>
            </a:xfrm>
            <a:prstGeom prst="ellipse">
              <a:avLst/>
            </a:prstGeom>
            <a:gradFill flip="none" rotWithShape="1">
              <a:gsLst>
                <a:gs pos="0">
                  <a:schemeClr val="tx1">
                    <a:lumMod val="85000"/>
                    <a:lumOff val="15000"/>
                  </a:schemeClr>
                </a:gs>
                <a:gs pos="100000">
                  <a:schemeClr val="bg1">
                    <a:lumMod val="50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grpSp>
          <p:nvGrpSpPr>
            <p:cNvPr id="95" name="Group 94"/>
            <p:cNvGrpSpPr/>
            <p:nvPr/>
          </p:nvGrpSpPr>
          <p:grpSpPr>
            <a:xfrm flipH="1">
              <a:off x="4554722" y="2876102"/>
              <a:ext cx="1381371" cy="2927045"/>
              <a:chOff x="3741207" y="2514600"/>
              <a:chExt cx="1440732" cy="3421346"/>
            </a:xfrm>
          </p:grpSpPr>
          <p:sp>
            <p:nvSpPr>
              <p:cNvPr id="96" name="Freeform 34"/>
              <p:cNvSpPr>
                <a:spLocks noEditPoints="1"/>
              </p:cNvSpPr>
              <p:nvPr/>
            </p:nvSpPr>
            <p:spPr bwMode="auto">
              <a:xfrm>
                <a:off x="3741207" y="2514600"/>
                <a:ext cx="1440732" cy="3421346"/>
              </a:xfrm>
              <a:custGeom>
                <a:avLst/>
                <a:gdLst>
                  <a:gd name="T0" fmla="*/ 1137 w 1140"/>
                  <a:gd name="T1" fmla="*/ 867 h 2713"/>
                  <a:gd name="T2" fmla="*/ 979 w 1140"/>
                  <a:gd name="T3" fmla="*/ 547 h 2713"/>
                  <a:gd name="T4" fmla="*/ 942 w 1140"/>
                  <a:gd name="T5" fmla="*/ 470 h 2713"/>
                  <a:gd name="T6" fmla="*/ 711 w 1140"/>
                  <a:gd name="T7" fmla="*/ 385 h 2713"/>
                  <a:gd name="T8" fmla="*/ 656 w 1140"/>
                  <a:gd name="T9" fmla="*/ 280 h 2713"/>
                  <a:gd name="T10" fmla="*/ 685 w 1140"/>
                  <a:gd name="T11" fmla="*/ 191 h 2713"/>
                  <a:gd name="T12" fmla="*/ 661 w 1140"/>
                  <a:gd name="T13" fmla="*/ 67 h 2713"/>
                  <a:gd name="T14" fmla="*/ 552 w 1140"/>
                  <a:gd name="T15" fmla="*/ 7 h 2713"/>
                  <a:gd name="T16" fmla="*/ 454 w 1140"/>
                  <a:gd name="T17" fmla="*/ 44 h 2713"/>
                  <a:gd name="T18" fmla="*/ 411 w 1140"/>
                  <a:gd name="T19" fmla="*/ 115 h 2713"/>
                  <a:gd name="T20" fmla="*/ 419 w 1140"/>
                  <a:gd name="T21" fmla="*/ 217 h 2713"/>
                  <a:gd name="T22" fmla="*/ 455 w 1140"/>
                  <a:gd name="T23" fmla="*/ 295 h 2713"/>
                  <a:gd name="T24" fmla="*/ 462 w 1140"/>
                  <a:gd name="T25" fmla="*/ 382 h 2713"/>
                  <a:gd name="T26" fmla="*/ 221 w 1140"/>
                  <a:gd name="T27" fmla="*/ 457 h 2713"/>
                  <a:gd name="T28" fmla="*/ 128 w 1140"/>
                  <a:gd name="T29" fmla="*/ 616 h 2713"/>
                  <a:gd name="T30" fmla="*/ 9 w 1140"/>
                  <a:gd name="T31" fmla="*/ 800 h 2713"/>
                  <a:gd name="T32" fmla="*/ 177 w 1140"/>
                  <a:gd name="T33" fmla="*/ 1165 h 2713"/>
                  <a:gd name="T34" fmla="*/ 170 w 1140"/>
                  <a:gd name="T35" fmla="*/ 1393 h 2713"/>
                  <a:gd name="T36" fmla="*/ 268 w 1140"/>
                  <a:gd name="T37" fmla="*/ 1358 h 2713"/>
                  <a:gd name="T38" fmla="*/ 324 w 1140"/>
                  <a:gd name="T39" fmla="*/ 1549 h 2713"/>
                  <a:gd name="T40" fmla="*/ 358 w 1140"/>
                  <a:gd name="T41" fmla="*/ 1978 h 2713"/>
                  <a:gd name="T42" fmla="*/ 382 w 1140"/>
                  <a:gd name="T43" fmla="*/ 2390 h 2713"/>
                  <a:gd name="T44" fmla="*/ 397 w 1140"/>
                  <a:gd name="T45" fmla="*/ 2545 h 2713"/>
                  <a:gd name="T46" fmla="*/ 434 w 1140"/>
                  <a:gd name="T47" fmla="*/ 2596 h 2713"/>
                  <a:gd name="T48" fmla="*/ 394 w 1140"/>
                  <a:gd name="T49" fmla="*/ 2688 h 2713"/>
                  <a:gd name="T50" fmla="*/ 542 w 1140"/>
                  <a:gd name="T51" fmla="*/ 2662 h 2713"/>
                  <a:gd name="T52" fmla="*/ 583 w 1140"/>
                  <a:gd name="T53" fmla="*/ 2610 h 2713"/>
                  <a:gd name="T54" fmla="*/ 609 w 1140"/>
                  <a:gd name="T55" fmla="*/ 2524 h 2713"/>
                  <a:gd name="T56" fmla="*/ 558 w 1140"/>
                  <a:gd name="T57" fmla="*/ 2092 h 2713"/>
                  <a:gd name="T58" fmla="*/ 612 w 1140"/>
                  <a:gd name="T59" fmla="*/ 1629 h 2713"/>
                  <a:gd name="T60" fmla="*/ 670 w 1140"/>
                  <a:gd name="T61" fmla="*/ 1736 h 2713"/>
                  <a:gd name="T62" fmla="*/ 777 w 1140"/>
                  <a:gd name="T63" fmla="*/ 2356 h 2713"/>
                  <a:gd name="T64" fmla="*/ 809 w 1140"/>
                  <a:gd name="T65" fmla="*/ 2600 h 2713"/>
                  <a:gd name="T66" fmla="*/ 882 w 1140"/>
                  <a:gd name="T67" fmla="*/ 2679 h 2713"/>
                  <a:gd name="T68" fmla="*/ 955 w 1140"/>
                  <a:gd name="T69" fmla="*/ 2639 h 2713"/>
                  <a:gd name="T70" fmla="*/ 922 w 1140"/>
                  <a:gd name="T71" fmla="*/ 2556 h 2713"/>
                  <a:gd name="T72" fmla="*/ 970 w 1140"/>
                  <a:gd name="T73" fmla="*/ 2475 h 2713"/>
                  <a:gd name="T74" fmla="*/ 953 w 1140"/>
                  <a:gd name="T75" fmla="*/ 2224 h 2713"/>
                  <a:gd name="T76" fmla="*/ 938 w 1140"/>
                  <a:gd name="T77" fmla="*/ 1897 h 2713"/>
                  <a:gd name="T78" fmla="*/ 924 w 1140"/>
                  <a:gd name="T79" fmla="*/ 1563 h 2713"/>
                  <a:gd name="T80" fmla="*/ 897 w 1140"/>
                  <a:gd name="T81" fmla="*/ 1405 h 2713"/>
                  <a:gd name="T82" fmla="*/ 991 w 1140"/>
                  <a:gd name="T83" fmla="*/ 1152 h 2713"/>
                  <a:gd name="T84" fmla="*/ 214 w 1140"/>
                  <a:gd name="T85" fmla="*/ 941 h 2713"/>
                  <a:gd name="T86" fmla="*/ 202 w 1140"/>
                  <a:gd name="T87" fmla="*/ 843 h 2713"/>
                  <a:gd name="T88" fmla="*/ 214 w 1140"/>
                  <a:gd name="T89" fmla="*/ 941 h 2713"/>
                  <a:gd name="T90" fmla="*/ 961 w 1140"/>
                  <a:gd name="T91" fmla="*/ 950 h 2713"/>
                  <a:gd name="T92" fmla="*/ 931 w 1140"/>
                  <a:gd name="T93" fmla="*/ 800 h 2713"/>
                  <a:gd name="T94" fmla="*/ 957 w 1140"/>
                  <a:gd name="T95" fmla="*/ 897 h 2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0" h="2713">
                    <a:moveTo>
                      <a:pt x="1006" y="1152"/>
                    </a:moveTo>
                    <a:cubicBezTo>
                      <a:pt x="1011" y="1140"/>
                      <a:pt x="1140" y="906"/>
                      <a:pt x="1137" y="867"/>
                    </a:cubicBezTo>
                    <a:cubicBezTo>
                      <a:pt x="1132" y="783"/>
                      <a:pt x="1036" y="622"/>
                      <a:pt x="1029" y="602"/>
                    </a:cubicBezTo>
                    <a:cubicBezTo>
                      <a:pt x="1021" y="583"/>
                      <a:pt x="984" y="567"/>
                      <a:pt x="979" y="547"/>
                    </a:cubicBezTo>
                    <a:cubicBezTo>
                      <a:pt x="974" y="528"/>
                      <a:pt x="976" y="506"/>
                      <a:pt x="968" y="499"/>
                    </a:cubicBezTo>
                    <a:cubicBezTo>
                      <a:pt x="953" y="487"/>
                      <a:pt x="942" y="477"/>
                      <a:pt x="942" y="470"/>
                    </a:cubicBezTo>
                    <a:cubicBezTo>
                      <a:pt x="942" y="462"/>
                      <a:pt x="932" y="425"/>
                      <a:pt x="917" y="422"/>
                    </a:cubicBezTo>
                    <a:cubicBezTo>
                      <a:pt x="902" y="420"/>
                      <a:pt x="724" y="390"/>
                      <a:pt x="711" y="385"/>
                    </a:cubicBezTo>
                    <a:cubicBezTo>
                      <a:pt x="679" y="375"/>
                      <a:pt x="662" y="355"/>
                      <a:pt x="653" y="348"/>
                    </a:cubicBezTo>
                    <a:cubicBezTo>
                      <a:pt x="654" y="327"/>
                      <a:pt x="655" y="288"/>
                      <a:pt x="656" y="280"/>
                    </a:cubicBezTo>
                    <a:cubicBezTo>
                      <a:pt x="666" y="277"/>
                      <a:pt x="678" y="261"/>
                      <a:pt x="683" y="249"/>
                    </a:cubicBezTo>
                    <a:cubicBezTo>
                      <a:pt x="688" y="237"/>
                      <a:pt x="685" y="199"/>
                      <a:pt x="685" y="191"/>
                    </a:cubicBezTo>
                    <a:cubicBezTo>
                      <a:pt x="698" y="173"/>
                      <a:pt x="682" y="142"/>
                      <a:pt x="685" y="130"/>
                    </a:cubicBezTo>
                    <a:cubicBezTo>
                      <a:pt x="693" y="100"/>
                      <a:pt x="662" y="86"/>
                      <a:pt x="661" y="67"/>
                    </a:cubicBezTo>
                    <a:cubicBezTo>
                      <a:pt x="659" y="42"/>
                      <a:pt x="619" y="19"/>
                      <a:pt x="607" y="16"/>
                    </a:cubicBezTo>
                    <a:cubicBezTo>
                      <a:pt x="595" y="14"/>
                      <a:pt x="574" y="14"/>
                      <a:pt x="552" y="7"/>
                    </a:cubicBezTo>
                    <a:cubicBezTo>
                      <a:pt x="530" y="0"/>
                      <a:pt x="513" y="28"/>
                      <a:pt x="503" y="26"/>
                    </a:cubicBezTo>
                    <a:cubicBezTo>
                      <a:pt x="491" y="23"/>
                      <a:pt x="466" y="37"/>
                      <a:pt x="454" y="44"/>
                    </a:cubicBezTo>
                    <a:cubicBezTo>
                      <a:pt x="441" y="51"/>
                      <a:pt x="439" y="82"/>
                      <a:pt x="429" y="89"/>
                    </a:cubicBezTo>
                    <a:cubicBezTo>
                      <a:pt x="419" y="97"/>
                      <a:pt x="416" y="101"/>
                      <a:pt x="411" y="115"/>
                    </a:cubicBezTo>
                    <a:cubicBezTo>
                      <a:pt x="397" y="154"/>
                      <a:pt x="418" y="172"/>
                      <a:pt x="411" y="181"/>
                    </a:cubicBezTo>
                    <a:cubicBezTo>
                      <a:pt x="403" y="191"/>
                      <a:pt x="416" y="213"/>
                      <a:pt x="419" y="217"/>
                    </a:cubicBezTo>
                    <a:cubicBezTo>
                      <a:pt x="414" y="227"/>
                      <a:pt x="414" y="252"/>
                      <a:pt x="424" y="263"/>
                    </a:cubicBezTo>
                    <a:cubicBezTo>
                      <a:pt x="430" y="271"/>
                      <a:pt x="434" y="295"/>
                      <a:pt x="455" y="295"/>
                    </a:cubicBezTo>
                    <a:cubicBezTo>
                      <a:pt x="462" y="300"/>
                      <a:pt x="468" y="344"/>
                      <a:pt x="468" y="360"/>
                    </a:cubicBezTo>
                    <a:cubicBezTo>
                      <a:pt x="466" y="366"/>
                      <a:pt x="464" y="376"/>
                      <a:pt x="462" y="382"/>
                    </a:cubicBezTo>
                    <a:cubicBezTo>
                      <a:pt x="455" y="384"/>
                      <a:pt x="381" y="422"/>
                      <a:pt x="359" y="427"/>
                    </a:cubicBezTo>
                    <a:cubicBezTo>
                      <a:pt x="337" y="432"/>
                      <a:pt x="236" y="450"/>
                      <a:pt x="221" y="457"/>
                    </a:cubicBezTo>
                    <a:cubicBezTo>
                      <a:pt x="191" y="467"/>
                      <a:pt x="204" y="531"/>
                      <a:pt x="189" y="541"/>
                    </a:cubicBezTo>
                    <a:cubicBezTo>
                      <a:pt x="174" y="551"/>
                      <a:pt x="143" y="604"/>
                      <a:pt x="128" y="616"/>
                    </a:cubicBezTo>
                    <a:cubicBezTo>
                      <a:pt x="114" y="628"/>
                      <a:pt x="82" y="660"/>
                      <a:pt x="77" y="676"/>
                    </a:cubicBezTo>
                    <a:cubicBezTo>
                      <a:pt x="72" y="691"/>
                      <a:pt x="19" y="770"/>
                      <a:pt x="9" y="800"/>
                    </a:cubicBezTo>
                    <a:cubicBezTo>
                      <a:pt x="1" y="826"/>
                      <a:pt x="0" y="870"/>
                      <a:pt x="9" y="892"/>
                    </a:cubicBezTo>
                    <a:cubicBezTo>
                      <a:pt x="19" y="914"/>
                      <a:pt x="167" y="1153"/>
                      <a:pt x="177" y="1165"/>
                    </a:cubicBezTo>
                    <a:cubicBezTo>
                      <a:pt x="183" y="1165"/>
                      <a:pt x="185" y="1166"/>
                      <a:pt x="190" y="1165"/>
                    </a:cubicBezTo>
                    <a:cubicBezTo>
                      <a:pt x="190" y="1177"/>
                      <a:pt x="168" y="1378"/>
                      <a:pt x="170" y="1393"/>
                    </a:cubicBezTo>
                    <a:cubicBezTo>
                      <a:pt x="181" y="1397"/>
                      <a:pt x="194" y="1400"/>
                      <a:pt x="216" y="1397"/>
                    </a:cubicBezTo>
                    <a:cubicBezTo>
                      <a:pt x="238" y="1395"/>
                      <a:pt x="258" y="1361"/>
                      <a:pt x="268" y="1358"/>
                    </a:cubicBezTo>
                    <a:cubicBezTo>
                      <a:pt x="275" y="1360"/>
                      <a:pt x="296" y="1359"/>
                      <a:pt x="322" y="1363"/>
                    </a:cubicBezTo>
                    <a:cubicBezTo>
                      <a:pt x="319" y="1382"/>
                      <a:pt x="324" y="1512"/>
                      <a:pt x="324" y="1549"/>
                    </a:cubicBezTo>
                    <a:cubicBezTo>
                      <a:pt x="324" y="1585"/>
                      <a:pt x="341" y="1710"/>
                      <a:pt x="343" y="1756"/>
                    </a:cubicBezTo>
                    <a:cubicBezTo>
                      <a:pt x="346" y="1802"/>
                      <a:pt x="363" y="1944"/>
                      <a:pt x="358" y="1978"/>
                    </a:cubicBezTo>
                    <a:cubicBezTo>
                      <a:pt x="353" y="2012"/>
                      <a:pt x="360" y="2183"/>
                      <a:pt x="358" y="2205"/>
                    </a:cubicBezTo>
                    <a:cubicBezTo>
                      <a:pt x="355" y="2227"/>
                      <a:pt x="375" y="2361"/>
                      <a:pt x="382" y="2390"/>
                    </a:cubicBezTo>
                    <a:cubicBezTo>
                      <a:pt x="390" y="2419"/>
                      <a:pt x="388" y="2464"/>
                      <a:pt x="388" y="2480"/>
                    </a:cubicBezTo>
                    <a:cubicBezTo>
                      <a:pt x="388" y="2496"/>
                      <a:pt x="393" y="2527"/>
                      <a:pt x="397" y="2545"/>
                    </a:cubicBezTo>
                    <a:cubicBezTo>
                      <a:pt x="400" y="2558"/>
                      <a:pt x="400" y="2576"/>
                      <a:pt x="407" y="2592"/>
                    </a:cubicBezTo>
                    <a:cubicBezTo>
                      <a:pt x="412" y="2594"/>
                      <a:pt x="423" y="2595"/>
                      <a:pt x="434" y="2596"/>
                    </a:cubicBezTo>
                    <a:cubicBezTo>
                      <a:pt x="427" y="2596"/>
                      <a:pt x="399" y="2634"/>
                      <a:pt x="394" y="2644"/>
                    </a:cubicBezTo>
                    <a:cubicBezTo>
                      <a:pt x="390" y="2653"/>
                      <a:pt x="394" y="2678"/>
                      <a:pt x="394" y="2688"/>
                    </a:cubicBezTo>
                    <a:cubicBezTo>
                      <a:pt x="394" y="2697"/>
                      <a:pt x="418" y="2713"/>
                      <a:pt x="454" y="2700"/>
                    </a:cubicBezTo>
                    <a:cubicBezTo>
                      <a:pt x="470" y="2694"/>
                      <a:pt x="526" y="2678"/>
                      <a:pt x="542" y="2662"/>
                    </a:cubicBezTo>
                    <a:cubicBezTo>
                      <a:pt x="553" y="2651"/>
                      <a:pt x="551" y="2639"/>
                      <a:pt x="560" y="2632"/>
                    </a:cubicBezTo>
                    <a:cubicBezTo>
                      <a:pt x="565" y="2628"/>
                      <a:pt x="571" y="2621"/>
                      <a:pt x="583" y="2610"/>
                    </a:cubicBezTo>
                    <a:cubicBezTo>
                      <a:pt x="586" y="2608"/>
                      <a:pt x="583" y="2598"/>
                      <a:pt x="583" y="2592"/>
                    </a:cubicBezTo>
                    <a:cubicBezTo>
                      <a:pt x="590" y="2589"/>
                      <a:pt x="613" y="2539"/>
                      <a:pt x="609" y="2524"/>
                    </a:cubicBezTo>
                    <a:cubicBezTo>
                      <a:pt x="603" y="2502"/>
                      <a:pt x="570" y="2324"/>
                      <a:pt x="568" y="2297"/>
                    </a:cubicBezTo>
                    <a:cubicBezTo>
                      <a:pt x="565" y="2271"/>
                      <a:pt x="558" y="2119"/>
                      <a:pt x="558" y="2092"/>
                    </a:cubicBezTo>
                    <a:cubicBezTo>
                      <a:pt x="558" y="2066"/>
                      <a:pt x="558" y="1968"/>
                      <a:pt x="563" y="1953"/>
                    </a:cubicBezTo>
                    <a:cubicBezTo>
                      <a:pt x="568" y="1939"/>
                      <a:pt x="609" y="1651"/>
                      <a:pt x="612" y="1629"/>
                    </a:cubicBezTo>
                    <a:cubicBezTo>
                      <a:pt x="614" y="1607"/>
                      <a:pt x="619" y="1585"/>
                      <a:pt x="626" y="1600"/>
                    </a:cubicBezTo>
                    <a:cubicBezTo>
                      <a:pt x="634" y="1614"/>
                      <a:pt x="663" y="1710"/>
                      <a:pt x="670" y="1736"/>
                    </a:cubicBezTo>
                    <a:cubicBezTo>
                      <a:pt x="677" y="1763"/>
                      <a:pt x="743" y="1946"/>
                      <a:pt x="743" y="2007"/>
                    </a:cubicBezTo>
                    <a:cubicBezTo>
                      <a:pt x="743" y="2068"/>
                      <a:pt x="777" y="2332"/>
                      <a:pt x="777" y="2356"/>
                    </a:cubicBezTo>
                    <a:cubicBezTo>
                      <a:pt x="777" y="2380"/>
                      <a:pt x="759" y="2483"/>
                      <a:pt x="759" y="2514"/>
                    </a:cubicBezTo>
                    <a:cubicBezTo>
                      <a:pt x="766" y="2531"/>
                      <a:pt x="807" y="2588"/>
                      <a:pt x="809" y="2600"/>
                    </a:cubicBezTo>
                    <a:cubicBezTo>
                      <a:pt x="812" y="2612"/>
                      <a:pt x="806" y="2637"/>
                      <a:pt x="811" y="2642"/>
                    </a:cubicBezTo>
                    <a:cubicBezTo>
                      <a:pt x="833" y="2664"/>
                      <a:pt x="863" y="2672"/>
                      <a:pt x="882" y="2679"/>
                    </a:cubicBezTo>
                    <a:cubicBezTo>
                      <a:pt x="901" y="2686"/>
                      <a:pt x="937" y="2692"/>
                      <a:pt x="942" y="2680"/>
                    </a:cubicBezTo>
                    <a:cubicBezTo>
                      <a:pt x="947" y="2668"/>
                      <a:pt x="954" y="2649"/>
                      <a:pt x="955" y="2639"/>
                    </a:cubicBezTo>
                    <a:cubicBezTo>
                      <a:pt x="957" y="2626"/>
                      <a:pt x="957" y="2609"/>
                      <a:pt x="947" y="2595"/>
                    </a:cubicBezTo>
                    <a:cubicBezTo>
                      <a:pt x="937" y="2580"/>
                      <a:pt x="926" y="2564"/>
                      <a:pt x="922" y="2556"/>
                    </a:cubicBezTo>
                    <a:cubicBezTo>
                      <a:pt x="929" y="2558"/>
                      <a:pt x="942" y="2557"/>
                      <a:pt x="948" y="2553"/>
                    </a:cubicBezTo>
                    <a:cubicBezTo>
                      <a:pt x="955" y="2549"/>
                      <a:pt x="972" y="2495"/>
                      <a:pt x="970" y="2475"/>
                    </a:cubicBezTo>
                    <a:cubicBezTo>
                      <a:pt x="968" y="2456"/>
                      <a:pt x="948" y="2378"/>
                      <a:pt x="951" y="2356"/>
                    </a:cubicBezTo>
                    <a:cubicBezTo>
                      <a:pt x="953" y="2334"/>
                      <a:pt x="948" y="2271"/>
                      <a:pt x="953" y="2224"/>
                    </a:cubicBezTo>
                    <a:cubicBezTo>
                      <a:pt x="958" y="2178"/>
                      <a:pt x="953" y="2053"/>
                      <a:pt x="951" y="2019"/>
                    </a:cubicBezTo>
                    <a:cubicBezTo>
                      <a:pt x="948" y="1985"/>
                      <a:pt x="941" y="1927"/>
                      <a:pt x="938" y="1897"/>
                    </a:cubicBezTo>
                    <a:cubicBezTo>
                      <a:pt x="936" y="1868"/>
                      <a:pt x="929" y="1802"/>
                      <a:pt x="929" y="1746"/>
                    </a:cubicBezTo>
                    <a:cubicBezTo>
                      <a:pt x="929" y="1690"/>
                      <a:pt x="924" y="1597"/>
                      <a:pt x="924" y="1563"/>
                    </a:cubicBezTo>
                    <a:cubicBezTo>
                      <a:pt x="924" y="1529"/>
                      <a:pt x="894" y="1493"/>
                      <a:pt x="904" y="1473"/>
                    </a:cubicBezTo>
                    <a:cubicBezTo>
                      <a:pt x="914" y="1454"/>
                      <a:pt x="902" y="1418"/>
                      <a:pt x="897" y="1405"/>
                    </a:cubicBezTo>
                    <a:cubicBezTo>
                      <a:pt x="948" y="1405"/>
                      <a:pt x="980" y="1370"/>
                      <a:pt x="999" y="1337"/>
                    </a:cubicBezTo>
                    <a:cubicBezTo>
                      <a:pt x="1005" y="1274"/>
                      <a:pt x="992" y="1166"/>
                      <a:pt x="991" y="1152"/>
                    </a:cubicBezTo>
                    <a:cubicBezTo>
                      <a:pt x="997" y="1152"/>
                      <a:pt x="1001" y="1152"/>
                      <a:pt x="1006" y="1152"/>
                    </a:cubicBezTo>
                    <a:close/>
                    <a:moveTo>
                      <a:pt x="214" y="941"/>
                    </a:moveTo>
                    <a:cubicBezTo>
                      <a:pt x="201" y="912"/>
                      <a:pt x="178" y="885"/>
                      <a:pt x="165" y="863"/>
                    </a:cubicBezTo>
                    <a:cubicBezTo>
                      <a:pt x="176" y="858"/>
                      <a:pt x="195" y="855"/>
                      <a:pt x="202" y="843"/>
                    </a:cubicBezTo>
                    <a:cubicBezTo>
                      <a:pt x="209" y="830"/>
                      <a:pt x="218" y="821"/>
                      <a:pt x="229" y="783"/>
                    </a:cubicBezTo>
                    <a:cubicBezTo>
                      <a:pt x="240" y="801"/>
                      <a:pt x="224" y="902"/>
                      <a:pt x="214" y="941"/>
                    </a:cubicBezTo>
                    <a:close/>
                    <a:moveTo>
                      <a:pt x="957" y="897"/>
                    </a:moveTo>
                    <a:cubicBezTo>
                      <a:pt x="950" y="912"/>
                      <a:pt x="963" y="938"/>
                      <a:pt x="961" y="950"/>
                    </a:cubicBezTo>
                    <a:cubicBezTo>
                      <a:pt x="960" y="954"/>
                      <a:pt x="950" y="958"/>
                      <a:pt x="948" y="955"/>
                    </a:cubicBezTo>
                    <a:cubicBezTo>
                      <a:pt x="944" y="948"/>
                      <a:pt x="929" y="804"/>
                      <a:pt x="931" y="800"/>
                    </a:cubicBezTo>
                    <a:cubicBezTo>
                      <a:pt x="940" y="801"/>
                      <a:pt x="977" y="827"/>
                      <a:pt x="986" y="848"/>
                    </a:cubicBezTo>
                    <a:cubicBezTo>
                      <a:pt x="988" y="863"/>
                      <a:pt x="964" y="882"/>
                      <a:pt x="957" y="89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sp>
            <p:nvSpPr>
              <p:cNvPr id="97" name="Freeform 35"/>
              <p:cNvSpPr>
                <a:spLocks/>
              </p:cNvSpPr>
              <p:nvPr/>
            </p:nvSpPr>
            <p:spPr bwMode="auto">
              <a:xfrm>
                <a:off x="4168383" y="3029577"/>
                <a:ext cx="658103" cy="1030108"/>
              </a:xfrm>
              <a:custGeom>
                <a:avLst/>
                <a:gdLst>
                  <a:gd name="T0" fmla="*/ 133 w 521"/>
                  <a:gd name="T1" fmla="*/ 11 h 817"/>
                  <a:gd name="T2" fmla="*/ 129 w 521"/>
                  <a:gd name="T3" fmla="*/ 25 h 817"/>
                  <a:gd name="T4" fmla="*/ 130 w 521"/>
                  <a:gd name="T5" fmla="*/ 89 h 817"/>
                  <a:gd name="T6" fmla="*/ 126 w 521"/>
                  <a:gd name="T7" fmla="*/ 399 h 817"/>
                  <a:gd name="T8" fmla="*/ 103 w 521"/>
                  <a:gd name="T9" fmla="*/ 539 h 817"/>
                  <a:gd name="T10" fmla="*/ 3 w 521"/>
                  <a:gd name="T11" fmla="*/ 684 h 817"/>
                  <a:gd name="T12" fmla="*/ 0 w 521"/>
                  <a:gd name="T13" fmla="*/ 697 h 817"/>
                  <a:gd name="T14" fmla="*/ 48 w 521"/>
                  <a:gd name="T15" fmla="*/ 719 h 817"/>
                  <a:gd name="T16" fmla="*/ 61 w 521"/>
                  <a:gd name="T17" fmla="*/ 745 h 817"/>
                  <a:gd name="T18" fmla="*/ 130 w 521"/>
                  <a:gd name="T19" fmla="*/ 790 h 817"/>
                  <a:gd name="T20" fmla="*/ 235 w 521"/>
                  <a:gd name="T21" fmla="*/ 815 h 817"/>
                  <a:gd name="T22" fmla="*/ 370 w 521"/>
                  <a:gd name="T23" fmla="*/ 814 h 817"/>
                  <a:gd name="T24" fmla="*/ 424 w 521"/>
                  <a:gd name="T25" fmla="*/ 813 h 817"/>
                  <a:gd name="T26" fmla="*/ 464 w 521"/>
                  <a:gd name="T27" fmla="*/ 783 h 817"/>
                  <a:gd name="T28" fmla="*/ 434 w 521"/>
                  <a:gd name="T29" fmla="*/ 796 h 817"/>
                  <a:gd name="T30" fmla="*/ 416 w 521"/>
                  <a:gd name="T31" fmla="*/ 793 h 817"/>
                  <a:gd name="T32" fmla="*/ 429 w 521"/>
                  <a:gd name="T33" fmla="*/ 773 h 817"/>
                  <a:gd name="T34" fmla="*/ 474 w 521"/>
                  <a:gd name="T35" fmla="*/ 744 h 817"/>
                  <a:gd name="T36" fmla="*/ 508 w 521"/>
                  <a:gd name="T37" fmla="*/ 728 h 817"/>
                  <a:gd name="T38" fmla="*/ 520 w 521"/>
                  <a:gd name="T39" fmla="*/ 724 h 817"/>
                  <a:gd name="T40" fmla="*/ 518 w 521"/>
                  <a:gd name="T41" fmla="*/ 711 h 817"/>
                  <a:gd name="T42" fmla="*/ 484 w 521"/>
                  <a:gd name="T43" fmla="*/ 646 h 817"/>
                  <a:gd name="T44" fmla="*/ 427 w 521"/>
                  <a:gd name="T45" fmla="*/ 568 h 817"/>
                  <a:gd name="T46" fmla="*/ 367 w 521"/>
                  <a:gd name="T47" fmla="*/ 407 h 817"/>
                  <a:gd name="T48" fmla="*/ 347 w 521"/>
                  <a:gd name="T49" fmla="*/ 228 h 817"/>
                  <a:gd name="T50" fmla="*/ 324 w 521"/>
                  <a:gd name="T51" fmla="*/ 7 h 817"/>
                  <a:gd name="T52" fmla="*/ 315 w 521"/>
                  <a:gd name="T53" fmla="*/ 0 h 817"/>
                  <a:gd name="T54" fmla="*/ 236 w 521"/>
                  <a:gd name="T55" fmla="*/ 81 h 817"/>
                  <a:gd name="T56" fmla="*/ 218 w 521"/>
                  <a:gd name="T57" fmla="*/ 81 h 817"/>
                  <a:gd name="T58" fmla="*/ 133 w 521"/>
                  <a:gd name="T59" fmla="*/ 11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1" h="817">
                    <a:moveTo>
                      <a:pt x="133" y="11"/>
                    </a:moveTo>
                    <a:cubicBezTo>
                      <a:pt x="132" y="15"/>
                      <a:pt x="130" y="22"/>
                      <a:pt x="129" y="25"/>
                    </a:cubicBezTo>
                    <a:cubicBezTo>
                      <a:pt x="128" y="44"/>
                      <a:pt x="129" y="73"/>
                      <a:pt x="130" y="89"/>
                    </a:cubicBezTo>
                    <a:cubicBezTo>
                      <a:pt x="131" y="105"/>
                      <a:pt x="127" y="377"/>
                      <a:pt x="126" y="399"/>
                    </a:cubicBezTo>
                    <a:cubicBezTo>
                      <a:pt x="126" y="421"/>
                      <a:pt x="111" y="524"/>
                      <a:pt x="103" y="539"/>
                    </a:cubicBezTo>
                    <a:cubicBezTo>
                      <a:pt x="94" y="555"/>
                      <a:pt x="8" y="679"/>
                      <a:pt x="3" y="684"/>
                    </a:cubicBezTo>
                    <a:cubicBezTo>
                      <a:pt x="4" y="688"/>
                      <a:pt x="1" y="694"/>
                      <a:pt x="0" y="697"/>
                    </a:cubicBezTo>
                    <a:cubicBezTo>
                      <a:pt x="1" y="702"/>
                      <a:pt x="39" y="711"/>
                      <a:pt x="48" y="719"/>
                    </a:cubicBezTo>
                    <a:cubicBezTo>
                      <a:pt x="57" y="727"/>
                      <a:pt x="63" y="740"/>
                      <a:pt x="61" y="745"/>
                    </a:cubicBezTo>
                    <a:cubicBezTo>
                      <a:pt x="70" y="753"/>
                      <a:pt x="118" y="785"/>
                      <a:pt x="130" y="790"/>
                    </a:cubicBezTo>
                    <a:cubicBezTo>
                      <a:pt x="143" y="794"/>
                      <a:pt x="190" y="811"/>
                      <a:pt x="235" y="815"/>
                    </a:cubicBezTo>
                    <a:cubicBezTo>
                      <a:pt x="267" y="817"/>
                      <a:pt x="347" y="814"/>
                      <a:pt x="370" y="814"/>
                    </a:cubicBezTo>
                    <a:cubicBezTo>
                      <a:pt x="392" y="814"/>
                      <a:pt x="419" y="813"/>
                      <a:pt x="424" y="813"/>
                    </a:cubicBezTo>
                    <a:cubicBezTo>
                      <a:pt x="434" y="808"/>
                      <a:pt x="455" y="789"/>
                      <a:pt x="464" y="783"/>
                    </a:cubicBezTo>
                    <a:cubicBezTo>
                      <a:pt x="456" y="788"/>
                      <a:pt x="441" y="793"/>
                      <a:pt x="434" y="796"/>
                    </a:cubicBezTo>
                    <a:cubicBezTo>
                      <a:pt x="427" y="799"/>
                      <a:pt x="419" y="799"/>
                      <a:pt x="416" y="793"/>
                    </a:cubicBezTo>
                    <a:cubicBezTo>
                      <a:pt x="414" y="786"/>
                      <a:pt x="421" y="778"/>
                      <a:pt x="429" y="773"/>
                    </a:cubicBezTo>
                    <a:cubicBezTo>
                      <a:pt x="437" y="769"/>
                      <a:pt x="466" y="749"/>
                      <a:pt x="474" y="744"/>
                    </a:cubicBezTo>
                    <a:cubicBezTo>
                      <a:pt x="482" y="740"/>
                      <a:pt x="500" y="731"/>
                      <a:pt x="508" y="728"/>
                    </a:cubicBezTo>
                    <a:cubicBezTo>
                      <a:pt x="512" y="727"/>
                      <a:pt x="517" y="725"/>
                      <a:pt x="520" y="724"/>
                    </a:cubicBezTo>
                    <a:cubicBezTo>
                      <a:pt x="521" y="721"/>
                      <a:pt x="520" y="715"/>
                      <a:pt x="518" y="711"/>
                    </a:cubicBezTo>
                    <a:cubicBezTo>
                      <a:pt x="516" y="704"/>
                      <a:pt x="497" y="665"/>
                      <a:pt x="484" y="646"/>
                    </a:cubicBezTo>
                    <a:cubicBezTo>
                      <a:pt x="472" y="627"/>
                      <a:pt x="437" y="586"/>
                      <a:pt x="427" y="568"/>
                    </a:cubicBezTo>
                    <a:cubicBezTo>
                      <a:pt x="416" y="550"/>
                      <a:pt x="369" y="438"/>
                      <a:pt x="367" y="407"/>
                    </a:cubicBezTo>
                    <a:cubicBezTo>
                      <a:pt x="364" y="375"/>
                      <a:pt x="347" y="251"/>
                      <a:pt x="347" y="228"/>
                    </a:cubicBezTo>
                    <a:cubicBezTo>
                      <a:pt x="347" y="204"/>
                      <a:pt x="332" y="30"/>
                      <a:pt x="324" y="7"/>
                    </a:cubicBezTo>
                    <a:cubicBezTo>
                      <a:pt x="321" y="4"/>
                      <a:pt x="318" y="2"/>
                      <a:pt x="315" y="0"/>
                    </a:cubicBezTo>
                    <a:cubicBezTo>
                      <a:pt x="315" y="27"/>
                      <a:pt x="242" y="78"/>
                      <a:pt x="236" y="81"/>
                    </a:cubicBezTo>
                    <a:cubicBezTo>
                      <a:pt x="231" y="82"/>
                      <a:pt x="225" y="82"/>
                      <a:pt x="218" y="81"/>
                    </a:cubicBezTo>
                    <a:cubicBezTo>
                      <a:pt x="191" y="71"/>
                      <a:pt x="140" y="34"/>
                      <a:pt x="13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sp>
            <p:nvSpPr>
              <p:cNvPr id="98" name="Freeform 36"/>
              <p:cNvSpPr>
                <a:spLocks/>
              </p:cNvSpPr>
              <p:nvPr/>
            </p:nvSpPr>
            <p:spPr bwMode="auto">
              <a:xfrm>
                <a:off x="4373301" y="3136765"/>
                <a:ext cx="167875" cy="963904"/>
              </a:xfrm>
              <a:custGeom>
                <a:avLst/>
                <a:gdLst>
                  <a:gd name="T0" fmla="*/ 55 w 133"/>
                  <a:gd name="T1" fmla="*/ 0 h 764"/>
                  <a:gd name="T2" fmla="*/ 74 w 133"/>
                  <a:gd name="T3" fmla="*/ 0 h 764"/>
                  <a:gd name="T4" fmla="*/ 98 w 133"/>
                  <a:gd name="T5" fmla="*/ 28 h 764"/>
                  <a:gd name="T6" fmla="*/ 86 w 133"/>
                  <a:gd name="T7" fmla="*/ 66 h 764"/>
                  <a:gd name="T8" fmla="*/ 89 w 133"/>
                  <a:gd name="T9" fmla="*/ 85 h 764"/>
                  <a:gd name="T10" fmla="*/ 105 w 133"/>
                  <a:gd name="T11" fmla="*/ 109 h 764"/>
                  <a:gd name="T12" fmla="*/ 123 w 133"/>
                  <a:gd name="T13" fmla="*/ 369 h 764"/>
                  <a:gd name="T14" fmla="*/ 133 w 133"/>
                  <a:gd name="T15" fmla="*/ 677 h 764"/>
                  <a:gd name="T16" fmla="*/ 59 w 133"/>
                  <a:gd name="T17" fmla="*/ 763 h 764"/>
                  <a:gd name="T18" fmla="*/ 0 w 133"/>
                  <a:gd name="T19" fmla="*/ 691 h 764"/>
                  <a:gd name="T20" fmla="*/ 19 w 133"/>
                  <a:gd name="T21" fmla="*/ 372 h 764"/>
                  <a:gd name="T22" fmla="*/ 31 w 133"/>
                  <a:gd name="T23" fmla="*/ 154 h 764"/>
                  <a:gd name="T24" fmla="*/ 55 w 133"/>
                  <a:gd name="T25" fmla="*/ 99 h 764"/>
                  <a:gd name="T26" fmla="*/ 57 w 133"/>
                  <a:gd name="T27" fmla="*/ 73 h 764"/>
                  <a:gd name="T28" fmla="*/ 35 w 133"/>
                  <a:gd name="T29" fmla="*/ 43 h 764"/>
                  <a:gd name="T30" fmla="*/ 55 w 133"/>
                  <a:gd name="T3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 h="764">
                    <a:moveTo>
                      <a:pt x="55" y="0"/>
                    </a:moveTo>
                    <a:cubicBezTo>
                      <a:pt x="59" y="0"/>
                      <a:pt x="69" y="0"/>
                      <a:pt x="74" y="0"/>
                    </a:cubicBezTo>
                    <a:cubicBezTo>
                      <a:pt x="83" y="7"/>
                      <a:pt x="91" y="18"/>
                      <a:pt x="98" y="28"/>
                    </a:cubicBezTo>
                    <a:cubicBezTo>
                      <a:pt x="100" y="32"/>
                      <a:pt x="86" y="52"/>
                      <a:pt x="86" y="66"/>
                    </a:cubicBezTo>
                    <a:cubicBezTo>
                      <a:pt x="87" y="71"/>
                      <a:pt x="88" y="81"/>
                      <a:pt x="89" y="85"/>
                    </a:cubicBezTo>
                    <a:cubicBezTo>
                      <a:pt x="92" y="89"/>
                      <a:pt x="100" y="96"/>
                      <a:pt x="105" y="109"/>
                    </a:cubicBezTo>
                    <a:cubicBezTo>
                      <a:pt x="109" y="123"/>
                      <a:pt x="120" y="323"/>
                      <a:pt x="123" y="369"/>
                    </a:cubicBezTo>
                    <a:cubicBezTo>
                      <a:pt x="126" y="415"/>
                      <a:pt x="133" y="658"/>
                      <a:pt x="133" y="677"/>
                    </a:cubicBezTo>
                    <a:cubicBezTo>
                      <a:pt x="129" y="698"/>
                      <a:pt x="66" y="759"/>
                      <a:pt x="59" y="763"/>
                    </a:cubicBezTo>
                    <a:cubicBezTo>
                      <a:pt x="48" y="764"/>
                      <a:pt x="12" y="700"/>
                      <a:pt x="0" y="691"/>
                    </a:cubicBezTo>
                    <a:cubicBezTo>
                      <a:pt x="1" y="645"/>
                      <a:pt x="21" y="437"/>
                      <a:pt x="19" y="372"/>
                    </a:cubicBezTo>
                    <a:cubicBezTo>
                      <a:pt x="18" y="336"/>
                      <a:pt x="30" y="167"/>
                      <a:pt x="31" y="154"/>
                    </a:cubicBezTo>
                    <a:cubicBezTo>
                      <a:pt x="33" y="142"/>
                      <a:pt x="49" y="108"/>
                      <a:pt x="55" y="99"/>
                    </a:cubicBezTo>
                    <a:cubicBezTo>
                      <a:pt x="55" y="94"/>
                      <a:pt x="57" y="81"/>
                      <a:pt x="57" y="73"/>
                    </a:cubicBezTo>
                    <a:cubicBezTo>
                      <a:pt x="54" y="67"/>
                      <a:pt x="44" y="45"/>
                      <a:pt x="35" y="43"/>
                    </a:cubicBezTo>
                    <a:cubicBezTo>
                      <a:pt x="36" y="30"/>
                      <a:pt x="48" y="4"/>
                      <a:pt x="55" y="0"/>
                    </a:cubicBezTo>
                    <a:close/>
                  </a:path>
                </a:pathLst>
              </a:custGeom>
              <a:solidFill>
                <a:schemeClr val="accent1">
                  <a:lumMod val="60000"/>
                  <a:lumOff val="40000"/>
                </a:schemeClr>
              </a:solidFill>
              <a:ln>
                <a:noFill/>
              </a:ln>
            </p:spPr>
            <p:txBody>
              <a:bodyPr vert="horz" wrap="square" lIns="82623" tIns="41312" rIns="82623" bIns="41312" numCol="1" anchor="t" anchorCtr="0" compatLnSpc="1">
                <a:prstTxWarp prst="textNoShape">
                  <a:avLst/>
                </a:prstTxWarp>
              </a:bodyPr>
              <a:lstStyle/>
              <a:p>
                <a:pPr defTabSz="889068"/>
                <a:endParaRPr lang="en-US" sz="1717">
                  <a:solidFill>
                    <a:prstClr val="black"/>
                  </a:solidFill>
                  <a:latin typeface="Calibri"/>
                </a:endParaRPr>
              </a:p>
            </p:txBody>
          </p:sp>
        </p:grpSp>
      </p:grpSp>
      <p:sp>
        <p:nvSpPr>
          <p:cNvPr id="100" name="TextBox 99"/>
          <p:cNvSpPr txBox="1"/>
          <p:nvPr/>
        </p:nvSpPr>
        <p:spPr>
          <a:xfrm>
            <a:off x="10366612" y="2491190"/>
            <a:ext cx="1239189" cy="451283"/>
          </a:xfrm>
          <a:prstGeom prst="rect">
            <a:avLst/>
          </a:prstGeom>
          <a:noFill/>
        </p:spPr>
        <p:txBody>
          <a:bodyPr wrap="square" lIns="88904" tIns="44453" rIns="88904" bIns="44453" rtlCol="0">
            <a:spAutoFit/>
          </a:bodyPr>
          <a:lstStyle/>
          <a:p>
            <a:pPr algn="ctr" defTabSz="889068"/>
            <a:endParaRPr lang="en-US" sz="2349" dirty="0">
              <a:solidFill>
                <a:prstClr val="black"/>
              </a:solidFill>
              <a:latin typeface="Calibri"/>
            </a:endParaRPr>
          </a:p>
        </p:txBody>
      </p:sp>
      <p:sp>
        <p:nvSpPr>
          <p:cNvPr id="2" name="Rectangle 1"/>
          <p:cNvSpPr/>
          <p:nvPr/>
        </p:nvSpPr>
        <p:spPr>
          <a:xfrm>
            <a:off x="719998" y="723221"/>
            <a:ext cx="5578711" cy="842923"/>
          </a:xfrm>
          <a:prstGeom prst="rect">
            <a:avLst/>
          </a:prstGeom>
        </p:spPr>
        <p:txBody>
          <a:bodyPr wrap="square">
            <a:spAutoFit/>
          </a:bodyPr>
          <a:lstStyle/>
          <a:p>
            <a:pPr algn="just" fontAlgn="base">
              <a:spcBef>
                <a:spcPct val="0"/>
              </a:spcBef>
              <a:spcAft>
                <a:spcPct val="0"/>
              </a:spcAft>
            </a:pPr>
            <a:r>
              <a:rPr lang="en-US" sz="1626" b="1" i="1" dirty="0">
                <a:solidFill>
                  <a:srgbClr val="FFFFFF"/>
                </a:solidFill>
                <a:latin typeface="Arial"/>
                <a:cs typeface="Arial" panose="020B0604020202020204" pitchFamily="34" charset="0"/>
              </a:rPr>
              <a:t>The Office of </a:t>
            </a:r>
            <a:r>
              <a:rPr lang="en-US" sz="1626" b="1" i="1" dirty="0" smtClean="0">
                <a:solidFill>
                  <a:srgbClr val="FFFFFF"/>
                </a:solidFill>
                <a:latin typeface="Arial"/>
                <a:cs typeface="Arial" panose="020B0604020202020204" pitchFamily="34" charset="0"/>
              </a:rPr>
              <a:t>Assurance and </a:t>
            </a:r>
            <a:r>
              <a:rPr lang="en-US" sz="1626" b="1" i="1" dirty="0">
                <a:solidFill>
                  <a:srgbClr val="FFFFFF"/>
                </a:solidFill>
                <a:latin typeface="Arial"/>
                <a:cs typeface="Arial" panose="020B0604020202020204" pitchFamily="34" charset="0"/>
              </a:rPr>
              <a:t>Compliance Services (ACS) is responsible for mitigating risk across all business areas of the Mount Sinai Health System. </a:t>
            </a:r>
          </a:p>
        </p:txBody>
      </p:sp>
      <p:grpSp>
        <p:nvGrpSpPr>
          <p:cNvPr id="166" name="Group 165"/>
          <p:cNvGrpSpPr/>
          <p:nvPr/>
        </p:nvGrpSpPr>
        <p:grpSpPr>
          <a:xfrm>
            <a:off x="6270850" y="568977"/>
            <a:ext cx="2067691" cy="2068516"/>
            <a:chOff x="4074292" y="789086"/>
            <a:chExt cx="2161425" cy="2023190"/>
          </a:xfrm>
        </p:grpSpPr>
        <p:grpSp>
          <p:nvGrpSpPr>
            <p:cNvPr id="167" name="Group 166"/>
            <p:cNvGrpSpPr/>
            <p:nvPr/>
          </p:nvGrpSpPr>
          <p:grpSpPr>
            <a:xfrm>
              <a:off x="4074292" y="789086"/>
              <a:ext cx="2161425" cy="2023190"/>
              <a:chOff x="4074292" y="789086"/>
              <a:chExt cx="2161425" cy="2023190"/>
            </a:xfrm>
          </p:grpSpPr>
          <p:grpSp>
            <p:nvGrpSpPr>
              <p:cNvPr id="169" name="Group 168"/>
              <p:cNvGrpSpPr/>
              <p:nvPr/>
            </p:nvGrpSpPr>
            <p:grpSpPr>
              <a:xfrm>
                <a:off x="4074292" y="839668"/>
                <a:ext cx="2161425" cy="1972608"/>
                <a:chOff x="-2759456" y="4024333"/>
                <a:chExt cx="2161425" cy="1972608"/>
              </a:xfrm>
            </p:grpSpPr>
            <p:sp>
              <p:nvSpPr>
                <p:cNvPr id="172" name="Oval 171"/>
                <p:cNvSpPr/>
                <p:nvPr/>
              </p:nvSpPr>
              <p:spPr>
                <a:xfrm>
                  <a:off x="-2759456" y="5638800"/>
                  <a:ext cx="2161425" cy="358141"/>
                </a:xfrm>
                <a:prstGeom prst="ellipse">
                  <a:avLst/>
                </a:prstGeom>
                <a:gradFill flip="none" rotWithShape="1">
                  <a:gsLst>
                    <a:gs pos="0">
                      <a:schemeClr val="tx1">
                        <a:lumMod val="85000"/>
                        <a:lumOff val="15000"/>
                      </a:schemeClr>
                    </a:gs>
                    <a:gs pos="100000">
                      <a:schemeClr val="bg1">
                        <a:lumMod val="50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grpSp>
              <p:nvGrpSpPr>
                <p:cNvPr id="173" name="Group 172"/>
                <p:cNvGrpSpPr/>
                <p:nvPr/>
              </p:nvGrpSpPr>
              <p:grpSpPr>
                <a:xfrm>
                  <a:off x="-2615758" y="4024333"/>
                  <a:ext cx="1839958" cy="1843067"/>
                  <a:chOff x="-2615758" y="3967507"/>
                  <a:chExt cx="1839958" cy="1843067"/>
                </a:xfrm>
              </p:grpSpPr>
              <p:sp>
                <p:nvSpPr>
                  <p:cNvPr id="174" name="Oval 173"/>
                  <p:cNvSpPr/>
                  <p:nvPr/>
                </p:nvSpPr>
                <p:spPr>
                  <a:xfrm>
                    <a:off x="-2580121" y="3967507"/>
                    <a:ext cx="1802759" cy="1802759"/>
                  </a:xfrm>
                  <a:prstGeom prst="ellipse">
                    <a:avLst/>
                  </a:prstGeom>
                  <a:gradFill flip="none" rotWithShape="1">
                    <a:gsLst>
                      <a:gs pos="28000">
                        <a:srgbClr val="2C70BB"/>
                      </a:gs>
                      <a:gs pos="83000">
                        <a:schemeClr val="accent1">
                          <a:lumMod val="75000"/>
                        </a:schemeClr>
                      </a:gs>
                    </a:gsLst>
                    <a:path path="circle">
                      <a:fillToRect l="50000" t="50000" r="50000" b="50000"/>
                    </a:path>
                    <a:tileRect/>
                  </a:gradFill>
                  <a:ln>
                    <a:noFill/>
                  </a:ln>
                  <a:effectLst>
                    <a:reflection blurRad="6350" stA="20000" endPos="10000" dir="5400000" sy="-100000" algn="bl" rotWithShape="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75" name="Oval 174"/>
                  <p:cNvSpPr/>
                  <p:nvPr/>
                </p:nvSpPr>
                <p:spPr>
                  <a:xfrm rot="18734772">
                    <a:off x="-2575913" y="3936620"/>
                    <a:ext cx="1731936" cy="1811626"/>
                  </a:xfrm>
                  <a:prstGeom prst="ellipse">
                    <a:avLst/>
                  </a:prstGeom>
                  <a:gradFill flip="none" rotWithShape="1">
                    <a:gsLst>
                      <a:gs pos="0">
                        <a:schemeClr val="accent1">
                          <a:lumMod val="60000"/>
                          <a:lumOff val="40000"/>
                        </a:schemeClr>
                      </a:gs>
                      <a:gs pos="77000">
                        <a:schemeClr val="accent1">
                          <a:lumMod val="75000"/>
                        </a:schemeClr>
                      </a:gs>
                    </a:gsLst>
                    <a:lin ang="5400000" scaled="1"/>
                    <a:tileRect/>
                  </a:gradFill>
                  <a:ln>
                    <a:noFill/>
                  </a:ln>
                  <a:effectLst>
                    <a:reflection blurRad="6350" stA="20000" endPos="10000" dir="5400000" sy="-100000" algn="bl" rotWithShape="0"/>
                    <a:softEdge rad="12700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dirty="0">
                      <a:solidFill>
                        <a:prstClr val="white"/>
                      </a:solidFill>
                    </a:endParaRPr>
                  </a:p>
                </p:txBody>
              </p:sp>
              <p:sp>
                <p:nvSpPr>
                  <p:cNvPr id="176" name="Oval 175"/>
                  <p:cNvSpPr/>
                  <p:nvPr/>
                </p:nvSpPr>
                <p:spPr>
                  <a:xfrm rot="18689218">
                    <a:off x="-2591238" y="3998473"/>
                    <a:ext cx="1802758" cy="1802758"/>
                  </a:xfrm>
                  <a:prstGeom prst="ellipse">
                    <a:avLst/>
                  </a:prstGeom>
                  <a:gradFill flip="none" rotWithShape="1">
                    <a:gsLst>
                      <a:gs pos="90008">
                        <a:schemeClr val="accent1">
                          <a:lumMod val="0"/>
                          <a:alpha val="80000"/>
                        </a:schemeClr>
                      </a:gs>
                      <a:gs pos="98000">
                        <a:schemeClr val="accent1">
                          <a:lumMod val="75000"/>
                          <a:alpha val="0"/>
                        </a:schemeClr>
                      </a:gs>
                      <a:gs pos="14000">
                        <a:schemeClr val="accent1">
                          <a:lumMod val="60000"/>
                          <a:lumOff val="40000"/>
                          <a:alpha val="0"/>
                        </a:schemeClr>
                      </a:gs>
                      <a:gs pos="76000">
                        <a:schemeClr val="accent1">
                          <a:lumMod val="75000"/>
                          <a:alpha val="32000"/>
                        </a:schemeClr>
                      </a:gs>
                    </a:gsLst>
                    <a:path path="circle">
                      <a:fillToRect l="100000" b="100000"/>
                    </a:path>
                    <a:tileRect t="-100000" r="-100000"/>
                  </a:gradFill>
                  <a:ln>
                    <a:noFill/>
                  </a:ln>
                  <a:effectLst>
                    <a:softEdge rad="6350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77" name="Oval 176"/>
                  <p:cNvSpPr/>
                  <p:nvPr/>
                </p:nvSpPr>
                <p:spPr>
                  <a:xfrm rot="20725543">
                    <a:off x="-2578559" y="4007815"/>
                    <a:ext cx="1802759" cy="1802759"/>
                  </a:xfrm>
                  <a:prstGeom prst="ellipse">
                    <a:avLst/>
                  </a:prstGeom>
                  <a:gradFill flip="none" rotWithShape="1">
                    <a:gsLst>
                      <a:gs pos="13000">
                        <a:schemeClr val="accent1">
                          <a:lumMod val="60000"/>
                          <a:lumOff val="40000"/>
                          <a:alpha val="43000"/>
                        </a:schemeClr>
                      </a:gs>
                      <a:gs pos="45000">
                        <a:schemeClr val="accent1">
                          <a:lumMod val="60000"/>
                          <a:lumOff val="40000"/>
                          <a:alpha val="1000"/>
                        </a:schemeClr>
                      </a:gs>
                      <a:gs pos="78000">
                        <a:schemeClr val="accent1">
                          <a:lumMod val="75000"/>
                          <a:alpha val="19000"/>
                        </a:schemeClr>
                      </a:gs>
                    </a:gsLst>
                    <a:path path="circle">
                      <a:fillToRect l="100000" b="100000"/>
                    </a:path>
                    <a:tileRect t="-100000" r="-100000"/>
                  </a:gradFill>
                  <a:ln>
                    <a:noFill/>
                  </a:ln>
                  <a:effectLst>
                    <a:softEdge rad="63500"/>
                  </a:effectLst>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78" name="Oval 177"/>
                  <p:cNvSpPr/>
                  <p:nvPr/>
                </p:nvSpPr>
                <p:spPr>
                  <a:xfrm>
                    <a:off x="-2368032" y="3997252"/>
                    <a:ext cx="1378579" cy="977680"/>
                  </a:xfrm>
                  <a:prstGeom prst="ellipse">
                    <a:avLst/>
                  </a:prstGeom>
                  <a:gradFill flip="none" rotWithShape="1">
                    <a:gsLst>
                      <a:gs pos="0">
                        <a:schemeClr val="bg1">
                          <a:lumMod val="95000"/>
                          <a:alpha val="40000"/>
                        </a:schemeClr>
                      </a:gs>
                      <a:gs pos="67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2349" dirty="0">
                      <a:solidFill>
                        <a:prstClr val="white"/>
                      </a:solidFill>
                    </a:endParaRPr>
                  </a:p>
                </p:txBody>
              </p:sp>
            </p:grpSp>
          </p:grpSp>
          <p:sp>
            <p:nvSpPr>
              <p:cNvPr id="170" name="Oval 146"/>
              <p:cNvSpPr/>
              <p:nvPr/>
            </p:nvSpPr>
            <p:spPr>
              <a:xfrm rot="9622922">
                <a:off x="4127281" y="789086"/>
                <a:ext cx="1718097" cy="798050"/>
              </a:xfrm>
              <a:custGeom>
                <a:avLst/>
                <a:gdLst>
                  <a:gd name="connsiteX0" fmla="*/ 0 w 921001"/>
                  <a:gd name="connsiteY0" fmla="*/ 374754 h 749507"/>
                  <a:gd name="connsiteX1" fmla="*/ 460501 w 921001"/>
                  <a:gd name="connsiteY1" fmla="*/ 0 h 749507"/>
                  <a:gd name="connsiteX2" fmla="*/ 921002 w 921001"/>
                  <a:gd name="connsiteY2" fmla="*/ 374754 h 749507"/>
                  <a:gd name="connsiteX3" fmla="*/ 460501 w 921001"/>
                  <a:gd name="connsiteY3" fmla="*/ 749508 h 749507"/>
                  <a:gd name="connsiteX4" fmla="*/ 0 w 921001"/>
                  <a:gd name="connsiteY4" fmla="*/ 374754 h 749507"/>
                  <a:gd name="connsiteX0" fmla="*/ 43 w 921045"/>
                  <a:gd name="connsiteY0" fmla="*/ 109076 h 483830"/>
                  <a:gd name="connsiteX1" fmla="*/ 481687 w 921045"/>
                  <a:gd name="connsiteY1" fmla="*/ 53264 h 483830"/>
                  <a:gd name="connsiteX2" fmla="*/ 921045 w 921045"/>
                  <a:gd name="connsiteY2" fmla="*/ 109076 h 483830"/>
                  <a:gd name="connsiteX3" fmla="*/ 460544 w 921045"/>
                  <a:gd name="connsiteY3" fmla="*/ 483830 h 483830"/>
                  <a:gd name="connsiteX4" fmla="*/ 43 w 921045"/>
                  <a:gd name="connsiteY4" fmla="*/ 109076 h 483830"/>
                  <a:gd name="connsiteX0" fmla="*/ 21 w 1068380"/>
                  <a:gd name="connsiteY0" fmla="*/ 21559 h 533179"/>
                  <a:gd name="connsiteX1" fmla="*/ 629022 w 1068380"/>
                  <a:gd name="connsiteY1" fmla="*/ 100798 h 533179"/>
                  <a:gd name="connsiteX2" fmla="*/ 1068380 w 1068380"/>
                  <a:gd name="connsiteY2" fmla="*/ 156610 h 533179"/>
                  <a:gd name="connsiteX3" fmla="*/ 607879 w 1068380"/>
                  <a:gd name="connsiteY3" fmla="*/ 531364 h 533179"/>
                  <a:gd name="connsiteX4" fmla="*/ 21 w 1068380"/>
                  <a:gd name="connsiteY4" fmla="*/ 21559 h 533179"/>
                  <a:gd name="connsiteX0" fmla="*/ 25 w 1461292"/>
                  <a:gd name="connsiteY0" fmla="*/ 24175 h 534281"/>
                  <a:gd name="connsiteX1" fmla="*/ 629026 w 1461292"/>
                  <a:gd name="connsiteY1" fmla="*/ 103414 h 534281"/>
                  <a:gd name="connsiteX2" fmla="*/ 1461292 w 1461292"/>
                  <a:gd name="connsiteY2" fmla="*/ 85517 h 534281"/>
                  <a:gd name="connsiteX3" fmla="*/ 607883 w 1461292"/>
                  <a:gd name="connsiteY3" fmla="*/ 533980 h 534281"/>
                  <a:gd name="connsiteX4" fmla="*/ 25 w 1461292"/>
                  <a:gd name="connsiteY4" fmla="*/ 24175 h 534281"/>
                  <a:gd name="connsiteX0" fmla="*/ 20 w 1563269"/>
                  <a:gd name="connsiteY0" fmla="*/ 13792 h 632981"/>
                  <a:gd name="connsiteX1" fmla="*/ 731003 w 1563269"/>
                  <a:gd name="connsiteY1" fmla="*/ 200384 h 632981"/>
                  <a:gd name="connsiteX2" fmla="*/ 1563269 w 1563269"/>
                  <a:gd name="connsiteY2" fmla="*/ 182487 h 632981"/>
                  <a:gd name="connsiteX3" fmla="*/ 709860 w 1563269"/>
                  <a:gd name="connsiteY3" fmla="*/ 630950 h 632981"/>
                  <a:gd name="connsiteX4" fmla="*/ 20 w 1563269"/>
                  <a:gd name="connsiteY4" fmla="*/ 13792 h 632981"/>
                  <a:gd name="connsiteX0" fmla="*/ 15 w 1718100"/>
                  <a:gd name="connsiteY0" fmla="*/ 11664 h 693602"/>
                  <a:gd name="connsiteX1" fmla="*/ 885834 w 1718100"/>
                  <a:gd name="connsiteY1" fmla="*/ 259484 h 693602"/>
                  <a:gd name="connsiteX2" fmla="*/ 1718100 w 1718100"/>
                  <a:gd name="connsiteY2" fmla="*/ 241587 h 693602"/>
                  <a:gd name="connsiteX3" fmla="*/ 864691 w 1718100"/>
                  <a:gd name="connsiteY3" fmla="*/ 690050 h 693602"/>
                  <a:gd name="connsiteX4" fmla="*/ 15 w 1718100"/>
                  <a:gd name="connsiteY4" fmla="*/ 11664 h 693602"/>
                  <a:gd name="connsiteX0" fmla="*/ 12 w 1718097"/>
                  <a:gd name="connsiteY0" fmla="*/ 16351 h 798050"/>
                  <a:gd name="connsiteX1" fmla="*/ 885831 w 1718097"/>
                  <a:gd name="connsiteY1" fmla="*/ 264171 h 798050"/>
                  <a:gd name="connsiteX2" fmla="*/ 1718097 w 1718097"/>
                  <a:gd name="connsiteY2" fmla="*/ 246274 h 798050"/>
                  <a:gd name="connsiteX3" fmla="*/ 867692 w 1718097"/>
                  <a:gd name="connsiteY3" fmla="*/ 795361 h 798050"/>
                  <a:gd name="connsiteX4" fmla="*/ 12 w 1718097"/>
                  <a:gd name="connsiteY4" fmla="*/ 16351 h 79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097" h="798050">
                    <a:moveTo>
                      <a:pt x="12" y="16351"/>
                    </a:moveTo>
                    <a:cubicBezTo>
                      <a:pt x="3035" y="-72181"/>
                      <a:pt x="599484" y="225851"/>
                      <a:pt x="885831" y="264171"/>
                    </a:cubicBezTo>
                    <a:cubicBezTo>
                      <a:pt x="1172179" y="302492"/>
                      <a:pt x="1718097" y="39303"/>
                      <a:pt x="1718097" y="246274"/>
                    </a:cubicBezTo>
                    <a:cubicBezTo>
                      <a:pt x="1718097" y="453245"/>
                      <a:pt x="1154040" y="833682"/>
                      <a:pt x="867692" y="795361"/>
                    </a:cubicBezTo>
                    <a:cubicBezTo>
                      <a:pt x="581345" y="757041"/>
                      <a:pt x="-3011" y="104883"/>
                      <a:pt x="12" y="16351"/>
                    </a:cubicBezTo>
                    <a:close/>
                  </a:path>
                </a:pathLst>
              </a:custGeom>
              <a:gradFill flip="none" rotWithShape="1">
                <a:gsLst>
                  <a:gs pos="0">
                    <a:schemeClr val="bg1">
                      <a:lumMod val="95000"/>
                    </a:schemeClr>
                  </a:gs>
                  <a:gs pos="47000">
                    <a:schemeClr val="accent1">
                      <a:lumMod val="60000"/>
                      <a:lumOff val="40000"/>
                      <a:alpha val="88000"/>
                    </a:schemeClr>
                  </a:gs>
                </a:gsLst>
                <a:path path="circle">
                  <a:fillToRect l="50000" t="50000" r="50000" b="50000"/>
                </a:path>
                <a:tileRect/>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sp>
            <p:nvSpPr>
              <p:cNvPr id="171" name="Oval 146"/>
              <p:cNvSpPr/>
              <p:nvPr/>
            </p:nvSpPr>
            <p:spPr>
              <a:xfrm rot="20239119">
                <a:off x="4522214" y="1786782"/>
                <a:ext cx="1571248" cy="694755"/>
              </a:xfrm>
              <a:custGeom>
                <a:avLst/>
                <a:gdLst>
                  <a:gd name="connsiteX0" fmla="*/ 0 w 921001"/>
                  <a:gd name="connsiteY0" fmla="*/ 374754 h 749507"/>
                  <a:gd name="connsiteX1" fmla="*/ 460501 w 921001"/>
                  <a:gd name="connsiteY1" fmla="*/ 0 h 749507"/>
                  <a:gd name="connsiteX2" fmla="*/ 921002 w 921001"/>
                  <a:gd name="connsiteY2" fmla="*/ 374754 h 749507"/>
                  <a:gd name="connsiteX3" fmla="*/ 460501 w 921001"/>
                  <a:gd name="connsiteY3" fmla="*/ 749508 h 749507"/>
                  <a:gd name="connsiteX4" fmla="*/ 0 w 921001"/>
                  <a:gd name="connsiteY4" fmla="*/ 374754 h 749507"/>
                  <a:gd name="connsiteX0" fmla="*/ 43 w 921045"/>
                  <a:gd name="connsiteY0" fmla="*/ 109076 h 483830"/>
                  <a:gd name="connsiteX1" fmla="*/ 481687 w 921045"/>
                  <a:gd name="connsiteY1" fmla="*/ 53264 h 483830"/>
                  <a:gd name="connsiteX2" fmla="*/ 921045 w 921045"/>
                  <a:gd name="connsiteY2" fmla="*/ 109076 h 483830"/>
                  <a:gd name="connsiteX3" fmla="*/ 460544 w 921045"/>
                  <a:gd name="connsiteY3" fmla="*/ 483830 h 483830"/>
                  <a:gd name="connsiteX4" fmla="*/ 43 w 921045"/>
                  <a:gd name="connsiteY4" fmla="*/ 109076 h 483830"/>
                  <a:gd name="connsiteX0" fmla="*/ 21 w 1068380"/>
                  <a:gd name="connsiteY0" fmla="*/ 21559 h 533179"/>
                  <a:gd name="connsiteX1" fmla="*/ 629022 w 1068380"/>
                  <a:gd name="connsiteY1" fmla="*/ 100798 h 533179"/>
                  <a:gd name="connsiteX2" fmla="*/ 1068380 w 1068380"/>
                  <a:gd name="connsiteY2" fmla="*/ 156610 h 533179"/>
                  <a:gd name="connsiteX3" fmla="*/ 607879 w 1068380"/>
                  <a:gd name="connsiteY3" fmla="*/ 531364 h 533179"/>
                  <a:gd name="connsiteX4" fmla="*/ 21 w 1068380"/>
                  <a:gd name="connsiteY4" fmla="*/ 21559 h 533179"/>
                  <a:gd name="connsiteX0" fmla="*/ 25 w 1461292"/>
                  <a:gd name="connsiteY0" fmla="*/ 24175 h 534281"/>
                  <a:gd name="connsiteX1" fmla="*/ 629026 w 1461292"/>
                  <a:gd name="connsiteY1" fmla="*/ 103414 h 534281"/>
                  <a:gd name="connsiteX2" fmla="*/ 1461292 w 1461292"/>
                  <a:gd name="connsiteY2" fmla="*/ 85517 h 534281"/>
                  <a:gd name="connsiteX3" fmla="*/ 607883 w 1461292"/>
                  <a:gd name="connsiteY3" fmla="*/ 533980 h 534281"/>
                  <a:gd name="connsiteX4" fmla="*/ 25 w 1461292"/>
                  <a:gd name="connsiteY4" fmla="*/ 24175 h 534281"/>
                  <a:gd name="connsiteX0" fmla="*/ 20 w 1563269"/>
                  <a:gd name="connsiteY0" fmla="*/ 13792 h 632981"/>
                  <a:gd name="connsiteX1" fmla="*/ 731003 w 1563269"/>
                  <a:gd name="connsiteY1" fmla="*/ 200384 h 632981"/>
                  <a:gd name="connsiteX2" fmla="*/ 1563269 w 1563269"/>
                  <a:gd name="connsiteY2" fmla="*/ 182487 h 632981"/>
                  <a:gd name="connsiteX3" fmla="*/ 709860 w 1563269"/>
                  <a:gd name="connsiteY3" fmla="*/ 630950 h 632981"/>
                  <a:gd name="connsiteX4" fmla="*/ 20 w 1563269"/>
                  <a:gd name="connsiteY4" fmla="*/ 13792 h 632981"/>
                  <a:gd name="connsiteX0" fmla="*/ 15 w 1718100"/>
                  <a:gd name="connsiteY0" fmla="*/ 11664 h 693602"/>
                  <a:gd name="connsiteX1" fmla="*/ 885834 w 1718100"/>
                  <a:gd name="connsiteY1" fmla="*/ 259484 h 693602"/>
                  <a:gd name="connsiteX2" fmla="*/ 1718100 w 1718100"/>
                  <a:gd name="connsiteY2" fmla="*/ 241587 h 693602"/>
                  <a:gd name="connsiteX3" fmla="*/ 864691 w 1718100"/>
                  <a:gd name="connsiteY3" fmla="*/ 690050 h 693602"/>
                  <a:gd name="connsiteX4" fmla="*/ 15 w 1718100"/>
                  <a:gd name="connsiteY4" fmla="*/ 11664 h 693602"/>
                  <a:gd name="connsiteX0" fmla="*/ 12 w 1718097"/>
                  <a:gd name="connsiteY0" fmla="*/ 16351 h 798050"/>
                  <a:gd name="connsiteX1" fmla="*/ 885831 w 1718097"/>
                  <a:gd name="connsiteY1" fmla="*/ 264171 h 798050"/>
                  <a:gd name="connsiteX2" fmla="*/ 1718097 w 1718097"/>
                  <a:gd name="connsiteY2" fmla="*/ 246274 h 798050"/>
                  <a:gd name="connsiteX3" fmla="*/ 867692 w 1718097"/>
                  <a:gd name="connsiteY3" fmla="*/ 795361 h 798050"/>
                  <a:gd name="connsiteX4" fmla="*/ 12 w 1718097"/>
                  <a:gd name="connsiteY4" fmla="*/ 16351 h 798050"/>
                  <a:gd name="connsiteX0" fmla="*/ 18 w 1718103"/>
                  <a:gd name="connsiteY0" fmla="*/ 39538 h 821237"/>
                  <a:gd name="connsiteX1" fmla="*/ 890838 w 1718103"/>
                  <a:gd name="connsiteY1" fmla="*/ 130578 h 821237"/>
                  <a:gd name="connsiteX2" fmla="*/ 1718103 w 1718103"/>
                  <a:gd name="connsiteY2" fmla="*/ 269461 h 821237"/>
                  <a:gd name="connsiteX3" fmla="*/ 867698 w 1718103"/>
                  <a:gd name="connsiteY3" fmla="*/ 818548 h 821237"/>
                  <a:gd name="connsiteX4" fmla="*/ 18 w 1718103"/>
                  <a:gd name="connsiteY4" fmla="*/ 39538 h 821237"/>
                  <a:gd name="connsiteX0" fmla="*/ 10 w 1718095"/>
                  <a:gd name="connsiteY0" fmla="*/ 32478 h 814177"/>
                  <a:gd name="connsiteX1" fmla="*/ 883813 w 1718095"/>
                  <a:gd name="connsiteY1" fmla="*/ 158411 h 814177"/>
                  <a:gd name="connsiteX2" fmla="*/ 1718095 w 1718095"/>
                  <a:gd name="connsiteY2" fmla="*/ 262401 h 814177"/>
                  <a:gd name="connsiteX3" fmla="*/ 867690 w 1718095"/>
                  <a:gd name="connsiteY3" fmla="*/ 811488 h 814177"/>
                  <a:gd name="connsiteX4" fmla="*/ 10 w 1718095"/>
                  <a:gd name="connsiteY4" fmla="*/ 32478 h 814177"/>
                  <a:gd name="connsiteX0" fmla="*/ 12 w 1571124"/>
                  <a:gd name="connsiteY0" fmla="*/ 55465 h 697884"/>
                  <a:gd name="connsiteX1" fmla="*/ 736842 w 1571124"/>
                  <a:gd name="connsiteY1" fmla="*/ 44321 h 697884"/>
                  <a:gd name="connsiteX2" fmla="*/ 1571124 w 1571124"/>
                  <a:gd name="connsiteY2" fmla="*/ 148311 h 697884"/>
                  <a:gd name="connsiteX3" fmla="*/ 720719 w 1571124"/>
                  <a:gd name="connsiteY3" fmla="*/ 697398 h 697884"/>
                  <a:gd name="connsiteX4" fmla="*/ 12 w 1571124"/>
                  <a:gd name="connsiteY4" fmla="*/ 55465 h 697884"/>
                  <a:gd name="connsiteX0" fmla="*/ 27 w 1571139"/>
                  <a:gd name="connsiteY0" fmla="*/ 55465 h 703397"/>
                  <a:gd name="connsiteX1" fmla="*/ 736857 w 1571139"/>
                  <a:gd name="connsiteY1" fmla="*/ 44321 h 703397"/>
                  <a:gd name="connsiteX2" fmla="*/ 1571139 w 1571139"/>
                  <a:gd name="connsiteY2" fmla="*/ 148311 h 703397"/>
                  <a:gd name="connsiteX3" fmla="*/ 720734 w 1571139"/>
                  <a:gd name="connsiteY3" fmla="*/ 697398 h 703397"/>
                  <a:gd name="connsiteX4" fmla="*/ 27 w 1571139"/>
                  <a:gd name="connsiteY4" fmla="*/ 55465 h 703397"/>
                  <a:gd name="connsiteX0" fmla="*/ 130 w 1571242"/>
                  <a:gd name="connsiteY0" fmla="*/ 103628 h 751560"/>
                  <a:gd name="connsiteX1" fmla="*/ 756378 w 1571242"/>
                  <a:gd name="connsiteY1" fmla="*/ 9816 h 751560"/>
                  <a:gd name="connsiteX2" fmla="*/ 1571242 w 1571242"/>
                  <a:gd name="connsiteY2" fmla="*/ 196474 h 751560"/>
                  <a:gd name="connsiteX3" fmla="*/ 720837 w 1571242"/>
                  <a:gd name="connsiteY3" fmla="*/ 745561 h 751560"/>
                  <a:gd name="connsiteX4" fmla="*/ 130 w 1571242"/>
                  <a:gd name="connsiteY4" fmla="*/ 103628 h 751560"/>
                  <a:gd name="connsiteX0" fmla="*/ 136 w 1571248"/>
                  <a:gd name="connsiteY0" fmla="*/ 46823 h 694755"/>
                  <a:gd name="connsiteX1" fmla="*/ 757344 w 1571248"/>
                  <a:gd name="connsiteY1" fmla="*/ 59325 h 694755"/>
                  <a:gd name="connsiteX2" fmla="*/ 1571248 w 1571248"/>
                  <a:gd name="connsiteY2" fmla="*/ 139669 h 694755"/>
                  <a:gd name="connsiteX3" fmla="*/ 720843 w 1571248"/>
                  <a:gd name="connsiteY3" fmla="*/ 688756 h 694755"/>
                  <a:gd name="connsiteX4" fmla="*/ 136 w 1571248"/>
                  <a:gd name="connsiteY4" fmla="*/ 46823 h 694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48" h="694755">
                    <a:moveTo>
                      <a:pt x="136" y="46823"/>
                    </a:moveTo>
                    <a:cubicBezTo>
                      <a:pt x="6219" y="-58082"/>
                      <a:pt x="495492" y="43851"/>
                      <a:pt x="757344" y="59325"/>
                    </a:cubicBezTo>
                    <a:cubicBezTo>
                      <a:pt x="1019196" y="74799"/>
                      <a:pt x="1293154" y="105006"/>
                      <a:pt x="1571248" y="139669"/>
                    </a:cubicBezTo>
                    <a:cubicBezTo>
                      <a:pt x="1571248" y="346640"/>
                      <a:pt x="1251652" y="748548"/>
                      <a:pt x="720843" y="688756"/>
                    </a:cubicBezTo>
                    <a:cubicBezTo>
                      <a:pt x="190034" y="628964"/>
                      <a:pt x="-5947" y="151728"/>
                      <a:pt x="136" y="46823"/>
                    </a:cubicBezTo>
                    <a:close/>
                  </a:path>
                </a:pathLst>
              </a:custGeom>
              <a:gradFill flip="none" rotWithShape="1">
                <a:gsLst>
                  <a:gs pos="0">
                    <a:schemeClr val="bg1">
                      <a:lumMod val="95000"/>
                      <a:alpha val="32000"/>
                    </a:schemeClr>
                  </a:gs>
                  <a:gs pos="47000">
                    <a:schemeClr val="accent1">
                      <a:lumMod val="60000"/>
                      <a:lumOff val="40000"/>
                      <a:alpha val="6200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68"/>
                <a:endParaRPr lang="en-US" sz="1717">
                  <a:solidFill>
                    <a:prstClr val="white"/>
                  </a:solidFill>
                </a:endParaRPr>
              </a:p>
            </p:txBody>
          </p:sp>
        </p:grpSp>
        <p:sp>
          <p:nvSpPr>
            <p:cNvPr id="168" name="TextBox 167"/>
            <p:cNvSpPr txBox="1"/>
            <p:nvPr/>
          </p:nvSpPr>
          <p:spPr>
            <a:xfrm>
              <a:off x="4295358" y="1013487"/>
              <a:ext cx="1696882" cy="1504661"/>
            </a:xfrm>
            <a:prstGeom prst="rect">
              <a:avLst/>
            </a:prstGeom>
            <a:noFill/>
          </p:spPr>
          <p:txBody>
            <a:bodyPr wrap="square" rtlCol="0">
              <a:spAutoFit/>
            </a:bodyPr>
            <a:lstStyle/>
            <a:p>
              <a:pPr algn="ctr" defTabSz="889068"/>
              <a:r>
                <a:rPr lang="en-US" sz="2349" dirty="0">
                  <a:solidFill>
                    <a:prstClr val="black"/>
                  </a:solidFill>
                  <a:latin typeface="Calibri"/>
                </a:rPr>
                <a:t>Promote Quality, Safety &amp; Value</a:t>
              </a:r>
            </a:p>
          </p:txBody>
        </p:sp>
      </p:grpSp>
    </p:spTree>
    <p:extLst>
      <p:ext uri="{BB962C8B-B14F-4D97-AF65-F5344CB8AC3E}">
        <p14:creationId xmlns:p14="http://schemas.microsoft.com/office/powerpoint/2010/main" val="388212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129"/>
                                        </p:tgtEl>
                                        <p:attrNameLst>
                                          <p:attrName>style.visibility</p:attrName>
                                        </p:attrNameLst>
                                      </p:cBhvr>
                                      <p:to>
                                        <p:strVal val="visible"/>
                                      </p:to>
                                    </p:set>
                                    <p:anim calcmode="lin" valueType="num">
                                      <p:cBhvr>
                                        <p:cTn id="7" dur="500" fill="hold"/>
                                        <p:tgtEl>
                                          <p:spTgt spid="129"/>
                                        </p:tgtEl>
                                        <p:attrNameLst>
                                          <p:attrName>ppt_w</p:attrName>
                                        </p:attrNameLst>
                                      </p:cBhvr>
                                      <p:tavLst>
                                        <p:tav tm="0">
                                          <p:val>
                                            <p:fltVal val="0"/>
                                          </p:val>
                                        </p:tav>
                                        <p:tav tm="100000">
                                          <p:val>
                                            <p:strVal val="#ppt_w"/>
                                          </p:val>
                                        </p:tav>
                                      </p:tavLst>
                                    </p:anim>
                                    <p:anim calcmode="lin" valueType="num">
                                      <p:cBhvr>
                                        <p:cTn id="8" dur="500" fill="hold"/>
                                        <p:tgtEl>
                                          <p:spTgt spid="129"/>
                                        </p:tgtEl>
                                        <p:attrNameLst>
                                          <p:attrName>ppt_h</p:attrName>
                                        </p:attrNameLst>
                                      </p:cBhvr>
                                      <p:tavLst>
                                        <p:tav tm="0">
                                          <p:val>
                                            <p:fltVal val="0"/>
                                          </p:val>
                                        </p:tav>
                                        <p:tav tm="100000">
                                          <p:val>
                                            <p:strVal val="#ppt_h"/>
                                          </p:val>
                                        </p:tav>
                                      </p:tavLst>
                                    </p:anim>
                                    <p:animEffect transition="in" filter="fade">
                                      <p:cBhvr>
                                        <p:cTn id="9" dur="500"/>
                                        <p:tgtEl>
                                          <p:spTgt spid="129"/>
                                        </p:tgtEl>
                                      </p:cBhvr>
                                    </p:animEffect>
                                  </p:childTnLst>
                                </p:cTn>
                              </p:par>
                              <p:par>
                                <p:cTn id="10" presetID="53" presetClass="entr" presetSubtype="16"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p:cTn id="12" dur="500" fill="hold"/>
                                        <p:tgtEl>
                                          <p:spTgt spid="116"/>
                                        </p:tgtEl>
                                        <p:attrNameLst>
                                          <p:attrName>ppt_w</p:attrName>
                                        </p:attrNameLst>
                                      </p:cBhvr>
                                      <p:tavLst>
                                        <p:tav tm="0">
                                          <p:val>
                                            <p:fltVal val="0"/>
                                          </p:val>
                                        </p:tav>
                                        <p:tav tm="100000">
                                          <p:val>
                                            <p:strVal val="#ppt_w"/>
                                          </p:val>
                                        </p:tav>
                                      </p:tavLst>
                                    </p:anim>
                                    <p:anim calcmode="lin" valueType="num">
                                      <p:cBhvr>
                                        <p:cTn id="13" dur="500" fill="hold"/>
                                        <p:tgtEl>
                                          <p:spTgt spid="116"/>
                                        </p:tgtEl>
                                        <p:attrNameLst>
                                          <p:attrName>ppt_h</p:attrName>
                                        </p:attrNameLst>
                                      </p:cBhvr>
                                      <p:tavLst>
                                        <p:tav tm="0">
                                          <p:val>
                                            <p:fltVal val="0"/>
                                          </p:val>
                                        </p:tav>
                                        <p:tav tm="100000">
                                          <p:val>
                                            <p:strVal val="#ppt_h"/>
                                          </p:val>
                                        </p:tav>
                                      </p:tavLst>
                                    </p:anim>
                                    <p:animEffect transition="in" filter="fade">
                                      <p:cBhvr>
                                        <p:cTn id="14" dur="500"/>
                                        <p:tgtEl>
                                          <p:spTgt spid="116"/>
                                        </p:tgtEl>
                                      </p:cBhvr>
                                    </p:animEffect>
                                  </p:childTnLst>
                                </p:cTn>
                              </p:par>
                              <p:par>
                                <p:cTn id="15" presetID="10" presetClass="entr" presetSubtype="0" fill="hold" nodeType="with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custDataLst>
              <p:tags r:id="rId1"/>
            </p:custDataLst>
          </p:nvPr>
        </p:nvSpPr>
        <p:spPr>
          <a:xfrm>
            <a:off x="1847353" y="1914244"/>
            <a:ext cx="5501781" cy="2148634"/>
          </a:xfrm>
        </p:spPr>
        <p:txBody>
          <a:bodyPr/>
          <a:lstStyle/>
          <a:p>
            <a:r>
              <a:rPr lang="en-US" dirty="0" smtClean="0"/>
              <a:t>Code of Conduct</a:t>
            </a:r>
            <a:endParaRPr lang="en-US" dirty="0"/>
          </a:p>
        </p:txBody>
      </p:sp>
      <p:sp>
        <p:nvSpPr>
          <p:cNvPr id="4" name="Title 5"/>
          <p:cNvSpPr txBox="1">
            <a:spLocks/>
          </p:cNvSpPr>
          <p:nvPr>
            <p:custDataLst>
              <p:tags r:id="rId2"/>
            </p:custDataLst>
          </p:nvPr>
        </p:nvSpPr>
        <p:spPr>
          <a:xfrm>
            <a:off x="6293313" y="4737199"/>
            <a:ext cx="2346834" cy="1983097"/>
          </a:xfrm>
          <a:prstGeom prst="rect">
            <a:avLst/>
          </a:prstGeom>
          <a:solidFill>
            <a:schemeClr val="bg1"/>
          </a:solidFill>
        </p:spPr>
        <p:txBody>
          <a:bodyPr vert="horz" lIns="88916" tIns="44460" rIns="88916" bIns="44460" rtlCol="0" anchor="t">
            <a:normAutofit/>
          </a:bodyPr>
          <a:lstStyle>
            <a:lvl1pPr algn="l" defTabSz="492032" rtl="0" eaLnBrk="1" latinLnBrk="0" hangingPunct="1">
              <a:lnSpc>
                <a:spcPts val="5164"/>
              </a:lnSpc>
              <a:spcBef>
                <a:spcPct val="0"/>
              </a:spcBef>
              <a:buNone/>
              <a:defRPr sz="4800" b="1" i="0" u="none" kern="1200">
                <a:solidFill>
                  <a:srgbClr val="FFFFFF"/>
                </a:solidFill>
                <a:latin typeface="Times New Roman"/>
                <a:ea typeface="+mj-ea"/>
                <a:cs typeface="Times New Roman"/>
              </a:defRPr>
            </a:lvl1pPr>
          </a:lstStyle>
          <a:p>
            <a:r>
              <a:rPr lang="en-US" sz="4337" dirty="0"/>
              <a:t>Code of Conduct</a:t>
            </a:r>
          </a:p>
        </p:txBody>
      </p:sp>
    </p:spTree>
    <p:extLst>
      <p:ext uri="{BB962C8B-B14F-4D97-AF65-F5344CB8AC3E}">
        <p14:creationId xmlns:p14="http://schemas.microsoft.com/office/powerpoint/2010/main" val="2615881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508" y="407897"/>
            <a:ext cx="7837572" cy="625171"/>
          </a:xfrm>
        </p:spPr>
        <p:txBody>
          <a:bodyPr>
            <a:noAutofit/>
          </a:bodyPr>
          <a:lstStyle/>
          <a:p>
            <a:r>
              <a:rPr lang="en-US" dirty="0"/>
              <a:t>The Mount </a:t>
            </a:r>
            <a:r>
              <a:rPr lang="en-US" dirty="0">
                <a:solidFill>
                  <a:srgbClr val="00AEEF"/>
                </a:solidFill>
              </a:rPr>
              <a:t>Sinai</a:t>
            </a:r>
            <a:r>
              <a:rPr lang="en-US" dirty="0"/>
              <a:t> Health System Code of Conduct</a:t>
            </a:r>
          </a:p>
        </p:txBody>
      </p:sp>
      <p:sp>
        <p:nvSpPr>
          <p:cNvPr id="5" name="Slide Number Placeholder 4"/>
          <p:cNvSpPr>
            <a:spLocks noGrp="1"/>
          </p:cNvSpPr>
          <p:nvPr>
            <p:ph type="sldNum" sz="quarter" idx="12"/>
          </p:nvPr>
        </p:nvSpPr>
        <p:spPr/>
        <p:txBody>
          <a:bodyPr/>
          <a:lstStyle/>
          <a:p>
            <a:fld id="{9F8FBD0B-D5BA-AC4A-B182-CCF391B5588A}" type="slidenum">
              <a:rPr lang="en-US" smtClean="0">
                <a:solidFill>
                  <a:srgbClr val="000000">
                    <a:tint val="75000"/>
                  </a:srgbClr>
                </a:solidFill>
              </a:rPr>
              <a:pPr/>
              <a:t>9</a:t>
            </a:fld>
            <a:endParaRPr lang="en-US" dirty="0">
              <a:solidFill>
                <a:srgbClr val="000000">
                  <a:tint val="75000"/>
                </a:srgbClr>
              </a:solidFill>
            </a:endParaRPr>
          </a:p>
        </p:txBody>
      </p:sp>
      <p:sp>
        <p:nvSpPr>
          <p:cNvPr id="3" name="Content Placeholder 2"/>
          <p:cNvSpPr>
            <a:spLocks noGrp="1"/>
          </p:cNvSpPr>
          <p:nvPr>
            <p:ph idx="1"/>
          </p:nvPr>
        </p:nvSpPr>
        <p:spPr>
          <a:xfrm>
            <a:off x="668724" y="1308925"/>
            <a:ext cx="7688198" cy="4779387"/>
          </a:xfrm>
        </p:spPr>
        <p:txBody>
          <a:bodyPr>
            <a:noAutofit/>
          </a:bodyPr>
          <a:lstStyle/>
          <a:p>
            <a:pPr>
              <a:spcAft>
                <a:spcPts val="542"/>
              </a:spcAft>
            </a:pPr>
            <a:r>
              <a:rPr lang="en-US" sz="1807" b="1" dirty="0">
                <a:solidFill>
                  <a:srgbClr val="D80B8C"/>
                </a:solidFill>
                <a:latin typeface="+mj-lt"/>
              </a:rPr>
              <a:t>“One Way…the Right Way”</a:t>
            </a:r>
            <a:endParaRPr lang="en-US" sz="1807" dirty="0">
              <a:solidFill>
                <a:srgbClr val="D80B8C"/>
              </a:solidFill>
              <a:latin typeface="+mj-lt"/>
            </a:endParaRPr>
          </a:p>
          <a:p>
            <a:pPr algn="just"/>
            <a:r>
              <a:rPr lang="en-US" sz="1807" dirty="0">
                <a:latin typeface="+mj-lt"/>
              </a:rPr>
              <a:t>The Code of Conduct Details the Expectations of all </a:t>
            </a:r>
            <a:r>
              <a:rPr lang="en-US" sz="1807" dirty="0" smtClean="0">
                <a:latin typeface="+mj-lt"/>
              </a:rPr>
              <a:t>Affected Individuals* </a:t>
            </a:r>
            <a:r>
              <a:rPr lang="en-US" sz="1807" dirty="0">
                <a:latin typeface="+mj-lt"/>
              </a:rPr>
              <a:t>and Sets Forth the Minimum Standards of Legal and Ethical Conduct</a:t>
            </a:r>
          </a:p>
          <a:p>
            <a:pPr>
              <a:lnSpc>
                <a:spcPct val="80000"/>
              </a:lnSpc>
              <a:spcAft>
                <a:spcPts val="1084"/>
              </a:spcAft>
            </a:pPr>
            <a:endParaRPr lang="en-US" sz="1807" dirty="0">
              <a:latin typeface="+mj-lt"/>
            </a:endParaRPr>
          </a:p>
          <a:p>
            <a:pPr>
              <a:lnSpc>
                <a:spcPct val="80000"/>
              </a:lnSpc>
              <a:spcAft>
                <a:spcPts val="1084"/>
              </a:spcAft>
            </a:pPr>
            <a:r>
              <a:rPr lang="en-US" sz="1807" dirty="0">
                <a:latin typeface="+mj-lt"/>
              </a:rPr>
              <a:t>Principles Relating to:</a:t>
            </a:r>
          </a:p>
          <a:p>
            <a:pPr lvl="1">
              <a:lnSpc>
                <a:spcPct val="80000"/>
              </a:lnSpc>
              <a:buClr>
                <a:srgbClr val="333333"/>
              </a:buClr>
            </a:pPr>
            <a:r>
              <a:rPr lang="en-US" sz="1807" dirty="0">
                <a:latin typeface="+mj-lt"/>
              </a:rPr>
              <a:t>Patients/Family</a:t>
            </a:r>
          </a:p>
          <a:p>
            <a:pPr lvl="1">
              <a:lnSpc>
                <a:spcPct val="80000"/>
              </a:lnSpc>
              <a:buClr>
                <a:srgbClr val="333333"/>
              </a:buClr>
            </a:pPr>
            <a:r>
              <a:rPr lang="en-US" sz="1807" dirty="0">
                <a:latin typeface="+mj-lt"/>
              </a:rPr>
              <a:t>3</a:t>
            </a:r>
            <a:r>
              <a:rPr lang="en-US" sz="1807" baseline="30000" dirty="0">
                <a:latin typeface="+mj-lt"/>
              </a:rPr>
              <a:t>rd</a:t>
            </a:r>
            <a:r>
              <a:rPr lang="en-US" sz="1807" dirty="0">
                <a:latin typeface="+mj-lt"/>
              </a:rPr>
              <a:t> Party Payors</a:t>
            </a:r>
          </a:p>
          <a:p>
            <a:pPr lvl="1">
              <a:lnSpc>
                <a:spcPct val="80000"/>
              </a:lnSpc>
              <a:buClr>
                <a:srgbClr val="333333"/>
              </a:buClr>
            </a:pPr>
            <a:r>
              <a:rPr lang="en-US" sz="1807" dirty="0">
                <a:latin typeface="+mj-lt"/>
              </a:rPr>
              <a:t>Government Regulators</a:t>
            </a:r>
          </a:p>
          <a:p>
            <a:pPr lvl="1">
              <a:lnSpc>
                <a:spcPct val="80000"/>
              </a:lnSpc>
              <a:buClr>
                <a:srgbClr val="333333"/>
              </a:buClr>
            </a:pPr>
            <a:r>
              <a:rPr lang="en-US" sz="1807" dirty="0">
                <a:latin typeface="+mj-lt"/>
              </a:rPr>
              <a:t>Vendors/Contractors</a:t>
            </a:r>
          </a:p>
          <a:p>
            <a:pPr lvl="1">
              <a:lnSpc>
                <a:spcPct val="80000"/>
              </a:lnSpc>
              <a:buClr>
                <a:srgbClr val="333333"/>
              </a:buClr>
            </a:pPr>
            <a:r>
              <a:rPr lang="en-US" sz="1807" dirty="0">
                <a:latin typeface="+mj-lt"/>
              </a:rPr>
              <a:t>Public</a:t>
            </a:r>
          </a:p>
          <a:p>
            <a:pPr lvl="1">
              <a:lnSpc>
                <a:spcPct val="80000"/>
              </a:lnSpc>
              <a:buClr>
                <a:srgbClr val="333333"/>
              </a:buClr>
            </a:pPr>
            <a:r>
              <a:rPr lang="en-US" sz="1807" dirty="0">
                <a:latin typeface="+mj-lt"/>
              </a:rPr>
              <a:t>Each Other</a:t>
            </a:r>
          </a:p>
        </p:txBody>
      </p:sp>
      <p:sp>
        <p:nvSpPr>
          <p:cNvPr id="7" name="Rectangle 6"/>
          <p:cNvSpPr/>
          <p:nvPr/>
        </p:nvSpPr>
        <p:spPr>
          <a:xfrm>
            <a:off x="416690" y="5494187"/>
            <a:ext cx="7153152" cy="938719"/>
          </a:xfrm>
          <a:prstGeom prst="rect">
            <a:avLst/>
          </a:prstGeom>
        </p:spPr>
        <p:txBody>
          <a:bodyPr wrap="square">
            <a:spAutoFit/>
          </a:bodyPr>
          <a:lstStyle/>
          <a:p>
            <a:r>
              <a:rPr lang="en-US" sz="1100" dirty="0" smtClean="0"/>
              <a:t>*Affected </a:t>
            </a:r>
            <a:r>
              <a:rPr lang="en-US" sz="1100" dirty="0"/>
              <a:t>Individuals: Board of Trustees; Officers; Executives; Employees; Faculty; Medical Staff members; Residents and Fellows; Students; Volunteers; and Consultants, Vendors and Contractors who on behalf of MSHS furnish or authorize the furnishing of health care item or services, perform billing or coding functions, or who monitor the health care provided by MSHS (i.e., those individuals or entities that contribute to MSHS’s entitlement to payment under the Medicare or Medicaid programs)</a:t>
            </a:r>
          </a:p>
        </p:txBody>
      </p:sp>
    </p:spTree>
    <p:extLst>
      <p:ext uri="{BB962C8B-B14F-4D97-AF65-F5344CB8AC3E}">
        <p14:creationId xmlns:p14="http://schemas.microsoft.com/office/powerpoint/2010/main" val="8352581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MMPROD_UIDATA" val="&lt;database version=&quot;11.0&quot;&gt;&lt;object type=&quot;1&quot; unique_id=&quot;10001&quot;&gt;&lt;object type=&quot;2&quot; unique_id=&quot;13897&quot;&gt;&lt;object type=&quot;3&quot; unique_id=&quot;13899&quot;&gt;&lt;property id=&quot;20148&quot; value=&quot;5&quot;/&gt;&lt;property id=&quot;20300&quot; value=&quot;Slide 1 - &amp;quot;Corporate  Core Compliance  Education&amp;quot;&quot;/&gt;&lt;property id=&quot;20307&quot; value=&quot;257&quot;/&gt;&lt;/object&gt;&lt;object type=&quot;3&quot; unique_id=&quot;13900&quot;&gt;&lt;property id=&quot;20148&quot; value=&quot;5&quot;/&gt;&lt;property id=&quot;20300&quot; value=&quot;Slide 2 - &amp;quot;Introduction&amp;quot;&quot;/&gt;&lt;property id=&quot;20307&quot; value=&quot;258&quot;/&gt;&lt;/object&gt;&lt;object type=&quot;3&quot; unique_id=&quot;13902&quot;&gt;&lt;property id=&quot;20148&quot; value=&quot;5&quot;/&gt;&lt;property id=&quot;20300&quot; value=&quot;Slide 4 - &amp;quot;Why Do We Have a Compliance Program?&amp;quot;&quot;/&gt;&lt;property id=&quot;20307&quot; value=&quot;260&quot;/&gt;&lt;/object&gt;&lt;object type=&quot;3&quot; unique_id=&quot;13903&quot;&gt;&lt;property id=&quot;20148&quot; value=&quot;5&quot;/&gt;&lt;property id=&quot;20300&quot; value=&quot;Slide 5&quot;/&gt;&lt;property id=&quot;20307&quot; value=&quot;261&quot;/&gt;&lt;/object&gt;&lt;object type=&quot;3&quot; unique_id=&quot;13904&quot;&gt;&lt;property id=&quot;20148&quot; value=&quot;5&quot;/&gt;&lt;property id=&quot;20300&quot; value=&quot;Slide 6&quot;/&gt;&lt;property id=&quot;20307&quot; value=&quot;262&quot;/&gt;&lt;/object&gt;&lt;object type=&quot;3&quot; unique_id=&quot;13905&quot;&gt;&lt;property id=&quot;20148&quot; value=&quot;5&quot;/&gt;&lt;property id=&quot;20300&quot; value=&quot;Slide 7 - &amp;quot;Code of Conduct&amp;quot;&quot;/&gt;&lt;property id=&quot;20307&quot; value=&quot;263&quot;/&gt;&lt;/object&gt;&lt;object type=&quot;3&quot; unique_id=&quot;13906&quot;&gt;&lt;property id=&quot;20148&quot; value=&quot;5&quot;/&gt;&lt;property id=&quot;20300&quot; value=&quot;Slide 8 - &amp;quot;The Mount Sinai Health System Code of Conduct&amp;quot;&quot;/&gt;&lt;property id=&quot;20307&quot; value=&quot;264&quot;/&gt;&lt;/object&gt;&lt;object type=&quot;3&quot; unique_id=&quot;13907&quot;&gt;&lt;property id=&quot;20148&quot; value=&quot;5&quot;/&gt;&lt;property id=&quot;20300&quot; value=&quot;Slide 9 - &amp;quot;The Mount Sinai Health System Code of Conduct&amp;quot;&quot;/&gt;&lt;property id=&quot;20307&quot; value=&quot;265&quot;/&gt;&lt;/object&gt;&lt;object type=&quot;3&quot; unique_id=&quot;13908&quot;&gt;&lt;property id=&quot;20148&quot; value=&quot;5&quot;/&gt;&lt;property id=&quot;20300&quot; value=&quot;Slide 10 - &amp;quot;Fraud, Waste, and Abuse&amp;quot;&quot;/&gt;&lt;property id=&quot;20307&quot; value=&quot;266&quot;/&gt;&lt;/object&gt;&lt;object type=&quot;3&quot; unique_id=&quot;13909&quot;&gt;&lt;property id=&quot;20148&quot; value=&quot;5&quot;/&gt;&lt;property id=&quot;20300&quot; value=&quot;Slide 13 - &amp;quot;The Deficit Reduction Act of 2005  (“DRA”)  &amp;amp; The False Claims Act (“FCA”)&amp;quot;&quot;/&gt;&lt;property id=&quot;20307&quot; value=&quot;267&quot;/&gt;&lt;/object&gt;&lt;object type=&quot;3&quot; unique_id=&quot;13911&quot;&gt;&lt;property id=&quot;20148&quot; value=&quot;5&quot;/&gt;&lt;property id=&quot;20300&quot; value=&quot;Slide 14 - &amp;quot;Healthcare Fraud&amp;quot;&quot;/&gt;&lt;property id=&quot;20307&quot; value=&quot;269&quot;/&gt;&lt;/object&gt;&lt;object type=&quot;3&quot; unique_id=&quot;13912&quot;&gt;&lt;property id=&quot;20148&quot; value=&quot;5&quot;/&gt;&lt;property id=&quot;20300&quot; value=&quot;Slide 15&quot;/&gt;&lt;property id=&quot;20307&quot; value=&quot;270&quot;/&gt;&lt;/object&gt;&lt;object type=&quot;3&quot; unique_id=&quot;13914&quot;&gt;&lt;property id=&quot;20148&quot; value=&quot;5&quot;/&gt;&lt;property id=&quot;20300&quot; value=&quot;Slide 16&quot;/&gt;&lt;property id=&quot;20307&quot; value=&quot;272&quot;/&gt;&lt;/object&gt;&lt;object type=&quot;3&quot; unique_id=&quot;13915&quot;&gt;&lt;property id=&quot;20148&quot; value=&quot;5&quot;/&gt;&lt;property id=&quot;20300&quot; value=&quot;Slide 17 - &amp;quot;Compliance is everyone’s responsibility&amp;quot;&quot;/&gt;&lt;property id=&quot;20307&quot; value=&quot;273&quot;/&gt;&lt;/object&gt;&lt;object type=&quot;3&quot; unique_id=&quot;13916&quot;&gt;&lt;property id=&quot;20148&quot; value=&quot;5&quot;/&gt;&lt;property id=&quot;20300&quot; value=&quot;Slide 18 - &amp;quot;Suspect Fraud? Please Call.&amp;quot;&quot;/&gt;&lt;property id=&quot;20307&quot; value=&quot;274&quot;/&gt;&lt;/object&gt;&lt;object type=&quot;3&quot; unique_id=&quot;13917&quot;&gt;&lt;property id=&quot;20148&quot; value=&quot;5&quot;/&gt;&lt;property id=&quot;20300&quot; value=&quot;Slide 19 - &amp;quot;The Corporate Compliance Hotline&amp;quot;&quot;/&gt;&lt;property id=&quot;20307&quot; value=&quot;275&quot;/&gt;&lt;/object&gt;&lt;object type=&quot;3&quot; unique_id=&quot;13918&quot;&gt;&lt;property id=&quot;20148&quot; value=&quot;5&quot;/&gt;&lt;property id=&quot;20300&quot; value=&quot;Slide 20 - &amp;quot;Why a Compliance Hotline and How Does it Work?&amp;quot;&quot;/&gt;&lt;property id=&quot;20307&quot; value=&quot;276&quot;/&gt;&lt;/object&gt;&lt;object type=&quot;3&quot; unique_id=&quot;13919&quot;&gt;&lt;property id=&quot;20148&quot; value=&quot;5&quot;/&gt;&lt;property id=&quot;20300&quot; value=&quot;Slide 21 - &amp;quot;Why a Compliance Hotline and How Does it Work?… (continued)&amp;quot;&quot;/&gt;&lt;property id=&quot;20307&quot; value=&quot;277&quot;/&gt;&lt;/object&gt;&lt;object type=&quot;3&quot; unique_id=&quot;13920&quot;&gt;&lt;property id=&quot;20148&quot; value=&quot;5&quot;/&gt;&lt;property id=&quot;20300&quot; value=&quot;Slide 22 - &amp;quot;Reporting Violations&amp;quot;&quot;/&gt;&lt;property id=&quot;20307&quot; value=&quot;278&quot;/&gt;&lt;/object&gt;&lt;object type=&quot;3&quot; unique_id=&quot;13921&quot;&gt;&lt;property id=&quot;20148&quot; value=&quot;5&quot;/&gt;&lt;property id=&quot;20300&quot; value=&quot;Slide 23 - &amp;quot;Non-Retaliation and Non-Intimidation Policy&amp;quot;&quot;/&gt;&lt;property id=&quot;20307&quot; value=&quot;279&quot;/&gt;&lt;/object&gt;&lt;object type=&quot;3&quot; unique_id=&quot;13922&quot;&gt;&lt;property id=&quot;20148&quot; value=&quot;5&quot;/&gt;&lt;property id=&quot;20300&quot; value=&quot;Slide 24 - &amp;quot;Non-Retaliation and Non-Intimidation Policy&amp;quot;&quot;/&gt;&lt;property id=&quot;20307&quot; value=&quot;280&quot;/&gt;&lt;/object&gt;&lt;object type=&quot;3&quot; unique_id=&quot;13924&quot;&gt;&lt;property id=&quot;20148&quot; value=&quot;5&quot;/&gt;&lt;property id=&quot;20300&quot; value=&quot;Slide 26 - &amp;quot;Conflicts of Interest and  Vendor Relations&amp;quot;&quot;/&gt;&lt;property id=&quot;20307&quot; value=&quot;282&quot;/&gt;&lt;/object&gt;&lt;object type=&quot;3&quot; unique_id=&quot;13926&quot;&gt;&lt;property id=&quot;20148&quot; value=&quot;5&quot;/&gt;&lt;property id=&quot;20300&quot; value=&quot;Slide 28 - &amp;quot;Definition of a Conflict of Interest&amp;quot;&quot;/&gt;&lt;property id=&quot;20307&quot; value=&quot;284&quot;/&gt;&lt;/object&gt;&lt;object type=&quot;3&quot; unique_id=&quot;13927&quot;&gt;&lt;property id=&quot;20148&quot; value=&quot;5&quot;/&gt;&lt;property id=&quot;20300&quot; value=&quot;Slide 29 - &amp;quot;Conflicts of Interest Policies &amp;quot;&quot;/&gt;&lt;property id=&quot;20307&quot; value=&quot;285&quot;/&gt;&lt;/object&gt;&lt;object type=&quot;3&quot; unique_id=&quot;13928&quot;&gt;&lt;property id=&quot;20148&quot; value=&quot;5&quot;/&gt;&lt;property id=&quot;20300&quot; value=&quot;Slide 30 - &amp;quot;Annual Report of Relationships with Outside Entities&amp;quot;&quot;/&gt;&lt;property id=&quot;20307&quot; value=&quot;286&quot;/&gt;&lt;/object&gt;&lt;object type=&quot;3&quot; unique_id=&quot;13929&quot;&gt;&lt;property id=&quot;20148&quot; value=&quot;5&quot;/&gt;&lt;property id=&quot;20300&quot; value=&quot;Slide 31 - &amp;quot;Interactions with Vendors and Other Commercial Entities Represent  a Potential  RISK Area&amp;quot;&quot;/&gt;&lt;property id=&quot;20307&quot; value=&quot;287&quot;/&gt;&lt;/object&gt;&lt;object type=&quot;3&quot; unique_id=&quot;13930&quot;&gt;&lt;property id=&quot;20148&quot; value=&quot;5&quot;/&gt;&lt;property id=&quot;20300&quot; value=&quot;Slide 32 - &amp;quot;Mount Sinai Health System: Vendor Relations Policy&amp;quot;&quot;/&gt;&lt;property id=&quot;20307&quot; value=&quot;288&quot;/&gt;&lt;/object&gt;&lt;object type=&quot;3&quot; unique_id=&quot;13931&quot;&gt;&lt;property id=&quot;20148&quot; value=&quot;5&quot;/&gt;&lt;property id=&quot;20300&quot; value=&quot;Slide 33 - &amp;quot;Vendor Relations &amp;amp; Gift Policy&amp;quot;&quot;/&gt;&lt;property id=&quot;20307&quot; value=&quot;289&quot;/&gt;&lt;/object&gt;&lt;object type=&quot;3&quot; unique_id=&quot;13932&quot;&gt;&lt;property id=&quot;20148&quot; value=&quot;5&quot;/&gt;&lt;property id=&quot;20300&quot; value=&quot;Slide 34 - &amp;quot;Interactions with Vendors / External Entities  that Represent a Potential RISK Area.  Case Example Video&amp;quot;&quot;/&gt;&lt;property id=&quot;20307&quot; value=&quot;290&quot;/&gt;&lt;/object&gt;&lt;object type=&quot;3&quot; unique_id=&quot;13933&quot;&gt;&lt;property id=&quot;20148&quot; value=&quot;5&quot;/&gt;&lt;property id=&quot;20300&quot; value=&quot;Slide 35 - &amp;quot;Mount Sinai is an Accountable Care Organization (ACO) and a Performing Provider System (PPS)&amp;quot;&quot;/&gt;&lt;property id=&quot;20307&quot; value=&quot;291&quot;/&gt;&lt;/object&gt;&lt;object type=&quot;3&quot; unique_id=&quot;13934&quot;&gt;&lt;property id=&quot;20148&quot; value=&quot;5&quot;/&gt;&lt;property id=&quot;20300&quot; value=&quot;Slide 36 - &amp;quot;The Role of Audit and Compliance for Mount Sinai’s ACO &amp;quot;&quot;/&gt;&lt;property id=&quot;20307&quot; value=&quot;292&quot;/&gt;&lt;/object&gt;&lt;object type=&quot;3&quot; unique_id=&quot;13936&quot;&gt;&lt;property id=&quot;20148&quot; value=&quot;5&quot;/&gt;&lt;property id=&quot;20300&quot; value=&quot;Slide 38 - &amp;quot;Mount Sinai Care “Providers and Staff”  &amp;quot;&quot;/&gt;&lt;property id=&quot;20307&quot; value=&quot;294&quot;/&gt;&lt;/object&gt;&lt;object type=&quot;3&quot; unique_id=&quot;13937&quot;&gt;&lt;property id=&quot;20148&quot; value=&quot;5&quot;/&gt;&lt;property id=&quot;20300&quot; value=&quot;Slide 39 - &amp;quot;Mount Sinai Care “Providers and Staff”  &amp;quot;&quot;/&gt;&lt;property id=&quot;20307&quot; value=&quot;295&quot;/&gt;&lt;/object&gt;&lt;object type=&quot;3&quot; unique_id=&quot;13938&quot;&gt;&lt;property id=&quot;20148&quot; value=&quot;5&quot;/&gt;&lt;property id=&quot;20300&quot; value=&quot;Slide 40 - &amp;quot;The New York Delivery System Incentive Payment Program: DSRIP&amp;quot;&quot;/&gt;&lt;property id=&quot;20307&quot; value=&quot;296&quot;/&gt;&lt;/object&gt;&lt;object type=&quot;3&quot; unique_id=&quot;13942&quot;&gt;&lt;property id=&quot;20148&quot; value=&quot;5&quot;/&gt;&lt;property id=&quot;20300&quot; value=&quot;Slide 45 - &amp;quot;Corporate Culture of Compliance at The Mount Sinai Health System&amp;quot;&quot;/&gt;&lt;property id=&quot;20307&quot; value=&quot;300&quot;/&gt;&lt;/object&gt;&lt;object type=&quot;3&quot; unique_id=&quot;13943&quot;&gt;&lt;property id=&quot;20148&quot; value=&quot;5&quot;/&gt;&lt;property id=&quot;20300&quot; value=&quot;Slide 46 - &amp;quot;Compliance Starts with YOU!&amp;#x0D;&amp;#x0D;&amp;#x0D;&amp;#x0D;&amp;#x0D;&amp;#x0D;&amp;#x0D;&amp;quot;&quot;/&gt;&lt;property id=&quot;20307&quot; value=&quot;301&quot;/&gt;&lt;/object&gt;&lt;object type=&quot;3&quot; unique_id=&quot;14100&quot;&gt;&lt;property id=&quot;20148&quot; value=&quot;5&quot;/&gt;&lt;property id=&quot;20300&quot; value=&quot;Slide 3 - &amp;quot;A message from our Chief Compliance Officer….&amp;quot;&quot;/&gt;&lt;property id=&quot;20307&quot; value=&quot;302&quot;/&gt;&lt;/object&gt;&lt;object type=&quot;3&quot; unique_id=&quot;14101&quot;&gt;&lt;property id=&quot;20148&quot; value=&quot;5&quot;/&gt;&lt;property id=&quot;20300&quot; value=&quot;Slide 11 - &amp;quot;Fraud, Waste and Abuse Laws&amp;quot;&quot;/&gt;&lt;property id=&quot;20307&quot; value=&quot;303&quot;/&gt;&lt;/object&gt;&lt;object type=&quot;3&quot; unique_id=&quot;14102&quot;&gt;&lt;property id=&quot;20148&quot; value=&quot;5&quot;/&gt;&lt;property id=&quot;20300&quot; value=&quot;Slide 12 - &amp;quot;Fraud, Waste and Abuse Laws Definitions&amp;quot;&quot;/&gt;&lt;property id=&quot;20307&quot; value=&quot;309&quot;/&gt;&lt;/object&gt;&lt;object type=&quot;3&quot; unique_id=&quot;14103&quot;&gt;&lt;property id=&quot;20148&quot; value=&quot;5&quot;/&gt;&lt;property id=&quot;20300&quot; value=&quot;Slide 25&quot;/&gt;&lt;property id=&quot;20307&quot; value=&quot;308&quot;/&gt;&lt;/object&gt;&lt;object type=&quot;3&quot; unique_id=&quot;14104&quot;&gt;&lt;property id=&quot;20148&quot; value=&quot;5&quot;/&gt;&lt;property id=&quot;20300&quot; value=&quot;Slide 41 - &amp;quot;The New York Delivery System Incentive Payment Program: DSRIP&amp;quot;&quot;/&gt;&lt;property id=&quot;20307&quot; value=&quot;305&quot;/&gt;&lt;/object&gt;&lt;object type=&quot;3&quot; unique_id=&quot;14105&quot;&gt;&lt;property id=&quot;20148&quot; value=&quot;5&quot;/&gt;&lt;property id=&quot;20300&quot; value=&quot;Slide 42 - &amp;quot;The New York Delivery System Incentive Payment Program: DSRIP&amp;quot;&quot;/&gt;&lt;property id=&quot;20307&quot; value=&quot;306&quot;/&gt;&lt;/object&gt;&lt;object type=&quot;3&quot; unique_id=&quot;14106&quot;&gt;&lt;property id=&quot;20148&quot; value=&quot;5&quot;/&gt;&lt;property id=&quot;20300&quot; value=&quot;Slide 43 - &amp;quot;Mount Sinai’s PPS&amp;quot;&quot;/&gt;&lt;property id=&quot;20307&quot; value=&quot;307&quot;/&gt;&lt;/object&gt;&lt;object type=&quot;3&quot; unique_id=&quot;14538&quot;&gt;&lt;property id=&quot;20148&quot; value=&quot;5&quot;/&gt;&lt;property id=&quot;20300&quot; value=&quot;Slide 27 - &amp;quot;Conflicts of Interest Program at the Mount Sinai Health System&amp;quot;&quot;/&gt;&lt;property id=&quot;20307&quot; value=&quot;310&quot;/&gt;&lt;/object&gt;&lt;object type=&quot;3&quot; unique_id=&quot;14539&quot;&gt;&lt;property id=&quot;20148&quot; value=&quot;5&quot;/&gt;&lt;property id=&quot;20300&quot; value=&quot;Slide 37 - &amp;quot;Accountable Care Organization…continued&amp;quot;&quot;/&gt;&lt;property id=&quot;20307&quot; value=&quot;311&quot;/&gt;&lt;/object&gt;&lt;object type=&quot;3&quot; unique_id=&quot;14540&quot;&gt;&lt;property id=&quot;20148&quot; value=&quot;5&quot;/&gt;&lt;property id=&quot;20300&quot; value=&quot;Slide 44 - &amp;quot;  Audit &amp;amp; Compliance Services Department Key Contact List&amp;quot;&quot;/&gt;&lt;property id=&quot;20307&quot; value=&quot;312&quot;/&gt;&lt;/object&gt;&lt;/object&gt;&lt;object type=&quot;8&quot; unique_id=&quot;1399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9&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3&quot;/&gt;&lt;lineCharCount val=&quot;76&quot;/&gt;&lt;lineCharCount val=&quot;72&quot;/&gt;&lt;lineCharCount val=&quot;53&quot;/&gt;&lt;lineCharCount val=&quot;1&quot;/&gt;&lt;lineCharCount val=&quot;58&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3&quot;/&gt;&lt;lineCharCount val=&quot;56&quot;/&gt;&lt;lineCharCount val=&quot;49&quot;/&gt;&lt;lineCharCount val=&quot;39&quot;/&gt;&lt;lineCharCount val=&quot;54&quot;/&gt;&lt;lineCharCount val=&quot;50&quot;/&gt;&lt;lineCharCount val=&quot;58&quot;/&gt;&lt;lineCharCount val=&quot;13&quot;/&gt;&lt;lineCharCount val=&quot;51&quot;/&gt;&lt;lineCharCount val=&quot;46&quot;/&gt;&lt;lineCharCount val=&quot;53&quot;/&gt;&lt;lineCharCount val=&quot;38&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5&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5&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5&quot;/&gt;&lt;lineCharCount val=&quot;48&quot;/&gt;&lt;lineCharCount val=&quot;63&quot;/&gt;&lt;lineCharCount val=&quot;62&quot;/&gt;&lt;lineCharCount val=&quot;11&quot;/&gt;&lt;lineCharCount val=&quot;66&quot;/&gt;&lt;lineCharCount val=&quot;33&quot;/&gt;&lt;lineCharCount val=&quot;70&quot;/&gt;&lt;lineCharCount val=&quot;39&quot;/&gt;&lt;lineCharCount val=&quot;68&quot;/&gt;&lt;lineCharCount val=&quot;57&quot;/&gt;&lt;lineCharCount val=&quot;35&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5&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5&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3&quot;/&gt;&lt;lineCharCount val=&quot;19&quot;/&gt;&lt;lineCharCount val=&quot;21&quot;/&gt;&lt;lineCharCount val=&quot;24&quot;/&gt;&lt;lineCharCount val=&quot;30&quot;/&gt;&lt;lineCharCount val=&quot;21&quot;/&gt;&lt;lineCharCount val=&quot;15&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5&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5&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62&quot;/&gt;&lt;lineCharCount val=&quot;9&quot;/&gt;&lt;lineCharCount val=&quot;64&quot;/&gt;&lt;lineCharCount val=&quot;51&quot;/&gt;&lt;lineCharCount val=&quot;48&quot;/&gt;&lt;lineCharCount val=&quot;59&quot;/&gt;&lt;lineCharCount val=&quot;58&quot;/&gt;&lt;lineCharCount val=&quot;21&quot;/&gt;&lt;lineCharCount val=&quot;57&quot;/&gt;&lt;lineCharCount val=&quot;20&quot;/&gt;&lt;lineCharCount val=&quot;58&quot;/&gt;&lt;lineCharCount val=&quot;47&quot;/&gt;&lt;lineCharCount val=&quot;62&quot;/&gt;&lt;lineCharCount val=&quot;59&quot;/&gt;&lt;lineCharCount val=&quot;16&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2&quot;/&gt;&lt;lineCharCount val=&quot;58&quot;/&gt;&lt;lineCharCount val=&quot;50&quot;/&gt;&lt;lineCharCount val=&quot;26&quot;/&gt;&lt;lineCharCount val=&quot;1&quot;/&gt;&lt;lineCharCount val=&quot;38&quot;/&gt;&lt;lineCharCount val=&quot;1&quot;/&gt;&lt;lineCharCount val=&quot;62&quot;/&gt;&lt;lineCharCount val=&quot;60&quot;/&gt;&lt;lineCharCount val=&quot;48&quot;/&gt;&lt;lineCharCount val=&quot;60&quot;/&gt;&lt;lineCharCount val=&quot;57&quot;/&gt;&lt;lineCharCount val=&quot;58&quot;/&gt;&lt;lineCharCount val=&quot;7&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2&quot;/&gt;&lt;lineCharCount val=&quot;58&quot;/&gt;&lt;lineCharCount val=&quot;50&quot;/&gt;&lt;lineCharCount val=&quot;26&quot;/&gt;&lt;lineCharCount val=&quot;1&quot;/&gt;&lt;lineCharCount val=&quot;38&quot;/&gt;&lt;lineCharCount val=&quot;1&quot;/&gt;&lt;lineCharCount val=&quot;62&quot;/&gt;&lt;lineCharCount val=&quot;60&quot;/&gt;&lt;lineCharCount val=&quot;48&quot;/&gt;&lt;lineCharCount val=&quot;60&quot;/&gt;&lt;lineCharCount val=&quot;57&quot;/&gt;&lt;lineCharCount val=&quot;58&quot;/&gt;&lt;lineCharCount val=&quot;7&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5&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5&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12&quot;/&gt;&lt;lineCharCount val=&quot;17&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8&quot;/&gt;&lt;lineCharCount val=&quot;29&quot;/&gt;&lt;lineCharCount val=&quot;33&quot;/&gt;&lt;lineCharCount val=&quot;28&quot;/&gt;&lt;lineCharCount val=&quot;27&quot;/&gt;&lt;lineCharCount val=&quot;30&quot;/&gt;&lt;lineCharCount val=&quot;26&quot;/&gt;&lt;lineCharCount val=&quot;9&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9&quot;/&gt;&lt;lineCharCount val=&quot;22&quot;/&gt;&lt;lineCharCount val=&quot;32&quot;/&gt;&lt;lineCharCount val=&quot;33&quot;/&gt;&lt;lineCharCount val=&quot;1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heme/theme1.xml><?xml version="1.0" encoding="utf-8"?>
<a:theme xmlns:a="http://schemas.openxmlformats.org/drawingml/2006/main" name="MountSinai">
  <a:themeElements>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untSinai">
  <a:themeElements>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3595</TotalTime>
  <Words>4314</Words>
  <Application>Microsoft Office PowerPoint</Application>
  <PresentationFormat>On-screen Show (4:3)</PresentationFormat>
  <Paragraphs>597</Paragraphs>
  <Slides>49</Slides>
  <Notes>49</Notes>
  <HiddenSlides>0</HiddenSlides>
  <MMClips>1</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MountSinai</vt:lpstr>
      <vt:lpstr>1_MountSinai</vt:lpstr>
      <vt:lpstr>Corporate  Core Compliance  Education</vt:lpstr>
      <vt:lpstr>Introduction</vt:lpstr>
      <vt:lpstr>A message from our Chief Compliance Officer….</vt:lpstr>
      <vt:lpstr>Why Do We Have a Compliance Program?</vt:lpstr>
      <vt:lpstr>PowerPoint Presentation</vt:lpstr>
      <vt:lpstr>It Is Our Expectation That You: </vt:lpstr>
      <vt:lpstr>PowerPoint Presentation</vt:lpstr>
      <vt:lpstr>Code of Conduct</vt:lpstr>
      <vt:lpstr>The Mount Sinai Health System Code of Conduct</vt:lpstr>
      <vt:lpstr>The Mount Sinai Health System Code of Conduct</vt:lpstr>
      <vt:lpstr>Fraud, Waste, and Abuse</vt:lpstr>
      <vt:lpstr>Fraud, Waste and Abuse Laws</vt:lpstr>
      <vt:lpstr>Fraud, Waste and Abuse Laws Definitions</vt:lpstr>
      <vt:lpstr>The Deficit Reduction Act of 2005  (“DRA”)  &amp; The False Claims Act (“FCA”)</vt:lpstr>
      <vt:lpstr>Healthcare Fraud</vt:lpstr>
      <vt:lpstr>PowerPoint Presentation</vt:lpstr>
      <vt:lpstr>Healthcare Fraud </vt:lpstr>
      <vt:lpstr>PowerPoint Presentation</vt:lpstr>
      <vt:lpstr>Compliance is everyone’s responsibility</vt:lpstr>
      <vt:lpstr>Suspect Fraud? Please Call.</vt:lpstr>
      <vt:lpstr>The Corporate Compliance Hotline</vt:lpstr>
      <vt:lpstr>Why a Compliance Hotline and How Does it Work?</vt:lpstr>
      <vt:lpstr>Why a Compliance Hotline and How Does it Work?… (continued)</vt:lpstr>
      <vt:lpstr>Reporting Violations</vt:lpstr>
      <vt:lpstr>Non-Retaliation and Non-Intimidation Policy</vt:lpstr>
      <vt:lpstr>Non-Retaliation and Non-Intimidation Policy</vt:lpstr>
      <vt:lpstr>PowerPoint Presentation</vt:lpstr>
      <vt:lpstr>Conflicts of Interest and  Vendor Relations</vt:lpstr>
      <vt:lpstr>Conflicts of Interest Program at the Mount Sinai Health System</vt:lpstr>
      <vt:lpstr>Definition of a Conflict of Interest</vt:lpstr>
      <vt:lpstr>Conflicts of Interest Policies </vt:lpstr>
      <vt:lpstr>Conflicts of Interest Policies </vt:lpstr>
      <vt:lpstr>Conflicts of Interest Policies </vt:lpstr>
      <vt:lpstr>Interactions with Vendors: Potential Risk Areas</vt:lpstr>
      <vt:lpstr>Vendor Relations Policy</vt:lpstr>
      <vt:lpstr>Vendor Relations Policy</vt:lpstr>
      <vt:lpstr>Mount Sinai Care “Providers and Staff”  </vt:lpstr>
      <vt:lpstr>Mount Sinai is an Accountable Care Organization (ACO) and a Performing Provider System (PPS)</vt:lpstr>
      <vt:lpstr>The Role of Assurance and Compliance for Mount Sinai’s ACO Service Lines </vt:lpstr>
      <vt:lpstr>The Role of Assurance and Compliance for Mount Sinai’s ACO Service Lines</vt:lpstr>
      <vt:lpstr>“Providers and Staff”  </vt:lpstr>
      <vt:lpstr>“Providers and Staff”  </vt:lpstr>
      <vt:lpstr>The New York Delivery System Incentive Payment Program: DSRIP</vt:lpstr>
      <vt:lpstr>The New York Delivery System Incentive Payment Program: DSRIP</vt:lpstr>
      <vt:lpstr>The New York Delivery System Incentive Payment Program: DSRIP</vt:lpstr>
      <vt:lpstr>Mount Sinai’s PPS</vt:lpstr>
      <vt:lpstr>Mount Sinai’s PPS</vt:lpstr>
      <vt:lpstr>  Assurance &amp; Compliance Services Department Key Contact List</vt:lpstr>
      <vt:lpstr>Compliance Starts with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Klinger Daniel</dc:creator>
  <cp:lastModifiedBy>Mantia, Claudia</cp:lastModifiedBy>
  <cp:revision>210</cp:revision>
  <cp:lastPrinted>2018-07-30T14:40:13Z</cp:lastPrinted>
  <dcterms:created xsi:type="dcterms:W3CDTF">2016-10-05T17:56:07Z</dcterms:created>
  <dcterms:modified xsi:type="dcterms:W3CDTF">2018-08-10T17:47:55Z</dcterms:modified>
</cp:coreProperties>
</file>